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slides/slide2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30.xml" ContentType="application/vnd.openxmlformats-officedocument.presentationml.slideMaster+xml"/>
  <Override PartName="/ppt/slideMasters/slideMaster29.xml" ContentType="application/vnd.openxmlformats-officedocument.presentationml.slideMaster+xml"/>
  <Override PartName="/ppt/slideMasters/slideMaster20.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33.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154.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35.xml" ContentType="application/vnd.openxmlformats-officedocument.presentationml.slideLayout+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98.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05.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0.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215.xml" ContentType="application/vnd.openxmlformats-officedocument.presentationml.slideLayout+xml"/>
  <Override PartName="/ppt/slideLayouts/slideLayout199.xml" ContentType="application/vnd.openxmlformats-officedocument.presentationml.slideLayout+xml"/>
  <Override PartName="/ppt/slideLayouts/slideLayout216.xml" ContentType="application/vnd.openxmlformats-officedocument.presentationml.slideLayout+xml"/>
  <Override PartName="/ppt/notesSlides/notesSlide5.xml" ContentType="application/vnd.openxmlformats-officedocument.presentationml.notesSlid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2.xml" ContentType="application/vnd.openxmlformats-officedocument.presentationml.slideLayout+xml"/>
  <Override PartName="/ppt/slideLayouts/slideLayout331.xml" ContentType="application/vnd.openxmlformats-officedocument.presentationml.slideLayout+xml"/>
  <Override PartName="/ppt/slideLayouts/slideLayout330.xml" ContentType="application/vnd.openxmlformats-officedocument.presentationml.slideLayout+xml"/>
  <Override PartName="/ppt/slideLayouts/slideLayout329.xml" ContentType="application/vnd.openxmlformats-officedocument.presentationml.slideLayout+xml"/>
  <Override PartName="/ppt/slideLayouts/slideLayout328.xml" ContentType="application/vnd.openxmlformats-officedocument.presentationml.slideLayout+xml"/>
  <Override PartName="/ppt/slideLayouts/slideLayout327.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4.xml" ContentType="application/vnd.openxmlformats-officedocument.presentationml.slideLayout+xml"/>
  <Override PartName="/ppt/slideLayouts/slideLayout343.xml" ContentType="application/vnd.openxmlformats-officedocument.presentationml.slideLayout+xml"/>
  <Override PartName="/ppt/slideLayouts/slideLayout342.xml" ContentType="application/vnd.openxmlformats-officedocument.presentationml.slideLayout+xml"/>
  <Override PartName="/ppt/slideLayouts/slideLayout341.xml" ContentType="application/vnd.openxmlformats-officedocument.presentationml.slideLayout+xml"/>
  <Override PartName="/ppt/slideLayouts/slideLayout340.xml" ContentType="application/vnd.openxmlformats-officedocument.presentationml.slideLayout+xml"/>
  <Override PartName="/ppt/slideLayouts/slideLayout339.xml" ContentType="application/vnd.openxmlformats-officedocument.presentationml.slideLayout+xml"/>
  <Override PartName="/ppt/slideLayouts/slideLayout326.xml" ContentType="application/vnd.openxmlformats-officedocument.presentationml.slideLayout+xml"/>
  <Override PartName="/ppt/slideLayouts/slideLayout325.xml" ContentType="application/vnd.openxmlformats-officedocument.presentationml.slideLayout+xml"/>
  <Override PartName="/ppt/slideLayouts/slideLayout324.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09.xml" ContentType="application/vnd.openxmlformats-officedocument.presentationml.slideLayout+xml"/>
  <Override PartName="/ppt/slideLayouts/slideLayout308.xml" ContentType="application/vnd.openxmlformats-officedocument.presentationml.slideLayout+xml"/>
  <Override PartName="/ppt/slideLayouts/slideLayout307.xml" ContentType="application/vnd.openxmlformats-officedocument.presentationml.slideLayout+xml"/>
  <Override PartName="/ppt/slideLayouts/slideLayout391.xml" ContentType="application/vnd.openxmlformats-officedocument.presentationml.slideLayout+xml"/>
  <Override PartName="/ppt/slideLayouts/slideLayout306.xml" ContentType="application/vnd.openxmlformats-officedocument.presentationml.slideLayout+xml"/>
  <Override PartName="/ppt/slideLayouts/slideLayout305.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23.xml" ContentType="application/vnd.openxmlformats-officedocument.presentationml.slideLayout+xml"/>
  <Override PartName="/ppt/slideLayouts/slideLayout322.xml" ContentType="application/vnd.openxmlformats-officedocument.presentationml.slideLayout+xml"/>
  <Override PartName="/ppt/slideLayouts/slideLayout321.xml" ContentType="application/vnd.openxmlformats-officedocument.presentationml.slideLayout+xml"/>
  <Override PartName="/ppt/slideLayouts/slideLayout320.xml" ContentType="application/vnd.openxmlformats-officedocument.presentationml.slideLayout+xml"/>
  <Override PartName="/ppt/slideLayouts/slideLayout319.xml" ContentType="application/vnd.openxmlformats-officedocument.presentationml.slideLayout+xml"/>
  <Override PartName="/ppt/slideLayouts/slideLayout318.xml" ContentType="application/vnd.openxmlformats-officedocument.presentationml.slideLayout+xml"/>
  <Override PartName="/ppt/slideLayouts/slideLayout317.xml" ContentType="application/vnd.openxmlformats-officedocument.presentationml.slideLayout+xml"/>
  <Override PartName="/ppt/slideLayouts/slideLayout316.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79.xml" ContentType="application/vnd.openxmlformats-officedocument.presentationml.slideLayout+xml"/>
  <Override PartName="/ppt/slideLayouts/slideLayout395.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78.xml" ContentType="application/vnd.openxmlformats-officedocument.presentationml.slideLayout+xml"/>
  <Override PartName="/ppt/slideLayouts/slideLayout377.xml" ContentType="application/vnd.openxmlformats-officedocument.presentationml.slideLayout+xml"/>
  <Override PartName="/ppt/slideLayouts/slideLayout376.xml" ContentType="application/vnd.openxmlformats-officedocument.presentationml.slideLayout+xml"/>
  <Override PartName="/ppt/slideLayouts/slideLayout375.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94.xml" ContentType="application/vnd.openxmlformats-officedocument.presentationml.slideLayout+xml"/>
  <Override PartName="/ppt/slideLayouts/slideLayout392.xml" ContentType="application/vnd.openxmlformats-officedocument.presentationml.slideLayout+xml"/>
  <Override PartName="/ppt/slideLayouts/slideLayout390.xml" ContentType="application/vnd.openxmlformats-officedocument.presentationml.slideLayout+xml"/>
  <Override PartName="/ppt/slideLayouts/slideLayout393.xml" ContentType="application/vnd.openxmlformats-officedocument.presentationml.slideLayout+xml"/>
  <Override PartName="/ppt/slideLayouts/slideLayout389.xml" ContentType="application/vnd.openxmlformats-officedocument.presentationml.slideLayout+xml"/>
  <Override PartName="/ppt/slideLayouts/slideLayout388.xml" ContentType="application/vnd.openxmlformats-officedocument.presentationml.slideLayout+xml"/>
  <Override PartName="/ppt/slideLayouts/slideLayout387.xml" ContentType="application/vnd.openxmlformats-officedocument.presentationml.slideLayout+xml"/>
  <Override PartName="/ppt/slideLayouts/slideLayout386.xml" ContentType="application/vnd.openxmlformats-officedocument.presentationml.slideLayout+xml"/>
  <Override PartName="/ppt/slideLayouts/slideLayout385.xml" ContentType="application/vnd.openxmlformats-officedocument.presentationml.slideLayout+xml"/>
  <Override PartName="/ppt/slideLayouts/slideLayout384.xml" ContentType="application/vnd.openxmlformats-officedocument.presentationml.slideLayout+xml"/>
  <Override PartName="/ppt/slideLayouts/slideLayout372.xml" ContentType="application/vnd.openxmlformats-officedocument.presentationml.slideLayout+xml"/>
  <Override PartName="/ppt/slideLayouts/slideLayout371.xml" ContentType="application/vnd.openxmlformats-officedocument.presentationml.slideLayout+xml"/>
  <Override PartName="/ppt/notesSlides/notesSlide1.xml" ContentType="application/vnd.openxmlformats-officedocument.presentationml.notesSlid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56.xml" ContentType="application/vnd.openxmlformats-officedocument.presentationml.slideLayout+xml"/>
  <Override PartName="/ppt/slideLayouts/slideLayout355.xml" ContentType="application/vnd.openxmlformats-officedocument.presentationml.slideLayout+xml"/>
  <Override PartName="/ppt/notesSlides/notesSlide4.xml" ContentType="application/vnd.openxmlformats-officedocument.presentationml.notesSlide+xml"/>
  <Override PartName="/ppt/slideLayouts/slideLayout354.xml" ContentType="application/vnd.openxmlformats-officedocument.presentationml.slideLayout+xml"/>
  <Override PartName="/ppt/slideLayouts/slideLayout353.xml" ContentType="application/vnd.openxmlformats-officedocument.presentationml.slideLayout+xml"/>
  <Override PartName="/ppt/slideLayouts/slideLayout352.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70.xml" ContentType="application/vnd.openxmlformats-officedocument.presentationml.slideLayout+xml"/>
  <Override PartName="/ppt/slideLayouts/slideLayout369.xml" ContentType="application/vnd.openxmlformats-officedocument.presentationml.slideLayout+xml"/>
  <Override PartName="/ppt/slideLayouts/slideLayout368.xml" ContentType="application/vnd.openxmlformats-officedocument.presentationml.slideLayout+xml"/>
  <Override PartName="/ppt/slideLayouts/slideLayout367.xml" ContentType="application/vnd.openxmlformats-officedocument.presentationml.slideLayout+xml"/>
  <Override PartName="/ppt/slideLayouts/slideLayout366.xml" ContentType="application/vnd.openxmlformats-officedocument.presentationml.slideLayout+xml"/>
  <Override PartName="/ppt/slideLayouts/slideLayout365.xml" ContentType="application/vnd.openxmlformats-officedocument.presentationml.slideLayout+xml"/>
  <Override PartName="/ppt/slideLayouts/slideLayout364.xml" ContentType="application/vnd.openxmlformats-officedocument.presentationml.slideLayout+xml"/>
  <Override PartName="/ppt/slideLayouts/slideLayout363.xml" ContentType="application/vnd.openxmlformats-officedocument.presentationml.slideLayout+xml"/>
  <Override PartName="/ppt/slideLayouts/slideLayout362.xml" ContentType="application/vnd.openxmlformats-officedocument.presentationml.slideLayout+xml"/>
  <Override PartName="/ppt/slideLayouts/slideLayout304.xml" ContentType="application/vnd.openxmlformats-officedocument.presentationml.slideLayout+xml"/>
  <Override PartName="/ppt/slideLayouts/slideLayout302.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43.xml" ContentType="application/vnd.openxmlformats-officedocument.presentationml.slideLayout+xml"/>
  <Override PartName="/ppt/slideLayouts/slideLayout242.xml" ContentType="application/vnd.openxmlformats-officedocument.presentationml.slideLayout+xml"/>
  <Override PartName="/ppt/slideLayouts/slideLayout241.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303.xml" ContentType="application/vnd.openxmlformats-officedocument.presentationml.slideLayout+xml"/>
  <Override PartName="/ppt/slideLayouts/slideLayout258.xml" ContentType="application/vnd.openxmlformats-officedocument.presentationml.slideLayout+xml"/>
  <Override PartName="/ppt/slideLayouts/slideLayout257.xml" ContentType="application/vnd.openxmlformats-officedocument.presentationml.slideLayout+xml"/>
  <Override PartName="/ppt/slideLayouts/slideLayout256.xml" ContentType="application/vnd.openxmlformats-officedocument.presentationml.slideLayout+xml"/>
  <Override PartName="/ppt/slideLayouts/slideLayout255.xml" ContentType="application/vnd.openxmlformats-officedocument.presentationml.slideLayout+xml"/>
  <Override PartName="/ppt/slideLayouts/slideLayout254.xml" ContentType="application/vnd.openxmlformats-officedocument.presentationml.slideLayout+xml"/>
  <Override PartName="/ppt/slideLayouts/slideLayout240.xml" ContentType="application/vnd.openxmlformats-officedocument.presentationml.slideLayout+xml"/>
  <Override PartName="/ppt/slideLayouts/slideLayout239.xml" ContentType="application/vnd.openxmlformats-officedocument.presentationml.slideLayout+xml"/>
  <Override PartName="/ppt/slideLayouts/slideLayout238.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22.xml" ContentType="application/vnd.openxmlformats-officedocument.presentationml.slideLayout+xml"/>
  <Override PartName="/ppt/slideLayouts/slideLayout221.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29.xml" ContentType="application/vnd.openxmlformats-officedocument.presentationml.slideLayout+xml"/>
  <Override PartName="/ppt/slideLayouts/slideLayout263.xml" ContentType="application/vnd.openxmlformats-officedocument.presentationml.slideLayout+xml"/>
  <Override PartName="/ppt/slideLayouts/slideLayout259.xml" ContentType="application/vnd.openxmlformats-officedocument.presentationml.slideLayout+xml"/>
  <Override PartName="/ppt/slideLayouts/slideLayout290.xml" ContentType="application/vnd.openxmlformats-officedocument.presentationml.slideLayout+xml"/>
  <Override PartName="/ppt/slideLayouts/slideLayout281.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80.xml" ContentType="application/vnd.openxmlformats-officedocument.presentationml.slideLayout+xml"/>
  <Override PartName="/ppt/slideLayouts/slideLayout279.xml" ContentType="application/vnd.openxmlformats-officedocument.presentationml.slideLayout+xml"/>
  <Override PartName="/ppt/slideLayouts/slideLayout278.xml" ContentType="application/vnd.openxmlformats-officedocument.presentationml.slideLayout+xml"/>
  <Override PartName="/ppt/slideLayouts/slideLayout289.xml" ContentType="application/vnd.openxmlformats-officedocument.presentationml.slideLayout+xml"/>
  <Override PartName="/ppt/slideLayouts/slideLayout282.xml" ContentType="application/vnd.openxmlformats-officedocument.presentationml.slideLayout+xml"/>
  <Override PartName="/ppt/slideLayouts/slideLayout293.xml" ContentType="application/vnd.openxmlformats-officedocument.presentationml.slideLayout+xml"/>
  <Override PartName="/ppt/slideLayouts/slideLayout283.xml" ContentType="application/vnd.openxmlformats-officedocument.presentationml.slideLayout+xml"/>
  <Override PartName="/ppt/slideLayouts/slideLayout291.xml" ContentType="application/vnd.openxmlformats-officedocument.presentationml.slideLayout+xml"/>
  <Override PartName="/ppt/slideLayouts/slideLayout288.xml" ContentType="application/vnd.openxmlformats-officedocument.presentationml.slideLayout+xml"/>
  <Override PartName="/ppt/slideLayouts/slideLayout292.xml" ContentType="application/vnd.openxmlformats-officedocument.presentationml.slideLayout+xml"/>
  <Override PartName="/ppt/slideLayouts/slideLayout287.xml" ContentType="application/vnd.openxmlformats-officedocument.presentationml.slideLayout+xml"/>
  <Override PartName="/ppt/slideLayouts/slideLayout286.xml" ContentType="application/vnd.openxmlformats-officedocument.presentationml.slideLayout+xml"/>
  <Override PartName="/ppt/slideLayouts/slideLayout285.xml" ContentType="application/vnd.openxmlformats-officedocument.presentationml.slideLayout+xml"/>
  <Override PartName="/ppt/slideLayouts/slideLayout284.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5.xml" ContentType="application/vnd.openxmlformats-officedocument.presentationml.slideLayout+xml"/>
  <Override PartName="/ppt/slideLayouts/slideLayout296.xml" ContentType="application/vnd.openxmlformats-officedocument.presentationml.slideLayout+xml"/>
  <Override PartName="/ppt/slideLayouts/slideLayout268.xml" ContentType="application/vnd.openxmlformats-officedocument.presentationml.slideLayout+xml"/>
  <Override PartName="/ppt/slideLayouts/slideLayout300.xml" ContentType="application/vnd.openxmlformats-officedocument.presentationml.slideLayout+xml"/>
  <Override PartName="/ppt/slideLayouts/slideLayout267.xml" ContentType="application/vnd.openxmlformats-officedocument.presentationml.slideLayout+xml"/>
  <Override PartName="/ppt/slideLayouts/slideLayout266.xml" ContentType="application/vnd.openxmlformats-officedocument.presentationml.slideLayout+xml"/>
  <Override PartName="/ppt/slideLayouts/slideLayout265.xml" ContentType="application/vnd.openxmlformats-officedocument.presentationml.slideLayout+xml"/>
  <Override PartName="/ppt/slideLayouts/slideLayout301.xml" ContentType="application/vnd.openxmlformats-officedocument.presentationml.slideLayout+xml"/>
  <Override PartName="/ppt/slideLayouts/slideLayout264.xml" ContentType="application/vnd.openxmlformats-officedocument.presentationml.slideLayout+xml"/>
  <Override PartName="/ppt/slideLayouts/slideLayout270.xml" ContentType="application/vnd.openxmlformats-officedocument.presentationml.slideLayout+xml"/>
  <Override PartName="/ppt/slideLayouts/slideLayout269.xml" ContentType="application/vnd.openxmlformats-officedocument.presentationml.slideLayout+xml"/>
  <Override PartName="/ppt/slideLayouts/slideLayout273.xml" ContentType="application/vnd.openxmlformats-officedocument.presentationml.slideLayout+xml"/>
  <Override PartName="/ppt/slideLayouts/slideLayout297.xml" ContentType="application/vnd.openxmlformats-officedocument.presentationml.slideLayout+xml"/>
  <Override PartName="/ppt/slideLayouts/slideLayout272.xml" ContentType="application/vnd.openxmlformats-officedocument.presentationml.slideLayout+xml"/>
  <Override PartName="/ppt/slideLayouts/slideLayout274.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27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4.xml" ContentType="application/vnd.openxmlformats-officedocument.theme+xml"/>
  <Override PartName="/ppt/theme/theme35.xml" ContentType="application/vnd.openxmlformats-officedocument.theme+xml"/>
  <Override PartName="/ppt/theme/theme33.xml" ContentType="application/vnd.openxmlformats-officedocument.theme+xml"/>
  <Override PartName="/ppt/theme/theme8.xml" ContentType="application/vnd.openxmlformats-officedocument.theme+xml"/>
  <Override PartName="/ppt/theme/theme32.xml" ContentType="application/vnd.openxmlformats-officedocument.theme+xml"/>
  <Override PartName="/ppt/theme/theme22.xml" ContentType="application/vnd.openxmlformats-officedocument.theme+xml"/>
  <Override PartName="/ppt/theme/theme11.xml" ContentType="application/vnd.openxmlformats-officedocument.theme+xml"/>
  <Override PartName="/ppt/theme/theme23.xml" ContentType="application/vnd.openxmlformats-officedocument.theme+xml"/>
  <Override PartName="/ppt/theme/theme10.xml" ContentType="application/vnd.openxmlformats-officedocument.theme+xml"/>
  <Override PartName="/ppt/theme/theme24.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21.xml" ContentType="application/vnd.openxmlformats-officedocument.theme+xml"/>
  <Override PartName="/ppt/theme/theme13.xml" ContentType="application/vnd.openxmlformats-officedocument.theme+xml"/>
  <Override PartName="/ppt/theme/theme16.xml" ContentType="application/vnd.openxmlformats-officedocument.theme+xml"/>
  <Override PartName="/ppt/theme/theme18.xml" ContentType="application/vnd.openxmlformats-officedocument.theme+xml"/>
  <Override PartName="/ppt/theme/theme15.xml" ContentType="application/vnd.openxmlformats-officedocument.theme+xml"/>
  <Override PartName="/ppt/theme/theme19.xml" ContentType="application/vnd.openxmlformats-officedocument.theme+xml"/>
  <Override PartName="/ppt/theme/theme14.xml" ContentType="application/vnd.openxmlformats-officedocument.theme+xml"/>
  <Override PartName="/ppt/theme/theme20.xml" ContentType="application/vnd.openxmlformats-officedocument.theme+xml"/>
  <Override PartName="/ppt/theme/theme2.xml" ContentType="application/vnd.openxmlformats-officedocument.theme+xml"/>
  <Override PartName="/ppt/theme/theme25.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8.xml" ContentType="application/vnd.openxmlformats-officedocument.theme+xml"/>
  <Override PartName="/ppt/theme/theme4.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6.xml" ContentType="application/vnd.openxmlformats-officedocument.theme+xml"/>
  <Override PartName="/ppt/theme/theme17.xml" ContentType="application/vnd.openxmlformats-officedocument.theme+xml"/>
  <Override PartName="/ppt/theme/theme26.xml" ContentType="application/vnd.openxmlformats-officedocument.theme+xml"/>
  <Override PartName="/ppt/theme/theme7.xml" ContentType="application/vnd.openxmlformats-officedocument.theme+xml"/>
  <Override PartName="/ppt/theme/theme31.xml" ContentType="application/vnd.openxmlformats-officedocument.theme+xml"/>
  <Override PartName="/ppt/theme/theme27.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1" r:id="rId2"/>
    <p:sldMasterId id="2147483675" r:id="rId3"/>
    <p:sldMasterId id="2147483689" r:id="rId4"/>
    <p:sldMasterId id="2147483703" r:id="rId5"/>
    <p:sldMasterId id="2147483717" r:id="rId6"/>
    <p:sldMasterId id="2147483731" r:id="rId7"/>
    <p:sldMasterId id="2147483745" r:id="rId8"/>
    <p:sldMasterId id="2147483759" r:id="rId9"/>
    <p:sldMasterId id="2147483773" r:id="rId10"/>
    <p:sldMasterId id="2147483787" r:id="rId11"/>
    <p:sldMasterId id="2147483801" r:id="rId12"/>
    <p:sldMasterId id="2147483815" r:id="rId13"/>
    <p:sldMasterId id="2147483829" r:id="rId14"/>
    <p:sldMasterId id="2147483843" r:id="rId15"/>
    <p:sldMasterId id="2147483857" r:id="rId16"/>
    <p:sldMasterId id="2147483871" r:id="rId17"/>
    <p:sldMasterId id="2147483885" r:id="rId18"/>
    <p:sldMasterId id="2147483899" r:id="rId19"/>
    <p:sldMasterId id="2147483913" r:id="rId20"/>
    <p:sldMasterId id="2147483927" r:id="rId21"/>
    <p:sldMasterId id="2147483941" r:id="rId22"/>
    <p:sldMasterId id="2147483955" r:id="rId23"/>
    <p:sldMasterId id="2147483969" r:id="rId24"/>
    <p:sldMasterId id="2147483983" r:id="rId25"/>
    <p:sldMasterId id="2147483997" r:id="rId26"/>
    <p:sldMasterId id="2147484011" r:id="rId27"/>
    <p:sldMasterId id="2147484025" r:id="rId28"/>
    <p:sldMasterId id="2147484039" r:id="rId29"/>
    <p:sldMasterId id="2147484053" r:id="rId30"/>
    <p:sldMasterId id="2147484060" r:id="rId31"/>
    <p:sldMasterId id="2147484088" r:id="rId32"/>
    <p:sldMasterId id="2147484095" r:id="rId33"/>
  </p:sldMasterIdLst>
  <p:notesMasterIdLst>
    <p:notesMasterId r:id="rId70"/>
  </p:notesMasterIdLst>
  <p:handoutMasterIdLst>
    <p:handoutMasterId r:id="rId71"/>
  </p:handoutMasterIdLst>
  <p:sldIdLst>
    <p:sldId id="361" r:id="rId34"/>
    <p:sldId id="365" r:id="rId35"/>
    <p:sldId id="363" r:id="rId36"/>
    <p:sldId id="314" r:id="rId37"/>
    <p:sldId id="315" r:id="rId38"/>
    <p:sldId id="318" r:id="rId39"/>
    <p:sldId id="366" r:id="rId40"/>
    <p:sldId id="323" r:id="rId41"/>
    <p:sldId id="324" r:id="rId42"/>
    <p:sldId id="367" r:id="rId43"/>
    <p:sldId id="327" r:id="rId44"/>
    <p:sldId id="330" r:id="rId45"/>
    <p:sldId id="331" r:id="rId46"/>
    <p:sldId id="368" r:id="rId47"/>
    <p:sldId id="332" r:id="rId48"/>
    <p:sldId id="333" r:id="rId49"/>
    <p:sldId id="334" r:id="rId50"/>
    <p:sldId id="335" r:id="rId51"/>
    <p:sldId id="336" r:id="rId52"/>
    <p:sldId id="337" r:id="rId53"/>
    <p:sldId id="338" r:id="rId54"/>
    <p:sldId id="339" r:id="rId55"/>
    <p:sldId id="340" r:id="rId56"/>
    <p:sldId id="341" r:id="rId57"/>
    <p:sldId id="369" r:id="rId58"/>
    <p:sldId id="346" r:id="rId59"/>
    <p:sldId id="359" r:id="rId60"/>
    <p:sldId id="370" r:id="rId61"/>
    <p:sldId id="377" r:id="rId62"/>
    <p:sldId id="379" r:id="rId63"/>
    <p:sldId id="355" r:id="rId64"/>
    <p:sldId id="381" r:id="rId65"/>
    <p:sldId id="356" r:id="rId66"/>
    <p:sldId id="380" r:id="rId67"/>
    <p:sldId id="357" r:id="rId68"/>
    <p:sldId id="358" r:id="rId69"/>
  </p:sldIdLst>
  <p:sldSz cx="9144000" cy="6858000" type="screen4x3"/>
  <p:notesSz cx="7053263" cy="9309100"/>
  <p:embeddedFontLst>
    <p:embeddedFont>
      <p:font typeface="Calibri" panose="020F0502020204030204" pitchFamily="34" charset="0"/>
      <p:regular r:id="rId72"/>
      <p:bold r:id="rId73"/>
      <p:italic r:id="rId74"/>
      <p:boldItalic r:id="rId75"/>
    </p:embeddedFont>
    <p:embeddedFont>
      <p:font typeface="Garamond" panose="02020404030301010803" pitchFamily="18" charset="0"/>
      <p:regular r:id="rId76"/>
      <p:bold r:id="rId77"/>
      <p:italic r:id="rId78"/>
    </p:embeddedFont>
    <p:embeddedFont>
      <p:font typeface="ＭＳ Ｐゴシック" panose="020B0600070205080204" pitchFamily="34" charset="-128"/>
      <p:regular r:id="rId79"/>
    </p:embeddedFont>
    <p:embeddedFont>
      <p:font typeface="Franklin Gothic Demi" panose="020B0703020102020204" pitchFamily="34" charset="0"/>
      <p:regular r:id="rId80"/>
      <p:italic r:id="rId8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41A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4043" autoAdjust="0"/>
    <p:restoredTop sz="94660"/>
  </p:normalViewPr>
  <p:slideViewPr>
    <p:cSldViewPr>
      <p:cViewPr>
        <p:scale>
          <a:sx n="76" d="100"/>
          <a:sy n="76" d="100"/>
        </p:scale>
        <p:origin x="-2784"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font" Target="fonts/font3.fntdata"/><Relationship Id="rId79" Type="http://schemas.openxmlformats.org/officeDocument/2006/relationships/font" Target="fonts/font8.fntdata"/><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font" Target="fonts/font6.fntdata"/><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notesMaster" Target="notesMasters/notesMaster1.xml"/><Relationship Id="rId75" Type="http://schemas.openxmlformats.org/officeDocument/2006/relationships/font" Target="fonts/font4.fntdata"/><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font" Target="fonts/font5.fntdata"/><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customXml" Target="../customXml/item2.xml"/><Relationship Id="rId61" Type="http://schemas.openxmlformats.org/officeDocument/2006/relationships/slide" Target="slides/slide28.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89" tIns="46745" rIns="93489" bIns="46745"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89" tIns="46745" rIns="93489" bIns="46745" rtlCol="0"/>
          <a:lstStyle>
            <a:lvl1pPr algn="r">
              <a:defRPr sz="1200"/>
            </a:lvl1pPr>
          </a:lstStyle>
          <a:p>
            <a:fld id="{7BB363C8-9F26-4B6E-AD18-D23727E3D47F}" type="datetimeFigureOut">
              <a:rPr lang="en-US" smtClean="0"/>
              <a:t>2/22/2017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89" tIns="46745" rIns="93489" bIns="46745"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89" tIns="46745" rIns="93489" bIns="46745" rtlCol="0" anchor="b"/>
          <a:lstStyle>
            <a:lvl1pPr algn="r">
              <a:defRPr sz="1200"/>
            </a:lvl1pPr>
          </a:lstStyle>
          <a:p>
            <a:fld id="{4C319C2C-D3D2-467B-9DAE-3F4DA70B94C9}" type="slidenum">
              <a:rPr lang="en-US" smtClean="0"/>
              <a:t>‹#›</a:t>
            </a:fld>
            <a:endParaRPr lang="en-US"/>
          </a:p>
        </p:txBody>
      </p:sp>
    </p:spTree>
    <p:extLst>
      <p:ext uri="{BB962C8B-B14F-4D97-AF65-F5344CB8AC3E}">
        <p14:creationId xmlns:p14="http://schemas.microsoft.com/office/powerpoint/2010/main" val="37664467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89" tIns="46745" rIns="93489" bIns="46745"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89" tIns="46745" rIns="93489" bIns="46745" rtlCol="0"/>
          <a:lstStyle>
            <a:lvl1pPr algn="r">
              <a:defRPr sz="1200"/>
            </a:lvl1pPr>
          </a:lstStyle>
          <a:p>
            <a:fld id="{816C3276-348B-4EE6-9C1A-F25F05575AF9}" type="datetimeFigureOut">
              <a:rPr lang="en-US" smtClean="0"/>
              <a:pPr/>
              <a:t>2/22/2017</a:t>
            </a:fld>
            <a:endParaRPr lang="en-US" dirty="0"/>
          </a:p>
        </p:txBody>
      </p:sp>
      <p:sp>
        <p:nvSpPr>
          <p:cNvPr id="4" name="Slide Image Placeholder 3"/>
          <p:cNvSpPr>
            <a:spLocks noGrp="1" noRot="1" noChangeAspect="1"/>
          </p:cNvSpPr>
          <p:nvPr>
            <p:ph type="sldImg" idx="2"/>
          </p:nvPr>
        </p:nvSpPr>
        <p:spPr>
          <a:xfrm>
            <a:off x="1198563" y="696913"/>
            <a:ext cx="4656137" cy="3492500"/>
          </a:xfrm>
          <a:prstGeom prst="rect">
            <a:avLst/>
          </a:prstGeom>
          <a:noFill/>
          <a:ln w="12700">
            <a:solidFill>
              <a:prstClr val="black"/>
            </a:solidFill>
          </a:ln>
        </p:spPr>
        <p:txBody>
          <a:bodyPr vert="horz" lIns="93489" tIns="46745" rIns="93489" bIns="46745"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89" tIns="46745" rIns="93489" bIns="467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89" tIns="46745" rIns="93489" bIns="467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89" tIns="46745" rIns="93489" bIns="46745" rtlCol="0" anchor="b"/>
          <a:lstStyle>
            <a:lvl1pPr algn="r">
              <a:defRPr sz="1200"/>
            </a:lvl1pPr>
          </a:lstStyle>
          <a:p>
            <a:fld id="{162A809C-7CBE-47FD-AB8E-A1FC741F1E87}" type="slidenum">
              <a:rPr lang="en-US" smtClean="0"/>
              <a:pPr/>
              <a:t>‹#›</a:t>
            </a:fld>
            <a:endParaRPr lang="en-US" dirty="0"/>
          </a:p>
        </p:txBody>
      </p:sp>
    </p:spTree>
    <p:extLst>
      <p:ext uri="{BB962C8B-B14F-4D97-AF65-F5344CB8AC3E}">
        <p14:creationId xmlns:p14="http://schemas.microsoft.com/office/powerpoint/2010/main" val="4218657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62A809C-7CBE-47FD-AB8E-A1FC741F1E87}" type="slidenum">
              <a:rPr lang="en-US" smtClean="0"/>
              <a:pPr/>
              <a:t>9</a:t>
            </a:fld>
            <a:endParaRPr lang="en-US" dirty="0"/>
          </a:p>
        </p:txBody>
      </p:sp>
    </p:spTree>
    <p:extLst>
      <p:ext uri="{BB962C8B-B14F-4D97-AF65-F5344CB8AC3E}">
        <p14:creationId xmlns:p14="http://schemas.microsoft.com/office/powerpoint/2010/main" val="3482374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95217" y="8841885"/>
            <a:ext cx="3056414" cy="465616"/>
          </a:xfrm>
          <a:prstGeom prst="rect">
            <a:avLst/>
          </a:prstGeom>
          <a:noFill/>
          <a:ln>
            <a:miter lim="800000"/>
            <a:headEnd/>
            <a:tailEnd/>
          </a:ln>
        </p:spPr>
        <p:txBody>
          <a:bodyPr lIns="93489" tIns="46745" rIns="93489" bIns="46745" anchor="b"/>
          <a:lstStyle/>
          <a:p>
            <a:pPr algn="r" defTabSz="467444" fontAlgn="base">
              <a:spcBef>
                <a:spcPct val="0"/>
              </a:spcBef>
              <a:spcAft>
                <a:spcPct val="0"/>
              </a:spcAft>
              <a:defRPr/>
            </a:pPr>
            <a:fld id="{D035F6FD-59E1-4E33-8151-7699E40C1FAE}" type="slidenum">
              <a:rPr lang="en-US" sz="1200">
                <a:solidFill>
                  <a:prstClr val="black"/>
                </a:solidFill>
              </a:rPr>
              <a:pPr algn="r" defTabSz="467444" fontAlgn="base">
                <a:spcBef>
                  <a:spcPct val="0"/>
                </a:spcBef>
                <a:spcAft>
                  <a:spcPct val="0"/>
                </a:spcAft>
                <a:defRPr/>
              </a:pPr>
              <a:t>15</a:t>
            </a:fld>
            <a:endParaRPr lang="en-US" sz="1200">
              <a:solidFill>
                <a:prstClr val="black"/>
              </a:solidFill>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xfrm>
            <a:off x="940435" y="4422544"/>
            <a:ext cx="5172393" cy="4188935"/>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95217" y="8841885"/>
            <a:ext cx="3056414" cy="465616"/>
          </a:xfrm>
          <a:prstGeom prst="rect">
            <a:avLst/>
          </a:prstGeom>
          <a:noFill/>
          <a:ln>
            <a:miter lim="800000"/>
            <a:headEnd/>
            <a:tailEnd/>
          </a:ln>
        </p:spPr>
        <p:txBody>
          <a:bodyPr lIns="93489" tIns="46745" rIns="93489" bIns="46745" anchor="b"/>
          <a:lstStyle/>
          <a:p>
            <a:pPr algn="r" defTabSz="467444" fontAlgn="base">
              <a:spcBef>
                <a:spcPct val="0"/>
              </a:spcBef>
              <a:spcAft>
                <a:spcPct val="0"/>
              </a:spcAft>
              <a:defRPr/>
            </a:pPr>
            <a:fld id="{7EEAF086-3E04-47E4-B29D-9F972E8C4808}" type="slidenum">
              <a:rPr lang="en-US" sz="1200">
                <a:solidFill>
                  <a:prstClr val="black"/>
                </a:solidFill>
              </a:rPr>
              <a:pPr algn="r" defTabSz="467444" fontAlgn="base">
                <a:spcBef>
                  <a:spcPct val="0"/>
                </a:spcBef>
                <a:spcAft>
                  <a:spcPct val="0"/>
                </a:spcAft>
                <a:defRPr/>
              </a:pPr>
              <a:t>17</a:t>
            </a:fld>
            <a:endParaRPr lang="en-US" sz="1200">
              <a:solidFill>
                <a:prstClr val="black"/>
              </a:solidFill>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xfrm>
            <a:off x="940435" y="4422544"/>
            <a:ext cx="5172393" cy="4188935"/>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95217" y="8841885"/>
            <a:ext cx="3056414" cy="465616"/>
          </a:xfrm>
          <a:prstGeom prst="rect">
            <a:avLst/>
          </a:prstGeom>
          <a:noFill/>
          <a:ln>
            <a:miter lim="800000"/>
            <a:headEnd/>
            <a:tailEnd/>
          </a:ln>
        </p:spPr>
        <p:txBody>
          <a:bodyPr lIns="93489" tIns="46745" rIns="93489" bIns="46745" anchor="b"/>
          <a:lstStyle/>
          <a:p>
            <a:pPr algn="r" defTabSz="467444" fontAlgn="base">
              <a:spcBef>
                <a:spcPct val="0"/>
              </a:spcBef>
              <a:spcAft>
                <a:spcPct val="0"/>
              </a:spcAft>
              <a:defRPr/>
            </a:pPr>
            <a:fld id="{065CA0ED-D203-406C-9444-28747243E13F}" type="slidenum">
              <a:rPr lang="en-US" sz="1200">
                <a:solidFill>
                  <a:prstClr val="black"/>
                </a:solidFill>
              </a:rPr>
              <a:pPr algn="r" defTabSz="467444" fontAlgn="base">
                <a:spcBef>
                  <a:spcPct val="0"/>
                </a:spcBef>
                <a:spcAft>
                  <a:spcPct val="0"/>
                </a:spcAft>
                <a:defRPr/>
              </a:pPr>
              <a:t>18</a:t>
            </a:fld>
            <a:endParaRPr lang="en-US" sz="1200">
              <a:solidFill>
                <a:prstClr val="black"/>
              </a:solidFill>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940435" y="4422544"/>
            <a:ext cx="5172393" cy="4188935"/>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95217" y="8841885"/>
            <a:ext cx="3056414" cy="465616"/>
          </a:xfrm>
          <a:prstGeom prst="rect">
            <a:avLst/>
          </a:prstGeom>
          <a:noFill/>
          <a:ln>
            <a:miter lim="800000"/>
            <a:headEnd/>
            <a:tailEnd/>
          </a:ln>
        </p:spPr>
        <p:txBody>
          <a:bodyPr lIns="93489" tIns="46745" rIns="93489" bIns="46745" anchor="b"/>
          <a:lstStyle/>
          <a:p>
            <a:pPr algn="r" defTabSz="467444" fontAlgn="base">
              <a:spcBef>
                <a:spcPct val="0"/>
              </a:spcBef>
              <a:spcAft>
                <a:spcPct val="0"/>
              </a:spcAft>
              <a:defRPr/>
            </a:pPr>
            <a:fld id="{0E50A2C6-3EB5-4445-BCFD-AC1FC9969ADE}" type="slidenum">
              <a:rPr lang="en-US" sz="1200">
                <a:solidFill>
                  <a:prstClr val="black"/>
                </a:solidFill>
              </a:rPr>
              <a:pPr algn="r" defTabSz="467444" fontAlgn="base">
                <a:spcBef>
                  <a:spcPct val="0"/>
                </a:spcBef>
                <a:spcAft>
                  <a:spcPct val="0"/>
                </a:spcAft>
                <a:defRPr/>
              </a:pPr>
              <a:t>19</a:t>
            </a:fld>
            <a:endParaRPr lang="en-US" sz="1200">
              <a:solidFill>
                <a:prstClr val="black"/>
              </a:solidFill>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940435" y="4422544"/>
            <a:ext cx="5172393" cy="4188935"/>
          </a:xfrm>
          <a:noFill/>
        </p:spPr>
        <p:txBody>
          <a:bodyPr wrap="square" numCol="1" anchor="t" anchorCtr="0" compatLnSpc="1">
            <a:prstTxWarp prst="textNoShape">
              <a:avLst/>
            </a:prstTxWarp>
          </a:bodyPr>
          <a:lstStyle/>
          <a:p>
            <a:pPr>
              <a:spcBef>
                <a:spcPct val="0"/>
              </a:spcBef>
            </a:pPr>
            <a:endParaRPr lang="en-US" smtClean="0"/>
          </a:p>
        </p:txBody>
      </p:sp>
      <p:sp>
        <p:nvSpPr>
          <p:cNvPr id="2" name="Footer Placeholder 1"/>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6980"/>
            <a:ext cx="7772400" cy="523220"/>
          </a:xfrm>
          <a:prstGeom prst="rect">
            <a:avLst/>
          </a:prstGeom>
        </p:spPr>
        <p:txBody>
          <a:bodyPr lIns="0" tIns="0" rIns="0" bIns="0" anchor="b" anchorCtr="0">
            <a:spAutoFit/>
          </a:bodyPr>
          <a:lstStyle>
            <a:lvl1pPr algn="l">
              <a:lnSpc>
                <a:spcPct val="85000"/>
              </a:lnSpc>
              <a:defRPr sz="4000" b="1">
                <a:solidFill>
                  <a:schemeClr val="bg1"/>
                </a:solidFill>
                <a:latin typeface="Myriad Pro"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700775"/>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85000"/>
                  </a:schemeClr>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CE86C5-8E5F-4ED6-AFA3-504A066BF56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78612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28D307-4955-4870-A8E2-1E888656C89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105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59879E-8771-4050-A24B-7EC76201BF6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42514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C0899C-9B13-48C6-BDC6-F7734FD88B9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5731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70762B-C4D1-4387-B987-A252708297EA}"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49580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9551A4-58E7-4FFF-A492-537A751839E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319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51F7B4-AA9B-4AF4-AF5C-09195FD1C845}"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860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B33D14-14C8-4C1A-83BD-0E02AAF44DC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6752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CC25B1-2F07-49AF-B3FC-B79BF96364E4}"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0743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3BECF9-FBC0-486E-A8F5-36B908912A42}"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84076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E07567-041F-4960-9A33-9E41E451B9A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866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FF4CB0-7EA8-4C0A-845A-69BF20E9362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36706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F26C5AA-92B8-4603-9E11-232BE2C7ED44}"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53451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58C58AA-166F-4320-A0E5-E211BB630CE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4223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FB9F68B-966A-4298-92C5-5B8E3734EEF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69323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4E8E7B-10CA-4546-838A-90DB9AA7F57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91058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B58FFB-12DD-44C7-B657-251C34202C9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42514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D24999C-1EAB-444D-802F-08A6D87E1B9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57317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F3E508-D6F8-46B5-A843-65C2E36EC777}"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49580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62CC5-90F1-4D57-BBE6-284F0F021487}"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3198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0B2C75-AF32-499B-B63D-726DBCFA88B9}"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8607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BFD308-E9DB-4255-AAE4-4661B08F2ED2}"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767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ECFD82-59E6-4721-90B1-76ABE693ACF2}"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64712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BAAD38-1EBF-4A8F-A6FB-D5F3F9711D6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0743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422DEF-CF41-48E3-85F7-49442D42736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84076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E1BC82-DEA4-4E8F-927A-FC0EE444CCE2}"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86622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FFB88E4-65B0-435E-B614-3BA27BCACE7A}"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5345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83E79F9-9067-4D87-91FE-D512BB6FCBF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42235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1C0C13-770E-45A2-A23F-470FB852163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11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0C47CB-79EF-452A-BAC2-42EFD8DCD21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8759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4455AC-4C63-4A33-BE26-B0E8F847CB6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97169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05D02A-EEBF-40BB-B0FE-CFFDA340077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99359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93E9D9-84F1-4F30-809D-C56E739D9B78}"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3922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CA0532-087E-4584-B070-5AA9FC75953A}"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52112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4AABCA-46A3-4E2F-B578-7BD716502458}"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6794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152F6D-7806-4D23-A6DF-7FD9EAEA8DCA}"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30776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CDBCC6-F3D5-48BF-927A-9041EB4293E4}"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6548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13754D-2A20-4E98-B293-AD261CE3D1B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050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A55577-4F43-4BCD-8823-8BC565A1B72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11104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ACD538-4B7B-49DA-9896-0E65B860418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97357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516EACA-01FF-412D-8D39-9F4EBF1D2A42}"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65522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88F692-EA1C-43D8-9879-F68D72A15FA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90182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D499BC9-41FC-4DE2-AD66-ABB52B0252C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9895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D9BAD7-5C87-40DE-8643-28FFD9C6A68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7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E3C8C6-98A7-4DEB-A8DA-856B88587D4D}"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51126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DEE31D-106B-4570-8D56-B5F4AE70886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1335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478677-5DCC-4250-82DC-870182EAECD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496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FDC315-D6F5-49C2-9446-2EE9231BD3B4}"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62123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4C57EF-F3C1-4609-B8CA-B9D0C92A5A52}"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17838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4FB402-9025-4D68-8967-21C3E6DC9666}"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12969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0BF9C4-CBDF-4871-B213-01A7EF7320B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18040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A3BBB7-BEBD-4379-BE69-1CC8D8E3A35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044972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BFC74B-10DE-4A91-AA5B-4FEDFF735F9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07129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5F49A-E3BE-425D-BA9A-26958F81F63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0684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51FDC7F-1679-4CDF-9FAB-A396EEC12753}"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6172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E20F2D-2F8A-41FF-BB8A-1D74358F6BE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78873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91361E-D7F9-4E82-B974-D5BB79DEDEB9}"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93718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05B045-FB19-4ACC-A064-24291985312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1747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6CD9F9-2C55-425F-8756-295F6CD92EA1}"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93527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1A5EE1-B97E-4D09-AE41-B4B70AECBA6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1363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A8A21-0AAC-4C45-A415-A2922110E972}"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0312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4B2EAD-68EB-492F-8F79-A8BDA5307132}"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60180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395839-FCAE-4701-B33A-0D49D5860F8A}"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80570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82F665-D65C-4D70-82B1-372AA5617994}"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02043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AA10DE-90BD-434A-BD75-745B1728A6E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91028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B4E607-E8DF-4F17-9A4E-5E156A803F32}"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608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4F219F-AB09-4345-8F5C-436873B0C05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75997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6AC1D3-A261-40D6-9366-21481BD4234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68411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842C1A-21E4-4047-B7C3-F79C0A24FEA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96684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D93E931-11B4-472F-B517-EBCDE21CF3B0}"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83620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1E1480-C98D-4B3E-883A-6F5FB8F3B6B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40081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1F8462-2D08-49E0-9C50-DB4D2C4AF84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93556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72757D-BC7D-4D2A-96F1-64D4B8A2FB92}"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27212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22120C-6AF6-47CB-999B-A258E8C6CDC2}"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58119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A334D9-3604-4D97-BFAE-D5B51A53F36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4059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65B9AE-34FC-4E91-B332-E60454EBB759}"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41685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139BB8-4887-4F9B-A8C1-636C87619EF9}"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7786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402F4C-7B6E-4365-8CE6-82C5114CEFB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41027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2F7E8A-7057-4AE9-82A6-455445D4E252}"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73449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9C6699-B7BD-47ED-8172-4F73851E78C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7742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94830D-B2E3-4E51-802D-34E2FD6C59E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02599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72D6D7-2A81-4717-B188-4CA596101E0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96050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33AA66-B4EF-4AF4-8D02-2935B855E51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93110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8623C5D-3A8B-4BB5-A7EC-4970DB04F21B}"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836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C855F46-4515-454F-81E6-620F32E743C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93791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C3A9E5-1F2C-4DFE-92D0-F41C848F4DF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84114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9946B0-F6B3-41D3-B9B9-24DAF2B3638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20776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BECBCC-D547-4701-B650-7107728810F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279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76298-0904-476C-B780-CE74370929C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003670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B2AD475-A4F0-4CAE-9610-002B2768A3C9}"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24618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6CD14C-C38D-4363-A939-ABA9D97FC25C}"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0795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8A8B773-03B2-4725-8956-5A89AA1392E9}"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86601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F8F8ED-3155-457A-866D-D2AD20C371B6}"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42539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63F561-7350-4070-8D1A-BB265BEAFF4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464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B5F7C1-44D7-4C24-8973-49732A1C4FD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2159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D7DCAA-E145-46F2-BBBC-95EE18E44FC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21543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5A2E4F-F188-432F-96BF-4A560FF08C6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52589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869A7BC-76ED-4011-9C71-0A4941BACC68}"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29590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6E11BF2-328C-4E45-AF55-ACCD151E806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3689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B913705-670C-431B-BF65-C9C90F5E5597}"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0545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E48BD3B-BD67-489F-ACEB-D1AB07A2B01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16593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92566F-C680-44DB-938B-22A7D7ABC0F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46093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8AD5D2-45A8-4606-A17B-B6AD74A611C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55738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61D2D3-89AB-4DDC-9632-90B5C4DFB7B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53414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D9A122-2618-4969-A6A4-8A5055AD2C10}"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4427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4D06E5-8EA7-4839-854A-A4F5720D9FA1}"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35229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CF8995-E1B5-4CAA-A19E-DCA8D71394BD}"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9949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8997C6-BDB0-4025-BD4D-2E2C6C182B6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75689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E8311F-9499-4B74-8EEA-308334D2AB0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88786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8F92C9-F656-4D52-B4FF-CE61D0BFC0F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73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6980"/>
            <a:ext cx="7772400" cy="523220"/>
          </a:xfrm>
          <a:prstGeom prst="rect">
            <a:avLst/>
          </a:prstGeom>
        </p:spPr>
        <p:txBody>
          <a:bodyPr lIns="0" tIns="0" rIns="0" bIns="0" anchor="b" anchorCtr="0">
            <a:spAutoFit/>
          </a:bodyPr>
          <a:lstStyle>
            <a:lvl1pPr algn="l">
              <a:lnSpc>
                <a:spcPct val="85000"/>
              </a:lnSpc>
              <a:defRPr sz="4000" b="1">
                <a:solidFill>
                  <a:srgbClr val="41AD49"/>
                </a:solidFill>
                <a:latin typeface="Myriad Pro"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1700775"/>
            <a:ext cx="7772400" cy="366254"/>
          </a:xfrm>
          <a:prstGeom prst="rect">
            <a:avLst/>
          </a:prstGeom>
        </p:spPr>
        <p:txBody>
          <a:bodyPr lIns="0" tIns="0" rIns="0" bIns="0">
            <a:spAutoFit/>
          </a:bodyPr>
          <a:lstStyle>
            <a:lvl1pPr marL="0" indent="0" algn="l">
              <a:lnSpc>
                <a:spcPct val="85000"/>
              </a:lnSpc>
              <a:spcBef>
                <a:spcPts val="0"/>
              </a:spcBef>
              <a:buNone/>
              <a:defRPr sz="2800">
                <a:solidFill>
                  <a:schemeClr val="tx1"/>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9510FC1-B77C-45C1-97C5-869ACC60A10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476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42D983-92B4-473C-A944-608D0677159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0533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5C8E448-2AED-4E2E-AB30-54C2DC14CB0C}"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37532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9BC7E-F35F-427A-8F8C-997FDC8BA11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64317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776E57-175E-4FC5-B7E6-4BC52CA3BF2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6430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84F9E3-CE83-49B3-8613-EF5DA0B96C6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2616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2BC27E3-0A2A-47ED-BA58-BCE561ECEB2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07398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7E84BA-E895-42A3-B61E-DB34BEFD3709}"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39206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5A4922-FCA6-4096-9081-A870D673BAA3}"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71849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CC48A-407D-4E25-8C1C-FE6ACAB0F12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546880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D5F2C6-C4DD-4A88-A89C-1F70C612EAD7}"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129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E6532F-5E94-4872-9EAA-4BF0341B889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19533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B3B85-90CD-49E6-8722-DBD4D2E12AC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14865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DC1958-F919-4670-B437-6B053BF5C67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111019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108B3D-8374-4E07-BD7C-178A07D2698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47101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CE9D46-32A8-4FA5-952F-5C3CC4D28F9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12079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E162579-2E74-42C6-BBFB-43E02E1C195F}"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76851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D261FA7-CD1C-40F0-8615-973E77740DD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24104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F32953-A00C-4041-B0FC-EAF0F685621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326184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70146E-3A6A-48F3-B698-38776989A4C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73204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F2BC41-F8D3-438D-9F2B-C7B6422F0A8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295069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AFC41F-D335-4957-BE91-91CA9E6629C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116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6ABDA8-C459-4271-B866-67C9AA9A004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7451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C28431-91EC-4D06-B3ED-4276CDD5FA86}"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0414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7B9B2FE-4FE1-4642-9A3E-3A700EF2B6D7}"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53440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9C9A1E-F557-4A00-B3C2-6E24D106E40B}"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20831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C7BF01-6AC1-4C4F-A4B1-495844399FB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119841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EDAB46-5546-4F01-850D-A78C8834929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58024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B9F33C-EF09-43D8-B746-F5248A32CC4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750681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57D2BF-3BFD-4ADE-9EAF-2575B4FED0D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721827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9F19998-33CA-41BE-990A-518A72747DDB}"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277424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3C538DC-E6E5-4000-A7E3-ECBEF3A68FF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290088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C7FFBA-083C-46F6-8975-AB1C88CC947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203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006D6B-09C0-438C-9CF0-D2D06C9594F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240959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4C4EDB-1A1A-4E2D-B276-DC01B1E95CB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59291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ACB89D-6DA9-49B9-8EC8-21CE9C37731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29113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71332F-48FA-46BA-9C98-EEF072F372B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130693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B66EF16-B471-4982-90B6-10C7FB044C68}"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08359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D3801B-F443-4E29-8D4A-5995D87BB488}"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66372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D150CD-104F-4F6D-9F5C-E6081A711E54}"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45813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E349B4-6116-4509-8677-9FBDED334E3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32718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2DFECD-49DA-4D51-8C77-FE8109E2C7C4}"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85343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DAE27F-8BFD-490C-BE8B-5F3057E06AD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97090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C6275D-652B-4DBA-8E5C-B38CE668E1A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4989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2482634-F2A5-462C-972F-F1DA0940365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83756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BB105C4-FBCF-4790-872C-CEE0D107165F}"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414609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63F6F7D-760F-47CC-8FF5-E35CB1EDB12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449705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6113FB-BE7E-490B-BB26-9CE47763078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6764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443FE-9321-4E0D-B644-B04B3BAD7CC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369525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A353F7-2A1E-40D0-9D16-6F0F8B7A7B0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865882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B77284-D935-4C44-964F-C5804A2C5FF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512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6FE7B8-7602-4704-A256-36768F9E8164}"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83023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3F0578-492C-40AB-9B06-93CDBEFB2F57}"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862129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D48ECC-3D54-4663-B81F-E505024A2ADE}"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37823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07937-4E65-4C39-9873-893280EF6E6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4393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02BBD2-4942-42FF-93C9-6208AE1CF3DE}"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404671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085D16-FADB-4385-BAD6-0BEBA3BDF01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389301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5B6B6F-55F7-4AF0-A590-F42AC8BAA66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1015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A36296-BBF3-4610-913B-6AA4C700FC2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31480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38A1962-9CBA-4466-9D23-4CA38C20F0F1}"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83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A980B46-67C3-4D2A-B82E-105879AAEA2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165625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F8714D-5FDB-4824-B1CE-6D74DB59CD7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3071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0AC5A4-8A33-4117-BCA7-8BC348490531}"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25336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2736C6-31F5-491B-9A63-F71579A0AB8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0979083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D0F5BA4-5EEB-4670-8532-43D85D3CF0A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21357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65B155-41A3-47B9-8975-D7475F8B9186}"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51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5E2DE4-89E8-4070-8191-88F1E2F08E88}"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485042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5ED9B4-BF01-4D41-88CB-A038135E73CF}"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950630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CD1541-A91B-4393-B7E6-CF93C93DF8F4}"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318846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79E1D6-42EF-4DA7-8AC2-3FB70FF765D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778356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07FD76-7F09-4768-B826-1E934DAC147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03996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2CBD3E-0687-4C79-899D-EDCC8055BED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661266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6702B7-02A7-4588-AD99-46047C85C10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08918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6FFB372-CBCF-4058-98BE-A119903B3243}"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87947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5E6FEA-749D-4CBE-A8E5-4523D53E7029}"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23457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C4306C-82A4-4C0E-B4DB-19637026DE5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47958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73E532-5C0B-40BC-9125-0F019EC5074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616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5C7182-2119-496B-9EF2-1550B13162AA}"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3476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CF0371-B7F7-4103-9B2A-2CF3BBE70E2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31711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417301-013D-4674-A4F9-244A50A97AB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351065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27B2DF-F069-4B94-BF30-8E6AFB913C45}"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03285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8DA508-1841-44C6-859B-D877C3A37D9D}"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86459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FDF9F9-FEBC-403D-B60B-79FF9525A1BA}"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6384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32840D-6AD6-4419-8A9B-B310A4191E3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562669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DC3377-0B07-4B93-9D5E-FE3C74E0324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06794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7C2A3E-CF1C-47C2-AA6E-EE4D9777E28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567574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185A0C-4852-4D68-ADAD-394BEABEDCF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44164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3D8BDA6-5DF5-4A77-BDCD-B84D34101AE7}"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5455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5FA579-D6CD-47A9-A0F9-81BEC3BCFBE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69013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73E5EB-0150-4B04-9DC4-EEFF4916EDB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065384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8951AB-420C-4238-94CD-76F5B4DC6EE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799759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FD631-8BEA-412E-A155-B1DB0D500A1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97069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30C00F-DE0E-44E5-A159-AB3E43CCA39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8516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F6B406D-E914-4CAA-8845-847220C3B7D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437157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E49524-7AF1-4340-AC82-5C30A6D78E3A}"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982086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FBADE9-C197-45C9-9B8A-9072A9F9BC0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83450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36518B-08E2-46D8-8BDF-43D1D4391E48}"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683493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904322-5EEA-4024-BE36-3BEE8BA77E2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271962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57DF90-B04C-48E0-AC74-67661D8F4500}"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297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E7FCF1-2D81-4BD1-A143-3A072AD2BAD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71457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623B9-391B-41A6-AB52-FE8FEB48D4D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79689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80A71-A8B6-45A1-B302-7B672BED067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28086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B96E714-5A8C-463B-82A2-B48DCD7EB3DF}"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921452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638F950-E307-496A-A43B-8473A355BCB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78329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CD02A31-84FB-4731-AC59-5B7A715AF72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418916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AAE2D-738E-4A05-BA6B-E1D0B874845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557760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72C470-6E34-4577-83F3-E1FB7B130A0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249180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56F7AB-8F00-4BEC-96FF-D37EB84F058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322463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F2D61C-1DBB-4AC6-AD1F-97FB812929A3}"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853455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6416EF-7280-46EC-8461-BDEFCD891B80}"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584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1815"/>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Myriad Pro" pitchFamily="34" charset="0"/>
              </a:defRPr>
            </a:lvl1pPr>
          </a:lstStyle>
          <a:p>
            <a:r>
              <a:rPr lang="en-US" dirty="0" smtClean="0"/>
              <a:t>Click to edit Master title style</a:t>
            </a:r>
            <a:endParaRPr lang="en-US" dirty="0"/>
          </a:p>
        </p:txBody>
      </p:sp>
      <p:sp>
        <p:nvSpPr>
          <p:cNvPr id="10" name="Footer Placeholder 3"/>
          <p:cNvSpPr>
            <a:spLocks noGrp="1"/>
          </p:cNvSpPr>
          <p:nvPr>
            <p:ph type="ftr" sz="quarter" idx="11"/>
          </p:nvPr>
        </p:nvSpPr>
        <p:spPr>
          <a:xfrm>
            <a:off x="654690" y="6485051"/>
            <a:ext cx="3970639"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endParaRPr lang="en-US" dirty="0"/>
          </a:p>
        </p:txBody>
      </p:sp>
      <p:sp>
        <p:nvSpPr>
          <p:cNvPr id="11" name="Slide Number Placeholder 4"/>
          <p:cNvSpPr>
            <a:spLocks noGrp="1"/>
          </p:cNvSpPr>
          <p:nvPr>
            <p:ph type="sldNum" sz="quarter" idx="12"/>
          </p:nvPr>
        </p:nvSpPr>
        <p:spPr>
          <a:xfrm>
            <a:off x="457200" y="6485051"/>
            <a:ext cx="89768"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fld id="{17070FDE-F013-4C99-B38C-3929E07E8D4D}" type="slidenum">
              <a:rPr lang="en-US" smtClean="0"/>
              <a:pPr/>
              <a:t>‹#›</a:t>
            </a:fld>
            <a:endParaRPr lang="en-US" dirty="0"/>
          </a:p>
        </p:txBody>
      </p:sp>
      <p:pic>
        <p:nvPicPr>
          <p:cNvPr id="12" name="Picture 11" descr="Maryland Logo - FOOTER.png"/>
          <p:cNvPicPr>
            <a:picLocks noChangeAspect="1"/>
          </p:cNvPicPr>
          <p:nvPr userDrawn="1"/>
        </p:nvPicPr>
        <p:blipFill>
          <a:blip r:embed="rId3" cstate="print"/>
          <a:stretch>
            <a:fillRect/>
          </a:stretch>
        </p:blipFill>
        <p:spPr>
          <a:xfrm>
            <a:off x="8151660" y="6386185"/>
            <a:ext cx="798510" cy="34134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DBD24C-208B-40CC-A36B-9073C836B67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280853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45893B-D775-4DE1-BF7F-6DEDAE9B2B3D}"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58119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87E957-BC62-44D7-9AD8-4BFD9B0B7946}"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00775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4EA32D-BAAF-4F26-ADF1-C1C7C88E944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0996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49E778-6254-4332-B043-359EBD56ACD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45224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B05DBF-6CB7-4B24-8F42-0F3D644212E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50814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6877A66-2B94-4126-8A1B-F1F87C65B8E8}"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10145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20A9A3-2253-49D3-9318-D462C0DE361D}"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35444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872963-FDBC-4C5B-8D17-75FB2A296A4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030623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20C857-A5F3-41F3-833A-F845E70AAA2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91381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9CDF40-0D90-46ED-AED0-9ADE48F654D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528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2199D9-CD0C-4D32-89A8-8FACB3CB8F5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61503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5B102E-C90B-4161-AF08-2C0F76DEAAC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785930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EF3117-9622-49FE-974C-0C1E686ADDFA}"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80459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A373A7-9CF8-4E10-9B90-13F44A88FF31}"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45624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32E320-B7D7-4C74-941C-B56495024250}"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041254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33CD8E-5AE2-4C4D-A207-CEF8D9E017ED}"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884377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927C3E-A8FF-4CDB-AB12-62445A2A50FD}"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412215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F9FE6A-4DAD-49C2-945F-F97CE9FE3C8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496673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E6BB6F-B817-484E-8988-F5E2CAF5C451}"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926525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6BB24D9-12B7-4E0C-B94B-813C7D22E5F4}"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160599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83B82FC-2242-4D16-827A-46A95CBE0A60}"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7006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EF414D6-507E-4904-97E2-3223E2F43844}"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912952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D888B6-E161-4A56-8215-760C32CC714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68703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C24F4-2E9D-441B-B702-1602D4A6CA7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363269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4875DF-14E0-4417-B1DE-675A25AA2E0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24130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0845BD-604C-49F2-B067-9EC9E42B2E9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92781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F9A3C5D-518C-4CFF-AC50-2C0FE8D5DBF7}"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988576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B8CF8A-50A0-41CB-B048-FAF932BCCCA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75350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11A9CA-64FB-4C1C-AE96-5DA3100F35F1}"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17272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1C7CC7-2742-474F-AF6A-757CA9E4792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964139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941008-C2B0-4FC3-84D2-E3E4F1A61E8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945824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8ED768-CCD8-4836-8DA0-5A771C79179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4404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91FC3B-D840-4A06-AF21-1A92DD56FE4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20455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7D9CDE-F2D9-49A7-86EA-335E0D492C7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502045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AD35C0E-DF92-4BBC-8E5C-056BF5BD4A87}"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649481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616485-9029-4C29-A2FD-713D985CDF00}"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43569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89AD9C-042B-4F9C-8410-550E6796FDE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629706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43329E-E59F-43CA-BED2-8BD0E596094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158560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126323-46E6-47B7-A1DF-A8300C98632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143400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EA9A49-41BB-4B2F-8420-3ABCF1C4CD9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22909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313AD5-EFF7-48C0-A6A8-E38862445401}"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76535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F2B7FA-70A7-4B27-A10F-DF2CCCEC53C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4462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AE8E3-DC47-400B-AE0B-9CC9507EF4FD}"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6821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E0965C-28B0-4C81-9343-1B8DFBEA016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61767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620C4-69EA-4E98-9D5F-BC38686A7CD0}"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767793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4A568F-F78F-4241-9824-0F1FD4B7C6E4}"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322879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E90C7E-38F3-4461-921B-4BB910E774E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647959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18F33E-B51C-48DE-BADA-A16382D1586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26102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D981A51-4081-4147-8648-09971B92F62D}"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003204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BA9D17-7F52-4CF1-9555-7798B5B3FA6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967337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D5798D-CE20-465E-8FCC-F1F6BC86E99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12015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EC3A7-F421-4CE3-9FAA-DFB0E769A73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045826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D3F6BD-F3ED-47C7-B5C3-A841E48DE04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20851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8EED19-6D11-40BD-B812-0F202857DEC8}"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575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4E5FD1-C45F-40DF-8B41-D80E19A572D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84324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80C1D5-62C6-48A2-981C-998FCDE22AF2}"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496582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0C7D7A-2A0F-48AE-B077-9D151C7A673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145054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DC4162-A63E-4837-A9C5-C41C45934FCD}"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010868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93083B-EDFA-4FE5-9CC3-8FA866F4CDB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580094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650059-5E4C-4CDF-8907-E9CA9F1F03B9}"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05626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93F50B-30E0-408F-AF81-CABA76A1C31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1667103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45930-6ABC-4F43-A95B-495CB78EA5F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103732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53E4FBF-79BC-42F4-9D89-AEDFBC99FC63}"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235980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D9DD5D3-6CA6-436F-8EAD-E4ED58A76B0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1075970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C4508A-598B-49F3-BCD9-E73CD64BC08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054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AF26F1-B7A6-4238-84CD-48477212A6F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322845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74CD33-FE40-4196-A3FC-F7210195ADB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61356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627EF7-29C5-4C1F-929C-DC9C9166734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824970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785F4-E918-47CB-9A9B-AE86C6EB1BB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143560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A77B1A-5167-4C41-92D6-B13D1C0D35E1}"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328815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B5B691-A0DF-4EAF-BD43-33A9E7ACD144}"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58796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221235-FF74-4703-8374-F03B94D9237A}"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784986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D502B6-7790-4A83-8B72-C69B4FF5B61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222341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981376-DEF0-4413-B3AB-374DDFB6CC81}"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34516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E5A59F-36FA-4321-AF99-9FE8FF222FA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244751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1F7274-9941-4930-885C-0C6EBE06ED1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5618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5E40DA-2A3A-47AA-B751-A79F8BA80C0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557526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2076D52-0138-476D-A9B2-EF2C39258C47}"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883445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2A6F1B4-41D1-45C9-A2E2-1C26D2CFA9C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492161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solidFill>
          <a:srgbClr val="498F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85000"/>
                  </a:schemeClr>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364995398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rgbClr val="498F4D"/>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lIns="0" tIns="0" rIns="0" bIns="0">
            <a:spAutoFit/>
          </a:bodyPr>
          <a:lstStyle>
            <a:lvl1pPr marL="0" indent="0" algn="l">
              <a:lnSpc>
                <a:spcPct val="85000"/>
              </a:lnSpc>
              <a:spcBef>
                <a:spcPts val="0"/>
              </a:spcBef>
              <a:buNone/>
              <a:defRPr sz="2800">
                <a:solidFill>
                  <a:schemeClr val="tx1"/>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1832686616"/>
      </p:ext>
    </p:extLst>
  </p:cSld>
  <p:clrMapOvr>
    <a:overrideClrMapping bg1="lt1" tx1="dk1" bg2="lt2" tx2="dk2" accent1="accent1" accent2="accent2" accent3="accent3" accent4="accent4" accent5="accent5" accent6="accent6" hlink="hlink" folHlink="folHlink"/>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sp>
        <p:nvSpPr>
          <p:cNvPr id="3" name="Rectangle 2"/>
          <p:cNvSpPr/>
          <p:nvPr userDrawn="1"/>
        </p:nvSpPr>
        <p:spPr>
          <a:xfrm>
            <a:off x="0" y="0"/>
            <a:ext cx="9144000" cy="6858000"/>
          </a:xfrm>
          <a:prstGeom prst="rect">
            <a:avLst/>
          </a:prstGeom>
          <a:solidFill>
            <a:srgbClr val="498F4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71815"/>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Myriad Pro" pitchFamily="34" charset="0"/>
              </a:defRPr>
            </a:lvl1pPr>
          </a:lstStyle>
          <a:p>
            <a:r>
              <a:rPr lang="en-US" smtClean="0"/>
              <a:t>Click to edit Master title style</a:t>
            </a:r>
            <a:endParaRPr lang="en-US" dirty="0"/>
          </a:p>
        </p:txBody>
      </p:sp>
      <p:sp>
        <p:nvSpPr>
          <p:cNvPr id="10" name="Footer Placeholder 3"/>
          <p:cNvSpPr>
            <a:spLocks noGrp="1"/>
          </p:cNvSpPr>
          <p:nvPr>
            <p:ph type="ftr" sz="quarter" idx="11"/>
          </p:nvPr>
        </p:nvSpPr>
        <p:spPr>
          <a:xfrm>
            <a:off x="654690" y="6485051"/>
            <a:ext cx="3970639"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r>
              <a:rPr lang="en-US" dirty="0" smtClean="0">
                <a:solidFill>
                  <a:prstClr val="white"/>
                </a:solidFill>
              </a:rPr>
              <a:t>© Copyright 2015 State of Maryland. The information contained herein is subject to change without notice.</a:t>
            </a:r>
            <a:endParaRPr lang="en-US" dirty="0">
              <a:solidFill>
                <a:prstClr val="white"/>
              </a:solidFill>
            </a:endParaRPr>
          </a:p>
        </p:txBody>
      </p:sp>
      <p:sp>
        <p:nvSpPr>
          <p:cNvPr id="11" name="Slide Number Placeholder 4"/>
          <p:cNvSpPr>
            <a:spLocks noGrp="1"/>
          </p:cNvSpPr>
          <p:nvPr>
            <p:ph type="sldNum" sz="quarter" idx="12"/>
          </p:nvPr>
        </p:nvSpPr>
        <p:spPr>
          <a:xfrm>
            <a:off x="457200" y="6485051"/>
            <a:ext cx="89768"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fld id="{17070FDE-F013-4C99-B38C-3929E07E8D4D}" type="slidenum">
              <a:rPr lang="en-US" smtClean="0">
                <a:solidFill>
                  <a:prstClr val="white"/>
                </a:solidFill>
              </a:rPr>
              <a:pPr/>
              <a:t>‹#›</a:t>
            </a:fld>
            <a:endParaRPr lang="en-US" dirty="0">
              <a:solidFill>
                <a:prstClr val="white"/>
              </a:solidFill>
            </a:endParaRPr>
          </a:p>
        </p:txBody>
      </p:sp>
      <p:pic>
        <p:nvPicPr>
          <p:cNvPr id="12" name="Picture 11" descr="Maryland Logo - FOOTER.png"/>
          <p:cNvPicPr>
            <a:picLocks noChangeAspect="1"/>
          </p:cNvPicPr>
          <p:nvPr userDrawn="1"/>
        </p:nvPicPr>
        <p:blipFill>
          <a:blip r:embed="rId3" cstate="print"/>
          <a:stretch>
            <a:fillRect/>
          </a:stretch>
        </p:blipFill>
        <p:spPr>
          <a:xfrm>
            <a:off x="8151660" y="6386185"/>
            <a:ext cx="798510" cy="341348"/>
          </a:xfrm>
          <a:prstGeom prst="rect">
            <a:avLst/>
          </a:prstGeom>
        </p:spPr>
      </p:pic>
    </p:spTree>
    <p:extLst>
      <p:ext uri="{BB962C8B-B14F-4D97-AF65-F5344CB8AC3E}">
        <p14:creationId xmlns:p14="http://schemas.microsoft.com/office/powerpoint/2010/main" val="172838740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solidFill>
                  <a:srgbClr val="41AD49"/>
                </a:solidFill>
                <a:latin typeface="Myriad Pro" pitchFamily="34" charset="0"/>
              </a:defRPr>
            </a:lvl1pPr>
          </a:lstStyle>
          <a:p>
            <a:r>
              <a:rPr lang="en-US" dirty="0" smtClean="0"/>
              <a:t>Click to edit Master title style</a:t>
            </a:r>
            <a:endParaRPr lang="en-US" dirty="0"/>
          </a:p>
        </p:txBody>
      </p:sp>
      <p:sp>
        <p:nvSpPr>
          <p:cNvPr id="9"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402057379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smtClean="0"/>
              <a:t>Click to edit Master title style</a:t>
            </a:r>
            <a:endParaRPr lang="en-US" dirty="0"/>
          </a:p>
        </p:txBody>
      </p:sp>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marL="342900" indent="-342900">
              <a:lnSpc>
                <a:spcPct val="85000"/>
              </a:lnSpc>
              <a:spcBef>
                <a:spcPts val="0"/>
              </a:spcBef>
              <a:buFont typeface="Wingdings" panose="05000000000000000000" pitchFamily="2" charset="2"/>
              <a:buChar char="Ø"/>
              <a:defRPr sz="1800">
                <a:solidFill>
                  <a:srgbClr val="498F4D"/>
                </a:solidFill>
                <a:latin typeface="Myriad Pro"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9507262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285673029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solidFill>
          <a:srgbClr val="498F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85000"/>
                  </a:schemeClr>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322112260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rgbClr val="498F4D"/>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lIns="0" tIns="0" rIns="0" bIns="0">
            <a:spAutoFit/>
          </a:bodyPr>
          <a:lstStyle>
            <a:lvl1pPr marL="0" indent="0" algn="l">
              <a:lnSpc>
                <a:spcPct val="85000"/>
              </a:lnSpc>
              <a:spcBef>
                <a:spcPts val="0"/>
              </a:spcBef>
              <a:buNone/>
              <a:defRPr sz="2800">
                <a:solidFill>
                  <a:schemeClr val="tx1"/>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3258732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E5DCFE-D658-4B10-9E33-2E67BF70F941}"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249777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sp>
        <p:nvSpPr>
          <p:cNvPr id="3" name="Rectangle 2"/>
          <p:cNvSpPr/>
          <p:nvPr userDrawn="1"/>
        </p:nvSpPr>
        <p:spPr>
          <a:xfrm>
            <a:off x="0" y="0"/>
            <a:ext cx="9144000" cy="6858000"/>
          </a:xfrm>
          <a:prstGeom prst="rect">
            <a:avLst/>
          </a:prstGeom>
          <a:solidFill>
            <a:srgbClr val="498F4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71815"/>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Myriad Pro" pitchFamily="34" charset="0"/>
              </a:defRPr>
            </a:lvl1pPr>
          </a:lstStyle>
          <a:p>
            <a:r>
              <a:rPr lang="en-US" smtClean="0"/>
              <a:t>Click to edit Master title style</a:t>
            </a:r>
            <a:endParaRPr lang="en-US" dirty="0"/>
          </a:p>
        </p:txBody>
      </p:sp>
      <p:sp>
        <p:nvSpPr>
          <p:cNvPr id="10" name="Footer Placeholder 3"/>
          <p:cNvSpPr>
            <a:spLocks noGrp="1"/>
          </p:cNvSpPr>
          <p:nvPr>
            <p:ph type="ftr" sz="quarter" idx="11"/>
          </p:nvPr>
        </p:nvSpPr>
        <p:spPr>
          <a:xfrm>
            <a:off x="654690" y="6485051"/>
            <a:ext cx="3970639"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r>
              <a:rPr lang="en-US" dirty="0" smtClean="0">
                <a:solidFill>
                  <a:prstClr val="white"/>
                </a:solidFill>
              </a:rPr>
              <a:t>© Copyright 2015 State of Maryland. The information contained herein is subject to change without notice.</a:t>
            </a:r>
            <a:endParaRPr lang="en-US" dirty="0">
              <a:solidFill>
                <a:prstClr val="white"/>
              </a:solidFill>
            </a:endParaRPr>
          </a:p>
        </p:txBody>
      </p:sp>
      <p:sp>
        <p:nvSpPr>
          <p:cNvPr id="11" name="Slide Number Placeholder 4"/>
          <p:cNvSpPr>
            <a:spLocks noGrp="1"/>
          </p:cNvSpPr>
          <p:nvPr>
            <p:ph type="sldNum" sz="quarter" idx="12"/>
          </p:nvPr>
        </p:nvSpPr>
        <p:spPr>
          <a:xfrm>
            <a:off x="457200" y="6485051"/>
            <a:ext cx="89768"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fld id="{17070FDE-F013-4C99-B38C-3929E07E8D4D}" type="slidenum">
              <a:rPr lang="en-US" smtClean="0">
                <a:solidFill>
                  <a:prstClr val="white"/>
                </a:solidFill>
              </a:rPr>
              <a:pPr/>
              <a:t>‹#›</a:t>
            </a:fld>
            <a:endParaRPr lang="en-US" dirty="0">
              <a:solidFill>
                <a:prstClr val="white"/>
              </a:solidFill>
            </a:endParaRPr>
          </a:p>
        </p:txBody>
      </p:sp>
      <p:pic>
        <p:nvPicPr>
          <p:cNvPr id="12" name="Picture 11" descr="Maryland Logo - FOOTER.png"/>
          <p:cNvPicPr>
            <a:picLocks noChangeAspect="1"/>
          </p:cNvPicPr>
          <p:nvPr userDrawn="1"/>
        </p:nvPicPr>
        <p:blipFill>
          <a:blip r:embed="rId3" cstate="print"/>
          <a:stretch>
            <a:fillRect/>
          </a:stretch>
        </p:blipFill>
        <p:spPr>
          <a:xfrm>
            <a:off x="8151660" y="6386185"/>
            <a:ext cx="798510" cy="341348"/>
          </a:xfrm>
          <a:prstGeom prst="rect">
            <a:avLst/>
          </a:prstGeom>
        </p:spPr>
      </p:pic>
    </p:spTree>
    <p:extLst>
      <p:ext uri="{BB962C8B-B14F-4D97-AF65-F5344CB8AC3E}">
        <p14:creationId xmlns:p14="http://schemas.microsoft.com/office/powerpoint/2010/main" val="247776409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solidFill>
                  <a:srgbClr val="41AD49"/>
                </a:solidFill>
                <a:latin typeface="Myriad Pro" pitchFamily="34" charset="0"/>
              </a:defRPr>
            </a:lvl1pPr>
          </a:lstStyle>
          <a:p>
            <a:r>
              <a:rPr lang="en-US" dirty="0" smtClean="0"/>
              <a:t>Click to edit Master title style</a:t>
            </a:r>
            <a:endParaRPr lang="en-US" dirty="0"/>
          </a:p>
        </p:txBody>
      </p:sp>
      <p:sp>
        <p:nvSpPr>
          <p:cNvPr id="9"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34370985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smtClean="0"/>
              <a:t>Click to edit Master title style</a:t>
            </a:r>
            <a:endParaRPr lang="en-US" dirty="0"/>
          </a:p>
        </p:txBody>
      </p:sp>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marL="342900" indent="-342900">
              <a:lnSpc>
                <a:spcPct val="85000"/>
              </a:lnSpc>
              <a:spcBef>
                <a:spcPts val="0"/>
              </a:spcBef>
              <a:buFont typeface="Wingdings" panose="05000000000000000000" pitchFamily="2" charset="2"/>
              <a:buChar char="Ø"/>
              <a:defRPr sz="1800">
                <a:solidFill>
                  <a:srgbClr val="498F4D"/>
                </a:solidFill>
                <a:latin typeface="Myriad Pro"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96880056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365333879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solidFill>
          <a:srgbClr val="498F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85000"/>
                  </a:schemeClr>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93256864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rgbClr val="498F4D"/>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lIns="0" tIns="0" rIns="0" bIns="0">
            <a:spAutoFit/>
          </a:bodyPr>
          <a:lstStyle>
            <a:lvl1pPr marL="0" indent="0" algn="l">
              <a:lnSpc>
                <a:spcPct val="85000"/>
              </a:lnSpc>
              <a:spcBef>
                <a:spcPts val="0"/>
              </a:spcBef>
              <a:buNone/>
              <a:defRPr sz="2800">
                <a:solidFill>
                  <a:schemeClr val="tx1"/>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894976166"/>
      </p:ext>
    </p:extLst>
  </p:cSld>
  <p:clrMapOvr>
    <a:overrideClrMapping bg1="lt1" tx1="dk1" bg2="lt2" tx2="dk2" accent1="accent1" accent2="accent2" accent3="accent3" accent4="accent4" accent5="accent5" accent6="accent6" hlink="hlink" folHlink="folHlink"/>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sp>
        <p:nvSpPr>
          <p:cNvPr id="3" name="Rectangle 2"/>
          <p:cNvSpPr/>
          <p:nvPr userDrawn="1"/>
        </p:nvSpPr>
        <p:spPr>
          <a:xfrm>
            <a:off x="0" y="0"/>
            <a:ext cx="9144000" cy="6858000"/>
          </a:xfrm>
          <a:prstGeom prst="rect">
            <a:avLst/>
          </a:prstGeom>
          <a:solidFill>
            <a:srgbClr val="498F4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71815"/>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Myriad Pro" pitchFamily="34" charset="0"/>
              </a:defRPr>
            </a:lvl1pPr>
          </a:lstStyle>
          <a:p>
            <a:r>
              <a:rPr lang="en-US" smtClean="0"/>
              <a:t>Click to edit Master title style</a:t>
            </a:r>
            <a:endParaRPr lang="en-US" dirty="0"/>
          </a:p>
        </p:txBody>
      </p:sp>
      <p:sp>
        <p:nvSpPr>
          <p:cNvPr id="10" name="Footer Placeholder 3"/>
          <p:cNvSpPr>
            <a:spLocks noGrp="1"/>
          </p:cNvSpPr>
          <p:nvPr>
            <p:ph type="ftr" sz="quarter" idx="11"/>
          </p:nvPr>
        </p:nvSpPr>
        <p:spPr>
          <a:xfrm>
            <a:off x="654690" y="6485051"/>
            <a:ext cx="3970639"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r>
              <a:rPr lang="en-US" dirty="0" smtClean="0">
                <a:solidFill>
                  <a:prstClr val="white"/>
                </a:solidFill>
              </a:rPr>
              <a:t>© Copyright 2015 State of Maryland. The information contained herein is subject to change without notice.</a:t>
            </a:r>
            <a:endParaRPr lang="en-US" dirty="0">
              <a:solidFill>
                <a:prstClr val="white"/>
              </a:solidFill>
            </a:endParaRPr>
          </a:p>
        </p:txBody>
      </p:sp>
      <p:sp>
        <p:nvSpPr>
          <p:cNvPr id="11" name="Slide Number Placeholder 4"/>
          <p:cNvSpPr>
            <a:spLocks noGrp="1"/>
          </p:cNvSpPr>
          <p:nvPr>
            <p:ph type="sldNum" sz="quarter" idx="12"/>
          </p:nvPr>
        </p:nvSpPr>
        <p:spPr>
          <a:xfrm>
            <a:off x="457200" y="6485051"/>
            <a:ext cx="89768"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fld id="{17070FDE-F013-4C99-B38C-3929E07E8D4D}" type="slidenum">
              <a:rPr lang="en-US" smtClean="0">
                <a:solidFill>
                  <a:prstClr val="white"/>
                </a:solidFill>
              </a:rPr>
              <a:pPr/>
              <a:t>‹#›</a:t>
            </a:fld>
            <a:endParaRPr lang="en-US" dirty="0">
              <a:solidFill>
                <a:prstClr val="white"/>
              </a:solidFill>
            </a:endParaRPr>
          </a:p>
        </p:txBody>
      </p:sp>
      <p:pic>
        <p:nvPicPr>
          <p:cNvPr id="12" name="Picture 11" descr="Maryland Logo - FOOTER.png"/>
          <p:cNvPicPr>
            <a:picLocks noChangeAspect="1"/>
          </p:cNvPicPr>
          <p:nvPr userDrawn="1"/>
        </p:nvPicPr>
        <p:blipFill>
          <a:blip r:embed="rId3" cstate="print"/>
          <a:stretch>
            <a:fillRect/>
          </a:stretch>
        </p:blipFill>
        <p:spPr>
          <a:xfrm>
            <a:off x="8151660" y="6386185"/>
            <a:ext cx="798510" cy="341348"/>
          </a:xfrm>
          <a:prstGeom prst="rect">
            <a:avLst/>
          </a:prstGeom>
        </p:spPr>
      </p:pic>
    </p:spTree>
    <p:extLst>
      <p:ext uri="{BB962C8B-B14F-4D97-AF65-F5344CB8AC3E}">
        <p14:creationId xmlns:p14="http://schemas.microsoft.com/office/powerpoint/2010/main" val="278148097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solidFill>
                  <a:srgbClr val="41AD49"/>
                </a:solidFill>
                <a:latin typeface="Myriad Pro" pitchFamily="34" charset="0"/>
              </a:defRPr>
            </a:lvl1pPr>
          </a:lstStyle>
          <a:p>
            <a:r>
              <a:rPr lang="en-US" dirty="0" smtClean="0"/>
              <a:t>Click to edit Master title style</a:t>
            </a:r>
            <a:endParaRPr lang="en-US" dirty="0"/>
          </a:p>
        </p:txBody>
      </p:sp>
      <p:sp>
        <p:nvSpPr>
          <p:cNvPr id="9"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127553939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smtClean="0"/>
              <a:t>Click to edit Master title style</a:t>
            </a:r>
            <a:endParaRPr lang="en-US" dirty="0"/>
          </a:p>
        </p:txBody>
      </p:sp>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marL="342900" indent="-342900">
              <a:lnSpc>
                <a:spcPct val="85000"/>
              </a:lnSpc>
              <a:spcBef>
                <a:spcPts val="0"/>
              </a:spcBef>
              <a:buFont typeface="Wingdings" panose="05000000000000000000" pitchFamily="2" charset="2"/>
              <a:buChar char="Ø"/>
              <a:defRPr sz="1800">
                <a:solidFill>
                  <a:srgbClr val="498F4D"/>
                </a:solidFill>
                <a:latin typeface="Myriad Pro"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7762938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1380202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9945B71-617C-4738-93AF-86EA89148B09}"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230355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itle" preserve="1">
  <p:cSld name="Title Slide GREEN">
    <p:bg>
      <p:bgPr>
        <a:solidFill>
          <a:srgbClr val="498F4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chemeClr val="bg1"/>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wrap="square" lIns="0" tIns="0" rIns="0" bIns="0">
            <a:spAutoFit/>
          </a:bodyPr>
          <a:lstStyle>
            <a:lvl1pPr marL="0" indent="0" algn="l">
              <a:lnSpc>
                <a:spcPct val="85000"/>
              </a:lnSpc>
              <a:spcBef>
                <a:spcPts val="0"/>
              </a:spcBef>
              <a:buNone/>
              <a:defRPr sz="2800">
                <a:solidFill>
                  <a:schemeClr val="bg1">
                    <a:lumMod val="85000"/>
                  </a:schemeClr>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158917154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2245"/>
            <a:ext cx="7772400" cy="523220"/>
          </a:xfrm>
          <a:prstGeom prst="rect">
            <a:avLst/>
          </a:prstGeom>
        </p:spPr>
        <p:txBody>
          <a:bodyPr lIns="0" tIns="0" rIns="0" bIns="0" anchor="b" anchorCtr="0">
            <a:spAutoFit/>
          </a:bodyPr>
          <a:lstStyle>
            <a:lvl1pPr algn="l">
              <a:lnSpc>
                <a:spcPct val="85000"/>
              </a:lnSpc>
              <a:defRPr sz="4000" b="1">
                <a:solidFill>
                  <a:srgbClr val="498F4D"/>
                </a:solidFill>
                <a:latin typeface="Myriad Pro"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326040"/>
            <a:ext cx="7772400" cy="366254"/>
          </a:xfrm>
          <a:prstGeom prst="rect">
            <a:avLst/>
          </a:prstGeom>
        </p:spPr>
        <p:txBody>
          <a:bodyPr lIns="0" tIns="0" rIns="0" bIns="0">
            <a:spAutoFit/>
          </a:bodyPr>
          <a:lstStyle>
            <a:lvl1pPr marL="0" indent="0" algn="l">
              <a:lnSpc>
                <a:spcPct val="85000"/>
              </a:lnSpc>
              <a:spcBef>
                <a:spcPts val="0"/>
              </a:spcBef>
              <a:buNone/>
              <a:defRPr sz="2800">
                <a:solidFill>
                  <a:schemeClr val="tx1"/>
                </a:solidFill>
                <a:latin typeface="Myriad Pro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54580" y="5080415"/>
            <a:ext cx="2285811" cy="981375"/>
          </a:xfrm>
          <a:prstGeom prst="rect">
            <a:avLst/>
          </a:prstGeom>
        </p:spPr>
      </p:pic>
    </p:spTree>
    <p:extLst>
      <p:ext uri="{BB962C8B-B14F-4D97-AF65-F5344CB8AC3E}">
        <p14:creationId xmlns:p14="http://schemas.microsoft.com/office/powerpoint/2010/main" val="2129839715"/>
      </p:ext>
    </p:extLst>
  </p:cSld>
  <p:clrMapOvr>
    <a:overrideClrMapping bg1="lt1" tx1="dk1" bg2="lt2" tx2="dk2" accent1="accent1" accent2="accent2" accent3="accent3" accent4="accent4" accent5="accent5" accent6="accent6" hlink="hlink" folHlink="folHlink"/>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213" b="10892"/>
          <a:stretch/>
        </p:blipFill>
        <p:spPr>
          <a:xfrm>
            <a:off x="-8467" y="1969610"/>
            <a:ext cx="5035358" cy="4888390"/>
          </a:xfrm>
          <a:prstGeom prst="rect">
            <a:avLst/>
          </a:prstGeom>
        </p:spPr>
      </p:pic>
      <p:sp>
        <p:nvSpPr>
          <p:cNvPr id="3" name="Rectangle 2"/>
          <p:cNvSpPr/>
          <p:nvPr userDrawn="1"/>
        </p:nvSpPr>
        <p:spPr>
          <a:xfrm>
            <a:off x="0" y="0"/>
            <a:ext cx="9144000" cy="6858000"/>
          </a:xfrm>
          <a:prstGeom prst="rect">
            <a:avLst/>
          </a:prstGeom>
          <a:solidFill>
            <a:srgbClr val="498F4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71815"/>
            <a:ext cx="7772400" cy="523220"/>
          </a:xfrm>
          <a:prstGeom prst="rect">
            <a:avLst/>
          </a:prstGeom>
        </p:spPr>
        <p:txBody>
          <a:bodyPr lIns="0" tIns="0" rIns="0" bIns="0" anchor="t">
            <a:spAutoFit/>
          </a:bodyPr>
          <a:lstStyle>
            <a:lvl1pPr algn="l">
              <a:lnSpc>
                <a:spcPct val="85000"/>
              </a:lnSpc>
              <a:defRPr sz="4000" b="1" cap="none" baseline="0">
                <a:solidFill>
                  <a:schemeClr val="bg1"/>
                </a:solidFill>
                <a:latin typeface="Myriad Pro" pitchFamily="34" charset="0"/>
              </a:defRPr>
            </a:lvl1pPr>
          </a:lstStyle>
          <a:p>
            <a:r>
              <a:rPr lang="en-US" smtClean="0"/>
              <a:t>Click to edit Master title style</a:t>
            </a:r>
            <a:endParaRPr lang="en-US" dirty="0"/>
          </a:p>
        </p:txBody>
      </p:sp>
      <p:sp>
        <p:nvSpPr>
          <p:cNvPr id="10" name="Footer Placeholder 3"/>
          <p:cNvSpPr>
            <a:spLocks noGrp="1"/>
          </p:cNvSpPr>
          <p:nvPr>
            <p:ph type="ftr" sz="quarter" idx="11"/>
          </p:nvPr>
        </p:nvSpPr>
        <p:spPr>
          <a:xfrm>
            <a:off x="654690" y="6485051"/>
            <a:ext cx="3970639"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r>
              <a:rPr lang="en-US" dirty="0" smtClean="0">
                <a:solidFill>
                  <a:prstClr val="white"/>
                </a:solidFill>
              </a:rPr>
              <a:t>© Copyright 2015 State of Maryland. The information contained herein is subject to change without notice.</a:t>
            </a:r>
            <a:endParaRPr lang="en-US" dirty="0">
              <a:solidFill>
                <a:prstClr val="white"/>
              </a:solidFill>
            </a:endParaRPr>
          </a:p>
        </p:txBody>
      </p:sp>
      <p:sp>
        <p:nvSpPr>
          <p:cNvPr id="11" name="Slide Number Placeholder 4"/>
          <p:cNvSpPr>
            <a:spLocks noGrp="1"/>
          </p:cNvSpPr>
          <p:nvPr>
            <p:ph type="sldNum" sz="quarter" idx="12"/>
          </p:nvPr>
        </p:nvSpPr>
        <p:spPr>
          <a:xfrm>
            <a:off x="457200" y="6485051"/>
            <a:ext cx="89768" cy="107722"/>
          </a:xfrm>
          <a:prstGeom prst="rect">
            <a:avLst/>
          </a:prstGeom>
        </p:spPr>
        <p:txBody>
          <a:bodyPr wrap="none" lIns="0" tIns="0" rIns="0" bIns="0">
            <a:spAutoFit/>
          </a:bodyPr>
          <a:lstStyle>
            <a:lvl1pPr algn="l">
              <a:defRPr sz="700">
                <a:solidFill>
                  <a:schemeClr val="bg1"/>
                </a:solidFill>
                <a:latin typeface="Myriad Pro" pitchFamily="34" charset="0"/>
              </a:defRPr>
            </a:lvl1pPr>
          </a:lstStyle>
          <a:p>
            <a:fld id="{17070FDE-F013-4C99-B38C-3929E07E8D4D}" type="slidenum">
              <a:rPr lang="en-US" smtClean="0">
                <a:solidFill>
                  <a:prstClr val="white"/>
                </a:solidFill>
              </a:rPr>
              <a:pPr/>
              <a:t>‹#›</a:t>
            </a:fld>
            <a:endParaRPr lang="en-US" dirty="0">
              <a:solidFill>
                <a:prstClr val="white"/>
              </a:solidFill>
            </a:endParaRPr>
          </a:p>
        </p:txBody>
      </p:sp>
      <p:pic>
        <p:nvPicPr>
          <p:cNvPr id="12" name="Picture 11" descr="Maryland Logo - FOOTER.png"/>
          <p:cNvPicPr>
            <a:picLocks noChangeAspect="1"/>
          </p:cNvPicPr>
          <p:nvPr userDrawn="1"/>
        </p:nvPicPr>
        <p:blipFill>
          <a:blip r:embed="rId3" cstate="print"/>
          <a:stretch>
            <a:fillRect/>
          </a:stretch>
        </p:blipFill>
        <p:spPr>
          <a:xfrm>
            <a:off x="8151660" y="6386185"/>
            <a:ext cx="798510" cy="341348"/>
          </a:xfrm>
          <a:prstGeom prst="rect">
            <a:avLst/>
          </a:prstGeom>
        </p:spPr>
      </p:pic>
    </p:spTree>
    <p:extLst>
      <p:ext uri="{BB962C8B-B14F-4D97-AF65-F5344CB8AC3E}">
        <p14:creationId xmlns:p14="http://schemas.microsoft.com/office/powerpoint/2010/main" val="263010837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solidFill>
                  <a:srgbClr val="41AD49"/>
                </a:solidFill>
                <a:latin typeface="Myriad Pro" pitchFamily="34" charset="0"/>
              </a:defRPr>
            </a:lvl1pPr>
          </a:lstStyle>
          <a:p>
            <a:r>
              <a:rPr lang="en-US" dirty="0" smtClean="0"/>
              <a:t>Click to edit Master title style</a:t>
            </a:r>
            <a:endParaRPr lang="en-US" dirty="0"/>
          </a:p>
        </p:txBody>
      </p:sp>
      <p:sp>
        <p:nvSpPr>
          <p:cNvPr id="9"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0"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191762013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smtClean="0"/>
              <a:t>Click to edit Master title style</a:t>
            </a:r>
            <a:endParaRPr lang="en-US" dirty="0"/>
          </a:p>
        </p:txBody>
      </p:sp>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marL="342900" indent="-342900">
              <a:lnSpc>
                <a:spcPct val="85000"/>
              </a:lnSpc>
              <a:spcBef>
                <a:spcPts val="0"/>
              </a:spcBef>
              <a:buFont typeface="Wingdings" panose="05000000000000000000" pitchFamily="2" charset="2"/>
              <a:buChar char="Ø"/>
              <a:defRPr sz="1800">
                <a:solidFill>
                  <a:srgbClr val="498F4D"/>
                </a:solidFill>
                <a:latin typeface="Myriad Pro"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95425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spTree>
    <p:extLst>
      <p:ext uri="{BB962C8B-B14F-4D97-AF65-F5344CB8AC3E}">
        <p14:creationId xmlns:p14="http://schemas.microsoft.com/office/powerpoint/2010/main" val="230383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dirty="0" smtClean="0"/>
              <a:t>Click to edit Master title style</a:t>
            </a:r>
            <a:endParaRPr lang="en-US" dirty="0"/>
          </a:p>
        </p:txBody>
      </p:sp>
      <p:sp>
        <p:nvSpPr>
          <p:cNvPr id="9"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pPr/>
              <a:t>‹#›</a:t>
            </a:fld>
            <a:endParaRPr lang="en-US" dirty="0"/>
          </a:p>
        </p:txBody>
      </p:sp>
      <p:sp>
        <p:nvSpPr>
          <p:cNvPr id="10"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758AC8-43D1-404D-BA86-6412D0CBBFCB}"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2279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A9A69E-DDB3-442E-8646-CCED993283F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25221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BF3090-AACF-41D5-98B7-AB8ED656F89D}"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1528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EC3718-749D-47AF-A4F2-6C01F0D15F7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4709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C8A8A8-15AA-46C3-8DF3-C7210FA0E8C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3191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E1034BE-4A0E-4E1C-9FD9-BB1C7E120FFE}"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9835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EE4C4CD-1E7F-4949-B611-EC277CF2747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26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06FDBB-C92E-4CE8-B300-EAB88F02292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1235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AB4E6D-6063-419B-B3F0-C04B71EB2E9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3902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11EC49-BCE4-4DA1-BE7E-4C4D35A0970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240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6254"/>
          </a:xfrm>
          <a:prstGeom prst="rect">
            <a:avLst/>
          </a:prstGeom>
        </p:spPr>
        <p:txBody>
          <a:bodyPr lIns="0" tIns="0" rIns="0" bIns="0" anchor="t" anchorCtr="0">
            <a:spAutoFit/>
          </a:bodyPr>
          <a:lstStyle>
            <a:lvl1pPr algn="l">
              <a:lnSpc>
                <a:spcPct val="85000"/>
              </a:lnSpc>
              <a:defRPr sz="2800" b="1">
                <a:latin typeface="Myriad Pro" pitchFamily="34" charset="0"/>
              </a:defRPr>
            </a:lvl1pPr>
          </a:lstStyle>
          <a:p>
            <a:r>
              <a:rPr lang="en-US" dirty="0" smtClean="0"/>
              <a:t>Click to edit Master title style</a:t>
            </a:r>
            <a:endParaRPr lang="en-US" dirty="0"/>
          </a:p>
        </p:txBody>
      </p:sp>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pPr/>
              <a:t>‹#›</a:t>
            </a:fld>
            <a:endParaRPr lang="en-US" dirty="0"/>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endParaRPr lang="en-US" dirty="0"/>
          </a:p>
        </p:txBody>
      </p:sp>
      <p:sp>
        <p:nvSpPr>
          <p:cNvPr id="17" name="Text Placeholder 16"/>
          <p:cNvSpPr>
            <a:spLocks noGrp="1"/>
          </p:cNvSpPr>
          <p:nvPr>
            <p:ph type="body" sz="quarter" idx="10"/>
          </p:nvPr>
        </p:nvSpPr>
        <p:spPr>
          <a:xfrm>
            <a:off x="457200" y="740650"/>
            <a:ext cx="8229600" cy="235449"/>
          </a:xfrm>
          <a:prstGeom prst="rect">
            <a:avLst/>
          </a:prstGeom>
        </p:spPr>
        <p:txBody>
          <a:bodyPr lIns="0" tIns="0" rIns="0" bIns="0">
            <a:spAutoFit/>
          </a:bodyPr>
          <a:lstStyle>
            <a:lvl1pPr>
              <a:lnSpc>
                <a:spcPct val="85000"/>
              </a:lnSpc>
              <a:spcBef>
                <a:spcPts val="0"/>
              </a:spcBef>
              <a:defRPr sz="1800">
                <a:latin typeface="Myriad Pro" pitchFamily="34" charset="0"/>
              </a:defRPr>
            </a:lvl1pPr>
          </a:lstStyle>
          <a:p>
            <a:pPr lvl="0"/>
            <a:r>
              <a:rPr lang="en-US" dirty="0" smtClean="0"/>
              <a:t>Click to edit Master text styles</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23C92F-1AE1-4324-8744-A2ACBD9F555D}"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7164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7DB9DFD-ADA2-4FE3-856C-C23AB2959E4A}"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3811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3754C8-B8F8-4F0B-B5BB-74BBA19E4417}"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0253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79DAEB-CE56-43BF-AA5E-D0B7B5CE8124}"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765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FC98C4-AAF7-4057-B118-1766D1EE2D6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34248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3EB797-B8C2-4AE4-983F-A8B42A580A6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4518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5481FA-CCFA-46CF-83F8-8E8D63B0FB2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9275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DEBAD1-29B8-4791-836B-ED35E2A81C8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5350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56D8B06-2BA1-44F9-A3CF-AED770E7A785}"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6310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1FB829-C8E4-4AC1-A5D0-84259DBA00E7}"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163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pPr/>
              <a:t>‹#›</a:t>
            </a:fld>
            <a:endParaRPr lang="en-US" dirty="0"/>
          </a:p>
        </p:txBody>
      </p:sp>
      <p:sp>
        <p:nvSpPr>
          <p:cNvPr id="14"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6FAD16-D229-4B34-A510-065108F90DF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19540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93F97C-EF70-4481-85CE-CBA9F412FFE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8844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1D0B1-6016-4C14-B62B-7BE2A1C4C37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2689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A5B4D0-22F2-4904-B9A8-D357DEFF3CE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9913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4E7786-367D-4E5F-9859-FFE76F53A52B}"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79679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D8D882-1507-4694-A39A-FBE3368AFFAE}"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42918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7AC7A-3769-45E7-99DA-854DC4CAD4A0}"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5004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75795-E968-4289-BDF6-637218746522}"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6765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5C77EF-5FE5-458E-BC17-EEAF295304FE}"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8595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C22D9F-85ED-4758-983A-4A92A2859FB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920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579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2211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99D5D90-E2FE-4A2A-A841-BDA81EEB2E61}" type="datetime1">
              <a:rPr lang="en-US" smtClean="0"/>
              <a:t>2/22/2017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174679-4297-49A6-98B6-67DF79E4232B}" type="slidenum">
              <a:rPr lang="en-US"/>
              <a:pPr>
                <a:defRPr/>
              </a:pPr>
              <a:t>‹#›</a:t>
            </a:fld>
            <a:endParaRPr lang="en-US"/>
          </a:p>
        </p:txBody>
      </p:sp>
    </p:spTree>
    <p:extLst>
      <p:ext uri="{BB962C8B-B14F-4D97-AF65-F5344CB8AC3E}">
        <p14:creationId xmlns:p14="http://schemas.microsoft.com/office/powerpoint/2010/main" val="27674166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FA74A2-C07E-44AA-B96C-E692A648437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8052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8FF4B07-43FD-46F3-B005-37F0BAE1E01B}"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0781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D4DB94-F4BB-47C3-A0D2-84B6991FE80B}"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5227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7FA6E9-20F6-4916-805D-215928DEE7E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3498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01217-E3F3-4952-8D8B-6B03A4C4FAC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7068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DACD00-BC82-474F-9CA0-3C6944EC44E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62790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EC8EB40-40E8-48DA-A50F-C004E96F4EE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109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BFF7DA-0004-488A-BD06-4CC95AEA8B9D}"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46943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388DB38-B55D-43DF-A9E8-CD1011468F9C}"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90431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793EF0-7BD1-4F7E-BE73-47F6075BC0A0}"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622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F5D7FC-D7E3-4B65-9C47-690DEB73D5A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7817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8F33BB-01EC-4DB9-9ADE-5946BF496C5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68322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80FAF8-2EC7-45C0-B5A8-53C561338BFF}"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132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A85959-C646-405B-975D-E9C2AC25E959}"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725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824182-D7DD-49B7-87C0-8E2C8D868BF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35796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160C813-8D3D-4388-BABA-196587A5A05A}"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363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6188DD-F20D-459A-B299-6B38889C88DA}"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843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7D4050-FE86-40D9-B5DA-09B7367A8A6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2383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36CA01-6DB8-4075-84A8-94AFF00201E1}"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9808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8750D4-277A-47C8-BA21-55AC145D05C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47F88B-61A0-4256-A4AD-937AD616DF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50632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0A2AD4-F983-4623-A001-E6FC839EE29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28AE-2190-4FF6-B749-7AF6920A3D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333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C56D7A-0C51-4E9B-ADE4-EFA5784B632D}"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9ED4B-86AA-4211-B4DA-F63E584A18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8073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F47BB1-8833-4EEA-9C74-96EC273796FB}" type="datetime1">
              <a:rPr lang="en-US" smtClean="0">
                <a:solidFill>
                  <a:prstClr val="black">
                    <a:tint val="75000"/>
                  </a:prstClr>
                </a:solidFill>
              </a:rPr>
              <a:t>2/22/2017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2479A0F-6C53-4A35-AA1B-7D6794A603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79791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AC45D8-31B8-4F85-A830-6EF85126DFD0}" type="datetime1">
              <a:rPr lang="en-US" smtClean="0">
                <a:solidFill>
                  <a:prstClr val="black">
                    <a:tint val="75000"/>
                  </a:prstClr>
                </a:solidFill>
              </a:rPr>
              <a:t>2/22/2017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E0BFCC-98CD-44B4-8682-98744A964B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8369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DDA1C5-E094-4578-A1BA-D7FEA9685891}" type="datetime1">
              <a:rPr lang="en-US" smtClean="0">
                <a:solidFill>
                  <a:prstClr val="black">
                    <a:tint val="75000"/>
                  </a:prstClr>
                </a:solidFill>
              </a:rPr>
              <a:t>2/22/2017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EABC7D5-4769-47C0-A254-CAE66A8AFC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7077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BEBB78-C0E9-48C3-ADA2-D4E236CBDBE3}"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8F986C-3A86-409F-AC10-4D6249ABF9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5377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30924C-7263-45D1-B0CB-870BAF5DA675}"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67CBA1-B413-45D3-98FB-462CCD5EC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66355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479B94-BB8B-41EE-A04D-9FB6D566C07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E42117-C623-41A2-906F-83B29419E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52192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3E86E8-8E63-4855-9C9C-44C58CBFCA7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F10645-5CEA-4D93-8F72-C0BFD4014F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766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D8BBC8F-7AEE-4F81-9C35-0A18B5915B8A}" type="datetime1">
              <a:rPr lang="en-US" smtClean="0"/>
              <a:t>2/22/2017</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B375AC2-70D2-4865-B302-96DC4A41C0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93056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verTx" preserve="1">
  <p:cSld name="1_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C41C8FD-5A77-4216-966D-FA0F143F739C}" type="datetime1">
              <a:rPr lang="en-US" smtClean="0">
                <a:solidFill>
                  <a:prstClr val="black">
                    <a:tint val="75000"/>
                  </a:prstClr>
                </a:solidFill>
              </a:rPr>
              <a:t>2/22/2017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FD36D4-8F68-4767-A3E5-94C2C489BA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80701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1B2BE4-9951-4293-833B-7B9E4EA062C0}"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11CADF-4C6F-4ECD-A268-A317A21055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693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slideLayout" Target="../slideLayouts/slideLayout215.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slideLayout" Target="../slideLayouts/slideLayout214.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0" Type="http://schemas.openxmlformats.org/officeDocument/2006/relationships/slideLayout" Target="../slideLayouts/slideLayout290.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slideLayout" Target="../slideLayouts/slideLayout371.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4.xml"/><Relationship Id="rId7" Type="http://schemas.openxmlformats.org/officeDocument/2006/relationships/theme" Target="../theme/theme30.xml"/><Relationship Id="rId2" Type="http://schemas.openxmlformats.org/officeDocument/2006/relationships/slideLayout" Target="../slideLayouts/slideLayout373.xml"/><Relationship Id="rId1" Type="http://schemas.openxmlformats.org/officeDocument/2006/relationships/slideLayout" Target="../slideLayouts/slideLayout372.xml"/><Relationship Id="rId6" Type="http://schemas.openxmlformats.org/officeDocument/2006/relationships/slideLayout" Target="../slideLayouts/slideLayout377.xml"/><Relationship Id="rId5" Type="http://schemas.openxmlformats.org/officeDocument/2006/relationships/slideLayout" Target="../slideLayouts/slideLayout376.xml"/><Relationship Id="rId4" Type="http://schemas.openxmlformats.org/officeDocument/2006/relationships/slideLayout" Target="../slideLayouts/slideLayout375.xml"/></Relationships>
</file>

<file path=ppt/slideMasters/_rels/slideMaster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80.xml"/><Relationship Id="rId7" Type="http://schemas.openxmlformats.org/officeDocument/2006/relationships/theme" Target="../theme/theme31.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5" Type="http://schemas.openxmlformats.org/officeDocument/2006/relationships/slideLayout" Target="../slideLayouts/slideLayout382.xml"/><Relationship Id="rId4" Type="http://schemas.openxmlformats.org/officeDocument/2006/relationships/slideLayout" Target="../slideLayouts/slideLayout381.xml"/></Relationships>
</file>

<file path=ppt/slideMasters/_rels/slideMaster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86.xml"/><Relationship Id="rId7" Type="http://schemas.openxmlformats.org/officeDocument/2006/relationships/theme" Target="../theme/theme32.xml"/><Relationship Id="rId2" Type="http://schemas.openxmlformats.org/officeDocument/2006/relationships/slideLayout" Target="../slideLayouts/slideLayout385.xml"/><Relationship Id="rId1" Type="http://schemas.openxmlformats.org/officeDocument/2006/relationships/slideLayout" Target="../slideLayouts/slideLayout384.xml"/><Relationship Id="rId6" Type="http://schemas.openxmlformats.org/officeDocument/2006/relationships/slideLayout" Target="../slideLayouts/slideLayout389.xml"/><Relationship Id="rId5" Type="http://schemas.openxmlformats.org/officeDocument/2006/relationships/slideLayout" Target="../slideLayouts/slideLayout388.xml"/><Relationship Id="rId4" Type="http://schemas.openxmlformats.org/officeDocument/2006/relationships/slideLayout" Target="../slideLayouts/slideLayout387.xml"/></Relationships>
</file>

<file path=ppt/slideMasters/_rels/slideMaster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2.xml"/><Relationship Id="rId7" Type="http://schemas.openxmlformats.org/officeDocument/2006/relationships/theme" Target="../theme/theme33.xml"/><Relationship Id="rId2" Type="http://schemas.openxmlformats.org/officeDocument/2006/relationships/slideLayout" Target="../slideLayouts/slideLayout391.xml"/><Relationship Id="rId1" Type="http://schemas.openxmlformats.org/officeDocument/2006/relationships/slideLayout" Target="../slideLayouts/slideLayout390.xml"/><Relationship Id="rId6" Type="http://schemas.openxmlformats.org/officeDocument/2006/relationships/slideLayout" Target="../slideLayouts/slideLayout395.xml"/><Relationship Id="rId5" Type="http://schemas.openxmlformats.org/officeDocument/2006/relationships/slideLayout" Target="../slideLayouts/slideLayout394.xml"/><Relationship Id="rId4" Type="http://schemas.openxmlformats.org/officeDocument/2006/relationships/slideLayout" Target="../slideLayouts/slideLayout3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dirty="0" smtClean="0"/>
              <a:t>Click to edit Master title style</a:t>
            </a:r>
            <a:endParaRPr lang="en-US" dirty="0"/>
          </a:p>
        </p:txBody>
      </p:sp>
      <p:sp>
        <p:nvSpPr>
          <p:cNvPr id="15"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pPr/>
              <a:t>‹#›</a:t>
            </a:fld>
            <a:endParaRPr lang="en-US" dirty="0"/>
          </a:p>
        </p:txBody>
      </p:sp>
      <p:sp>
        <p:nvSpPr>
          <p:cNvPr id="16"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endParaRPr lang="en-US" dirty="0"/>
          </a:p>
        </p:txBody>
      </p:sp>
      <p:pic>
        <p:nvPicPr>
          <p:cNvPr id="19" name="Picture 18" descr="Maryland Logo - FOOTER.png"/>
          <p:cNvPicPr>
            <a:picLocks noChangeAspect="1"/>
          </p:cNvPicPr>
          <p:nvPr userDrawn="1"/>
        </p:nvPicPr>
        <p:blipFill>
          <a:blip r:embed="rId9" cstate="print"/>
          <a:stretch>
            <a:fillRect/>
          </a:stretch>
        </p:blipFill>
        <p:spPr>
          <a:xfrm>
            <a:off x="8151660" y="6386185"/>
            <a:ext cx="798510" cy="341348"/>
          </a:xfrm>
          <a:prstGeom prst="rect">
            <a:avLst/>
          </a:prstGeom>
        </p:spPr>
      </p:pic>
      <p:cxnSp>
        <p:nvCxnSpPr>
          <p:cNvPr id="21" name="Straight Connector 20"/>
          <p:cNvCxnSpPr/>
          <p:nvPr userDrawn="1"/>
        </p:nvCxnSpPr>
        <p:spPr>
          <a:xfrm>
            <a:off x="232235" y="6309375"/>
            <a:ext cx="8717935" cy="0"/>
          </a:xfrm>
          <a:prstGeom prst="line">
            <a:avLst/>
          </a:prstGeom>
          <a:ln w="19050">
            <a:solidFill>
              <a:srgbClr val="41AD4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4" r:id="rId4"/>
    <p:sldLayoutId id="2147483657" r:id="rId5"/>
    <p:sldLayoutId id="2147483658" r:id="rId6"/>
    <p:sldLayoutId id="2147483660" r:id="rId7"/>
  </p:sldLayoutIdLst>
  <p:hf hdr="0" ftr="0" dt="0"/>
  <p:txStyles>
    <p:titleStyle>
      <a:lvl1pPr algn="l" defTabSz="914400" rtl="0" eaLnBrk="1" latinLnBrk="0" hangingPunct="1">
        <a:lnSpc>
          <a:spcPct val="85000"/>
        </a:lnSpc>
        <a:spcBef>
          <a:spcPct val="0"/>
        </a:spcBef>
        <a:buNone/>
        <a:defRPr sz="28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8509308D-05E4-41A5-A409-DDB828161FB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8551714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EB09FF03-0475-46DE-A64F-C9756DBFB1B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79736981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CFB63D73-C9AF-43FA-8DD2-F01A3C7E47D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18917432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B157EB9C-4053-48D1-95A3-5EAD1429F11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08266838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9B7F30A2-FEA6-4EB9-BAB9-3513845D499E}"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45512915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77E33F84-D322-4C2D-B685-5F1571E2AEC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66411369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49F70AA1-68FD-4E59-9967-9184A962FFA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38353154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7AF31512-5706-4987-BF5F-40494020753C}"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10541100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7EE1C07-F671-4822-9AC6-D8225C8E07DF}"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555944096"/>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8F35374F-217E-4CC7-99A3-7CD5FED33E4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24971074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EE2968D6-30B3-450A-A941-9F5AC70F629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4623932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70E26718-983C-4BF0-B41D-CB25A71C08E1}"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15490068"/>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13E9233A-A6FE-4CE6-93AB-FA943B377A62}"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6111545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1AEA65CB-6499-4EC1-AD6C-BE34F5D0CA0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48368812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0147777C-63B3-4BBE-9058-AC6A4FE2B9B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9099119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342436EC-2C85-4621-8145-C6F8D3CA3F98}"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64630611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45D9E4D0-B2D8-433C-9638-CE6477F7C13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5845192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E460B913-E2EC-4FCA-A6C6-FC94485328D5}"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99507626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F96DAAF8-DF30-498D-A2A0-3BA8D96A1AB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696244976"/>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8E50B16-3CA6-4F44-A274-8FFE69C1974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428232286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AC6AC945-2480-416A-8C06-5DD7AEFE1B1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86660299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7D73A360-C654-4230-8E7A-A3851B87683B}"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7995976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15"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6"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pic>
        <p:nvPicPr>
          <p:cNvPr id="19" name="Picture 18" descr="Maryland Logo - FOOTER.png"/>
          <p:cNvPicPr>
            <a:picLocks noChangeAspect="1"/>
          </p:cNvPicPr>
          <p:nvPr/>
        </p:nvPicPr>
        <p:blipFill>
          <a:blip r:embed="rId8" cstate="print"/>
          <a:stretch>
            <a:fillRect/>
          </a:stretch>
        </p:blipFill>
        <p:spPr>
          <a:xfrm>
            <a:off x="8151660" y="6386185"/>
            <a:ext cx="798510" cy="341348"/>
          </a:xfrm>
          <a:prstGeom prst="rect">
            <a:avLst/>
          </a:prstGeom>
        </p:spPr>
      </p:pic>
      <p:cxnSp>
        <p:nvCxnSpPr>
          <p:cNvPr id="21" name="Straight Connector 20"/>
          <p:cNvCxnSpPr/>
          <p:nvPr/>
        </p:nvCxnSpPr>
        <p:spPr>
          <a:xfrm>
            <a:off x="232235" y="6309375"/>
            <a:ext cx="8717935" cy="0"/>
          </a:xfrm>
          <a:prstGeom prst="line">
            <a:avLst/>
          </a:prstGeom>
          <a:ln w="19050">
            <a:solidFill>
              <a:srgbClr val="498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46854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Lst>
  <p:hf hdr="0" dt="0"/>
  <p:txStyles>
    <p:titleStyle>
      <a:lvl1pPr algn="l" defTabSz="914400" rtl="0" eaLnBrk="1" latinLnBrk="0" hangingPunct="1">
        <a:lnSpc>
          <a:spcPct val="85000"/>
        </a:lnSpc>
        <a:spcBef>
          <a:spcPct val="0"/>
        </a:spcBef>
        <a:buNone/>
        <a:defRPr sz="28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15"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6"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pic>
        <p:nvPicPr>
          <p:cNvPr id="19" name="Picture 18" descr="Maryland Logo - FOOTER.png"/>
          <p:cNvPicPr>
            <a:picLocks noChangeAspect="1"/>
          </p:cNvPicPr>
          <p:nvPr/>
        </p:nvPicPr>
        <p:blipFill>
          <a:blip r:embed="rId8" cstate="print"/>
          <a:stretch>
            <a:fillRect/>
          </a:stretch>
        </p:blipFill>
        <p:spPr>
          <a:xfrm>
            <a:off x="8151660" y="6386185"/>
            <a:ext cx="798510" cy="341348"/>
          </a:xfrm>
          <a:prstGeom prst="rect">
            <a:avLst/>
          </a:prstGeom>
        </p:spPr>
      </p:pic>
      <p:cxnSp>
        <p:nvCxnSpPr>
          <p:cNvPr id="21" name="Straight Connector 20"/>
          <p:cNvCxnSpPr/>
          <p:nvPr/>
        </p:nvCxnSpPr>
        <p:spPr>
          <a:xfrm>
            <a:off x="232235" y="6309375"/>
            <a:ext cx="8717935" cy="0"/>
          </a:xfrm>
          <a:prstGeom prst="line">
            <a:avLst/>
          </a:prstGeom>
          <a:ln w="19050">
            <a:solidFill>
              <a:srgbClr val="498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5273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Lst>
  <p:hf hdr="0" dt="0"/>
  <p:txStyles>
    <p:titleStyle>
      <a:lvl1pPr algn="l" defTabSz="914400" rtl="0" eaLnBrk="1" latinLnBrk="0" hangingPunct="1">
        <a:lnSpc>
          <a:spcPct val="85000"/>
        </a:lnSpc>
        <a:spcBef>
          <a:spcPct val="0"/>
        </a:spcBef>
        <a:buNone/>
        <a:defRPr sz="28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15"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6"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pic>
        <p:nvPicPr>
          <p:cNvPr id="19" name="Picture 18" descr="Maryland Logo - FOOTER.png"/>
          <p:cNvPicPr>
            <a:picLocks noChangeAspect="1"/>
          </p:cNvPicPr>
          <p:nvPr/>
        </p:nvPicPr>
        <p:blipFill>
          <a:blip r:embed="rId8" cstate="print"/>
          <a:stretch>
            <a:fillRect/>
          </a:stretch>
        </p:blipFill>
        <p:spPr>
          <a:xfrm>
            <a:off x="8151660" y="6386185"/>
            <a:ext cx="798510" cy="341348"/>
          </a:xfrm>
          <a:prstGeom prst="rect">
            <a:avLst/>
          </a:prstGeom>
        </p:spPr>
      </p:pic>
      <p:cxnSp>
        <p:nvCxnSpPr>
          <p:cNvPr id="21" name="Straight Connector 20"/>
          <p:cNvCxnSpPr/>
          <p:nvPr/>
        </p:nvCxnSpPr>
        <p:spPr>
          <a:xfrm>
            <a:off x="232235" y="6309375"/>
            <a:ext cx="8717935" cy="0"/>
          </a:xfrm>
          <a:prstGeom prst="line">
            <a:avLst/>
          </a:prstGeom>
          <a:ln w="19050">
            <a:solidFill>
              <a:srgbClr val="498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94617"/>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Lst>
  <p:hf hdr="0" dt="0"/>
  <p:txStyles>
    <p:titleStyle>
      <a:lvl1pPr algn="l" defTabSz="914400" rtl="0" eaLnBrk="1" latinLnBrk="0" hangingPunct="1">
        <a:lnSpc>
          <a:spcPct val="85000"/>
        </a:lnSpc>
        <a:spcBef>
          <a:spcPct val="0"/>
        </a:spcBef>
        <a:buNone/>
        <a:defRPr sz="28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57200" y="274638"/>
            <a:ext cx="8229600" cy="366254"/>
          </a:xfrm>
          <a:prstGeom prst="rect">
            <a:avLst/>
          </a:prstGeom>
        </p:spPr>
        <p:txBody>
          <a:bodyPr vert="horz" lIns="0" tIns="0" rIns="0" bIns="0" rtlCol="0" anchor="t" anchorCtr="0">
            <a:spAutoFit/>
          </a:bodyPr>
          <a:lstStyle/>
          <a:p>
            <a:r>
              <a:rPr lang="en-US" smtClean="0"/>
              <a:t>Click to edit Master title style</a:t>
            </a:r>
            <a:endParaRPr lang="en-US" dirty="0"/>
          </a:p>
        </p:txBody>
      </p:sp>
      <p:sp>
        <p:nvSpPr>
          <p:cNvPr id="15" name="Slide Number Placeholder 14"/>
          <p:cNvSpPr>
            <a:spLocks noGrp="1"/>
          </p:cNvSpPr>
          <p:nvPr>
            <p:ph type="sldNum" sz="quarter" idx="4"/>
          </p:nvPr>
        </p:nvSpPr>
        <p:spPr>
          <a:xfrm>
            <a:off x="270640" y="6485051"/>
            <a:ext cx="89768"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fld id="{13EE0807-1591-4B65-BED7-AA019BC4001C}" type="slidenum">
              <a:rPr lang="en-US" smtClean="0">
                <a:solidFill>
                  <a:prstClr val="black">
                    <a:tint val="75000"/>
                  </a:prstClr>
                </a:solidFill>
              </a:rPr>
              <a:pPr/>
              <a:t>‹#›</a:t>
            </a:fld>
            <a:endParaRPr lang="en-US" dirty="0">
              <a:solidFill>
                <a:prstClr val="black">
                  <a:tint val="75000"/>
                </a:prstClr>
              </a:solidFill>
            </a:endParaRPr>
          </a:p>
        </p:txBody>
      </p:sp>
      <p:sp>
        <p:nvSpPr>
          <p:cNvPr id="16" name="Footer Placeholder 15"/>
          <p:cNvSpPr>
            <a:spLocks noGrp="1"/>
          </p:cNvSpPr>
          <p:nvPr>
            <p:ph type="ftr" sz="quarter" idx="3"/>
          </p:nvPr>
        </p:nvSpPr>
        <p:spPr>
          <a:xfrm>
            <a:off x="539475" y="6485051"/>
            <a:ext cx="3989875" cy="107722"/>
          </a:xfrm>
          <a:prstGeom prst="rect">
            <a:avLst/>
          </a:prstGeom>
        </p:spPr>
        <p:txBody>
          <a:bodyPr vert="horz" wrap="none" lIns="0" tIns="0" rIns="0" bIns="0" rtlCol="0" anchor="ctr">
            <a:spAutoFit/>
          </a:bodyPr>
          <a:lstStyle>
            <a:lvl1pPr algn="l">
              <a:defRPr sz="700">
                <a:solidFill>
                  <a:schemeClr val="tx1">
                    <a:tint val="75000"/>
                  </a:schemeClr>
                </a:solidFill>
                <a:latin typeface="Myriad Pro" pitchFamily="34" charset="0"/>
              </a:defRPr>
            </a:lvl1pPr>
          </a:lstStyle>
          <a:p>
            <a:r>
              <a:rPr lang="en-US" dirty="0" smtClean="0">
                <a:solidFill>
                  <a:prstClr val="black">
                    <a:tint val="75000"/>
                  </a:prstClr>
                </a:solidFill>
              </a:rPr>
              <a:t>© Copyright 2015 State of Maryland. The information contained herein is subject to change without notice.</a:t>
            </a:r>
            <a:endParaRPr lang="en-US" dirty="0">
              <a:solidFill>
                <a:prstClr val="black">
                  <a:tint val="75000"/>
                </a:prstClr>
              </a:solidFill>
            </a:endParaRPr>
          </a:p>
        </p:txBody>
      </p:sp>
      <p:pic>
        <p:nvPicPr>
          <p:cNvPr id="19" name="Picture 18" descr="Maryland Logo - FOOTER.png"/>
          <p:cNvPicPr>
            <a:picLocks noChangeAspect="1"/>
          </p:cNvPicPr>
          <p:nvPr/>
        </p:nvPicPr>
        <p:blipFill>
          <a:blip r:embed="rId8" cstate="print"/>
          <a:stretch>
            <a:fillRect/>
          </a:stretch>
        </p:blipFill>
        <p:spPr>
          <a:xfrm>
            <a:off x="8151660" y="6386185"/>
            <a:ext cx="798510" cy="341348"/>
          </a:xfrm>
          <a:prstGeom prst="rect">
            <a:avLst/>
          </a:prstGeom>
        </p:spPr>
      </p:pic>
      <p:cxnSp>
        <p:nvCxnSpPr>
          <p:cNvPr id="21" name="Straight Connector 20"/>
          <p:cNvCxnSpPr/>
          <p:nvPr/>
        </p:nvCxnSpPr>
        <p:spPr>
          <a:xfrm>
            <a:off x="232235" y="6309375"/>
            <a:ext cx="8717935" cy="0"/>
          </a:xfrm>
          <a:prstGeom prst="line">
            <a:avLst/>
          </a:prstGeom>
          <a:ln w="19050">
            <a:solidFill>
              <a:srgbClr val="498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687215"/>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Lst>
  <p:hf hdr="0" dt="0"/>
  <p:txStyles>
    <p:titleStyle>
      <a:lvl1pPr algn="l" defTabSz="914400" rtl="0" eaLnBrk="1" latinLnBrk="0" hangingPunct="1">
        <a:lnSpc>
          <a:spcPct val="85000"/>
        </a:lnSpc>
        <a:spcBef>
          <a:spcPct val="0"/>
        </a:spcBef>
        <a:buNone/>
        <a:defRPr sz="2800" b="1" kern="120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88597ADB-9792-4B46-AE2C-EE02BDB4AD27}"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4696641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2D61D45E-268F-4DEB-AC24-D234956546B4}"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9177290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86B7C7D7-566B-4EBB-8AA6-8FAA4723AD5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103136997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084C6CA4-E71B-492B-89D3-C68253F77A9A}"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2242204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737769F5-7077-4DEE-BD83-728C5F802FB6}"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96044162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E214DA9B-266C-4978-BE69-9E526A1FA1C3}" type="datetime1">
              <a:rPr lang="en-US" smtClean="0">
                <a:solidFill>
                  <a:prstClr val="black">
                    <a:tint val="75000"/>
                  </a:prstClr>
                </a:solidFill>
              </a:rPr>
              <a:t>2/22/2017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lnSpc>
                <a:spcPct val="100000"/>
              </a:lnSpc>
              <a:spcBef>
                <a:spcPct val="0"/>
              </a:spcBef>
              <a:buClrTx/>
              <a:buFontTx/>
              <a:buNone/>
              <a:defRPr sz="1200" b="0">
                <a:solidFill>
                  <a:srgbClr val="898989"/>
                </a:solidFill>
                <a:latin typeface="Calibri" pitchFamily="34" charset="0"/>
              </a:defRPr>
            </a:lvl1pPr>
          </a:lstStyle>
          <a:p>
            <a:pPr defTabSz="457200" fontAlgn="base">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lnSpc>
                <a:spcPct val="100000"/>
              </a:lnSpc>
              <a:spcBef>
                <a:spcPts val="0"/>
              </a:spcBef>
              <a:spcAft>
                <a:spcPts val="0"/>
              </a:spcAft>
              <a:buClrTx/>
              <a:buFontTx/>
              <a:buNone/>
              <a:defRPr sz="1200" b="0">
                <a:solidFill>
                  <a:schemeClr val="tx1">
                    <a:tint val="75000"/>
                  </a:schemeClr>
                </a:solidFill>
                <a:latin typeface="+mn-lt"/>
              </a:defRPr>
            </a:lvl1pPr>
          </a:lstStyle>
          <a:p>
            <a:pPr defTabSz="457200">
              <a:defRPr/>
            </a:pPr>
            <a:fld id="{5205C0C7-A49D-4037-8E49-CB0DB4F1F5D1}" type="slidenum">
              <a:rPr lang="en-US">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8551714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29.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38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6.xml"/></Relationships>
</file>

<file path=ppt/slides/_rels/slide33.xml.rels><?xml version="1.0" encoding="UTF-8" standalone="yes"?>
<Relationships xmlns="http://schemas.openxmlformats.org/package/2006/relationships"><Relationship Id="rId2" Type="http://schemas.openxmlformats.org/officeDocument/2006/relationships/hyperlink" Target="http://www.dbm.maryland.gov/benefits" TargetMode="External"/><Relationship Id="rId1" Type="http://schemas.openxmlformats.org/officeDocument/2006/relationships/slideLayout" Target="../slideLayouts/slideLayout3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2.xml"/></Relationships>
</file>

<file path=ppt/slides/_rels/slide36.xml.rels><?xml version="1.0" encoding="UTF-8" standalone="yes"?>
<Relationships xmlns="http://schemas.openxmlformats.org/package/2006/relationships"><Relationship Id="rId3" Type="http://schemas.openxmlformats.org/officeDocument/2006/relationships/hyperlink" Target="mailto:Ebd.mail@maryland.gov" TargetMode="External"/><Relationship Id="rId2" Type="http://schemas.openxmlformats.org/officeDocument/2006/relationships/hyperlink" Target="http://www.dbm.maryland.gov/benefits" TargetMode="External"/><Relationship Id="rId1" Type="http://schemas.openxmlformats.org/officeDocument/2006/relationships/slideLayout" Target="../slideLayouts/slideLayout3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70" y="-416061"/>
            <a:ext cx="7880930" cy="2616101"/>
          </a:xfrm>
        </p:spPr>
        <p:txBody>
          <a:bodyPr/>
          <a:lstStyle/>
          <a:p>
            <a:r>
              <a:rPr lang="en-US" dirty="0" smtClean="0"/>
              <a:t/>
            </a:r>
            <a:br>
              <a:rPr lang="en-US" dirty="0" smtClean="0"/>
            </a:br>
            <a:r>
              <a:rPr lang="en-US" dirty="0" smtClean="0"/>
              <a:t>Welcome to an ORP Retiree Overview of Maryland State Employee and Retiree Health and Welfare Benefits Program</a:t>
            </a:r>
            <a:endParaRPr lang="en-US" dirty="0"/>
          </a:p>
        </p:txBody>
      </p:sp>
      <p:sp>
        <p:nvSpPr>
          <p:cNvPr id="3" name="Subtitle 2"/>
          <p:cNvSpPr>
            <a:spLocks noGrp="1"/>
          </p:cNvSpPr>
          <p:nvPr>
            <p:ph type="subTitle" idx="1"/>
          </p:nvPr>
        </p:nvSpPr>
        <p:spPr>
          <a:xfrm>
            <a:off x="685799" y="2200040"/>
            <a:ext cx="8072345" cy="1465016"/>
          </a:xfrm>
        </p:spPr>
        <p:txBody>
          <a:bodyPr/>
          <a:lstStyle/>
          <a:p>
            <a:pPr algn="r"/>
            <a:endParaRPr lang="en-US" b="1" dirty="0"/>
          </a:p>
          <a:p>
            <a:pPr algn="r"/>
            <a:endParaRPr lang="en-US" b="1" dirty="0" smtClean="0"/>
          </a:p>
          <a:p>
            <a:pPr algn="r"/>
            <a:r>
              <a:rPr lang="en-US" b="1" smtClean="0"/>
              <a:t>2017 </a:t>
            </a:r>
            <a:r>
              <a:rPr lang="en-US" b="1" dirty="0"/>
              <a:t>Plan Year</a:t>
            </a:r>
          </a:p>
          <a:p>
            <a:pPr algn="r"/>
            <a:endParaRPr lang="en-US" dirty="0"/>
          </a:p>
        </p:txBody>
      </p:sp>
    </p:spTree>
    <p:extLst>
      <p:ext uri="{BB962C8B-B14F-4D97-AF65-F5344CB8AC3E}">
        <p14:creationId xmlns:p14="http://schemas.microsoft.com/office/powerpoint/2010/main" val="110957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281388"/>
            <a:ext cx="7642596" cy="1726627"/>
          </a:xfrm>
        </p:spPr>
        <p:txBody>
          <a:bodyPr/>
          <a:lstStyle/>
          <a:p>
            <a:pPr algn="ctr"/>
            <a:r>
              <a:rPr lang="en-US" sz="4400" dirty="0" smtClean="0"/>
              <a:t>What should you consider when Planning for Retirement?</a:t>
            </a:r>
            <a:endParaRPr lang="en-US" sz="4400" dirty="0"/>
          </a:p>
        </p:txBody>
      </p:sp>
    </p:spTree>
    <p:extLst>
      <p:ext uri="{BB962C8B-B14F-4D97-AF65-F5344CB8AC3E}">
        <p14:creationId xmlns:p14="http://schemas.microsoft.com/office/powerpoint/2010/main" val="1610346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51C352E-33ED-419F-B7EC-DF16FA06ED62}"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92278C9-D613-417D-8DE9-51BF83289DB9}" type="slidenum">
              <a:rPr lang="en-US" sz="1200">
                <a:solidFill>
                  <a:prstClr val="black">
                    <a:tint val="75000"/>
                  </a:prstClr>
                </a:solidFill>
              </a:rPr>
              <a:pPr algn="r" defTabSz="457200">
                <a:defRPr/>
              </a:pPr>
              <a:t>11</a:t>
            </a:fld>
            <a:endParaRPr lang="en-US" sz="1200" dirty="0">
              <a:solidFill>
                <a:prstClr val="black">
                  <a:tint val="75000"/>
                </a:prstClr>
              </a:solidFill>
            </a:endParaRPr>
          </a:p>
        </p:txBody>
      </p:sp>
      <p:sp>
        <p:nvSpPr>
          <p:cNvPr id="28675" name="Title 1"/>
          <p:cNvSpPr>
            <a:spLocks noGrp="1"/>
          </p:cNvSpPr>
          <p:nvPr>
            <p:ph type="title" idx="4294967295"/>
          </p:nvPr>
        </p:nvSpPr>
        <p:spPr>
          <a:xfrm>
            <a:off x="457200" y="274638"/>
            <a:ext cx="8229600" cy="1528762"/>
          </a:xfrm>
          <a:solidFill>
            <a:srgbClr val="41AD49"/>
          </a:solidFill>
        </p:spPr>
        <p:txBody>
          <a:bodyPr/>
          <a:lstStyle/>
          <a:p>
            <a:r>
              <a:rPr lang="en-US" b="1" dirty="0" smtClean="0">
                <a:solidFill>
                  <a:srgbClr val="FFFFFF"/>
                </a:solidFill>
              </a:rPr>
              <a:t>Retirement and Beneficiaries</a:t>
            </a:r>
            <a:endParaRPr lang="en-US" dirty="0" smtClean="0">
              <a:solidFill>
                <a:srgbClr val="FFFFFF"/>
              </a:solidFill>
            </a:endParaRPr>
          </a:p>
        </p:txBody>
      </p:sp>
      <p:sp>
        <p:nvSpPr>
          <p:cNvPr id="28676" name="Content Placeholder 2"/>
          <p:cNvSpPr>
            <a:spLocks noGrp="1"/>
          </p:cNvSpPr>
          <p:nvPr>
            <p:ph idx="4294967295"/>
          </p:nvPr>
        </p:nvSpPr>
        <p:spPr>
          <a:xfrm>
            <a:off x="457200" y="1803400"/>
            <a:ext cx="8229600" cy="4711700"/>
          </a:xfrm>
        </p:spPr>
        <p:txBody>
          <a:bodyPr/>
          <a:lstStyle/>
          <a:p>
            <a:pPr>
              <a:buFont typeface="Wingdings" panose="05000000000000000000" pitchFamily="2" charset="2"/>
              <a:buChar char="Ø"/>
              <a:defRPr/>
            </a:pPr>
            <a:r>
              <a:rPr lang="en-US" sz="2200" b="1" dirty="0" smtClean="0">
                <a:solidFill>
                  <a:srgbClr val="000000"/>
                </a:solidFill>
              </a:rPr>
              <a:t>Spouse (Opposite and Same Sex)</a:t>
            </a:r>
          </a:p>
          <a:p>
            <a:pPr lvl="1">
              <a:buFont typeface="Wingdings" panose="05000000000000000000" pitchFamily="2" charset="2"/>
              <a:buChar char="Ø"/>
              <a:defRPr/>
            </a:pPr>
            <a:r>
              <a:rPr lang="en-US" sz="2000" dirty="0" smtClean="0">
                <a:solidFill>
                  <a:srgbClr val="000000"/>
                </a:solidFill>
              </a:rPr>
              <a:t>Eligible dependents may continue the retiree’s health insurance as long as they continue to receive a life time periodic distribution under the ORP.</a:t>
            </a:r>
          </a:p>
          <a:p>
            <a:pPr lvl="1">
              <a:buFont typeface="Wingdings" panose="05000000000000000000" pitchFamily="2" charset="2"/>
              <a:buChar char="Ø"/>
              <a:defRPr/>
            </a:pPr>
            <a:endParaRPr lang="en-US" sz="2000" i="1" dirty="0" smtClean="0">
              <a:solidFill>
                <a:srgbClr val="000000"/>
              </a:solidFill>
              <a:effectLst>
                <a:outerShdw blurRad="38100" dist="38100" dir="2700000" algn="tl">
                  <a:srgbClr val="C0C0C0"/>
                </a:outerShdw>
              </a:effectLst>
            </a:endParaRPr>
          </a:p>
          <a:p>
            <a:pPr lvl="1">
              <a:buFont typeface="Wingdings" panose="05000000000000000000" pitchFamily="2" charset="2"/>
              <a:buChar char="Ø"/>
              <a:defRPr/>
            </a:pPr>
            <a:r>
              <a:rPr lang="en-US" sz="2000" dirty="0" smtClean="0">
                <a:solidFill>
                  <a:srgbClr val="000000"/>
                </a:solidFill>
              </a:rPr>
              <a:t>Upon the death of an ORP retiree with 25 or more years of State service, the eligible dependents may continue coverage with the same subsidy.</a:t>
            </a:r>
          </a:p>
          <a:p>
            <a:pPr lvl="1">
              <a:buFont typeface="Wingdings" panose="05000000000000000000" pitchFamily="2" charset="2"/>
              <a:buChar char="Ø"/>
              <a:defRPr/>
            </a:pPr>
            <a:endParaRPr lang="en-US" sz="2000" dirty="0">
              <a:solidFill>
                <a:srgbClr val="000000"/>
              </a:solidFill>
            </a:endParaRPr>
          </a:p>
          <a:p>
            <a:pPr lvl="1">
              <a:buFont typeface="Wingdings" panose="05000000000000000000" pitchFamily="2" charset="2"/>
              <a:buChar char="Ø"/>
              <a:defRPr/>
            </a:pPr>
            <a:r>
              <a:rPr lang="en-US" sz="2000" dirty="0">
                <a:solidFill>
                  <a:srgbClr val="000000"/>
                </a:solidFill>
              </a:rPr>
              <a:t>Upon the death of an ORP retiree </a:t>
            </a:r>
            <a:r>
              <a:rPr lang="en-US" sz="2000" dirty="0" smtClean="0">
                <a:solidFill>
                  <a:srgbClr val="000000"/>
                </a:solidFill>
              </a:rPr>
              <a:t>with less than </a:t>
            </a:r>
            <a:r>
              <a:rPr lang="en-US" sz="2000" dirty="0">
                <a:solidFill>
                  <a:srgbClr val="000000"/>
                </a:solidFill>
              </a:rPr>
              <a:t>25 </a:t>
            </a:r>
            <a:r>
              <a:rPr lang="en-US" sz="2000" dirty="0" smtClean="0">
                <a:solidFill>
                  <a:srgbClr val="000000"/>
                </a:solidFill>
              </a:rPr>
              <a:t>years </a:t>
            </a:r>
            <a:r>
              <a:rPr lang="en-US" sz="2000" dirty="0">
                <a:solidFill>
                  <a:srgbClr val="000000"/>
                </a:solidFill>
              </a:rPr>
              <a:t>of State service, the eligible dependents may continue coverage with </a:t>
            </a:r>
            <a:r>
              <a:rPr lang="en-US" sz="2000" b="1" dirty="0" smtClean="0">
                <a:solidFill>
                  <a:srgbClr val="000000"/>
                </a:solidFill>
              </a:rPr>
              <a:t>no subsidy</a:t>
            </a:r>
            <a:r>
              <a:rPr lang="en-US" sz="2000" b="1" dirty="0">
                <a:solidFill>
                  <a:srgbClr val="000000"/>
                </a:solidFill>
              </a:rPr>
              <a:t>.</a:t>
            </a:r>
          </a:p>
          <a:p>
            <a:pPr lvl="1">
              <a:buFont typeface="Wingdings" panose="05000000000000000000" pitchFamily="2" charset="2"/>
              <a:buChar char="Ø"/>
              <a:defRPr/>
            </a:pPr>
            <a:endParaRPr lang="en-US" sz="20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92626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DF64E57-EE97-420B-9700-F8A456ABD00A}"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8"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82068AE-57E5-40D8-863A-D7EE261E41E3}" type="slidenum">
              <a:rPr lang="en-US" sz="1200">
                <a:solidFill>
                  <a:prstClr val="black">
                    <a:tint val="75000"/>
                  </a:prstClr>
                </a:solidFill>
              </a:rPr>
              <a:pPr algn="r" defTabSz="457200">
                <a:defRPr/>
              </a:pPr>
              <a:t>12</a:t>
            </a:fld>
            <a:endParaRPr lang="en-US" sz="1200">
              <a:solidFill>
                <a:prstClr val="black">
                  <a:tint val="75000"/>
                </a:prstClr>
              </a:solidFill>
            </a:endParaRPr>
          </a:p>
        </p:txBody>
      </p:sp>
      <p:sp>
        <p:nvSpPr>
          <p:cNvPr id="30723" name="Title 1"/>
          <p:cNvSpPr>
            <a:spLocks noGrp="1"/>
          </p:cNvSpPr>
          <p:nvPr>
            <p:ph type="title" idx="4294967295"/>
          </p:nvPr>
        </p:nvSpPr>
        <p:spPr>
          <a:xfrm>
            <a:off x="457200" y="274638"/>
            <a:ext cx="8229600" cy="1182687"/>
          </a:xfrm>
          <a:solidFill>
            <a:srgbClr val="41AD49"/>
          </a:solidFill>
        </p:spPr>
        <p:txBody>
          <a:bodyPr/>
          <a:lstStyle/>
          <a:p>
            <a:r>
              <a:rPr lang="en-US" b="1" smtClean="0">
                <a:solidFill>
                  <a:schemeClr val="bg1"/>
                </a:solidFill>
              </a:rPr>
              <a:t>Plans Available to Retirees</a:t>
            </a:r>
            <a:endParaRPr lang="en-US" smtClean="0">
              <a:solidFill>
                <a:schemeClr val="bg1"/>
              </a:solidFill>
            </a:endParaRPr>
          </a:p>
        </p:txBody>
      </p:sp>
      <p:sp>
        <p:nvSpPr>
          <p:cNvPr id="30724" name="TextBox 3"/>
          <p:cNvSpPr txBox="1">
            <a:spLocks noChangeArrowheads="1"/>
          </p:cNvSpPr>
          <p:nvPr/>
        </p:nvSpPr>
        <p:spPr bwMode="auto">
          <a:xfrm>
            <a:off x="2827338" y="3133725"/>
            <a:ext cx="184150" cy="369888"/>
          </a:xfrm>
          <a:prstGeom prst="rect">
            <a:avLst/>
          </a:prstGeom>
          <a:noFill/>
          <a:ln w="9525">
            <a:noFill/>
            <a:miter lim="800000"/>
            <a:headEnd/>
            <a:tailEnd/>
          </a:ln>
        </p:spPr>
        <p:txBody>
          <a:bodyPr wrap="none">
            <a:spAutoFit/>
          </a:bodyPr>
          <a:lstStyle/>
          <a:p>
            <a:pPr defTabSz="457200" fontAlgn="base">
              <a:spcBef>
                <a:spcPct val="0"/>
              </a:spcBef>
              <a:spcAft>
                <a:spcPct val="0"/>
              </a:spcAft>
            </a:pPr>
            <a:endParaRPr lang="en-US">
              <a:solidFill>
                <a:prstClr val="black"/>
              </a:solidFill>
            </a:endParaRPr>
          </a:p>
        </p:txBody>
      </p:sp>
      <p:sp>
        <p:nvSpPr>
          <p:cNvPr id="30726" name="Rectangle 6"/>
          <p:cNvSpPr>
            <a:spLocks noChangeArrowheads="1"/>
          </p:cNvSpPr>
          <p:nvPr/>
        </p:nvSpPr>
        <p:spPr bwMode="auto">
          <a:xfrm>
            <a:off x="457200" y="4751388"/>
            <a:ext cx="8229600" cy="393700"/>
          </a:xfrm>
          <a:prstGeom prst="rect">
            <a:avLst/>
          </a:prstGeom>
          <a:noFill/>
          <a:ln w="9525">
            <a:noFill/>
            <a:miter lim="800000"/>
            <a:headEnd/>
            <a:tailEnd/>
          </a:ln>
        </p:spPr>
        <p:txBody>
          <a:bodyPr>
            <a:spAutoFit/>
          </a:bodyPr>
          <a:lstStyle/>
          <a:p>
            <a:pPr marL="287338" indent="-287338" defTabSz="457200" fontAlgn="base">
              <a:lnSpc>
                <a:spcPct val="90000"/>
              </a:lnSpc>
              <a:spcBef>
                <a:spcPct val="0"/>
              </a:spcBef>
              <a:spcAft>
                <a:spcPct val="0"/>
              </a:spcAft>
              <a:buFont typeface="Arial" charset="0"/>
              <a:buChar char="•"/>
            </a:pPr>
            <a:endParaRPr lang="en-US" sz="2200">
              <a:solidFill>
                <a:prstClr val="black"/>
              </a:solidFill>
              <a:latin typeface="Garamond" pitchFamily="18" charset="0"/>
            </a:endParaRPr>
          </a:p>
        </p:txBody>
      </p:sp>
      <p:sp>
        <p:nvSpPr>
          <p:cNvPr id="30725" name="Rectangle 4"/>
          <p:cNvSpPr>
            <a:spLocks noChangeArrowheads="1"/>
          </p:cNvSpPr>
          <p:nvPr/>
        </p:nvSpPr>
        <p:spPr bwMode="auto">
          <a:xfrm>
            <a:off x="457200" y="1649413"/>
            <a:ext cx="8229600" cy="5660011"/>
          </a:xfrm>
          <a:prstGeom prst="rect">
            <a:avLst/>
          </a:prstGeom>
          <a:noFill/>
          <a:ln w="9525">
            <a:noFill/>
            <a:miter lim="800000"/>
            <a:headEnd/>
            <a:tailEnd/>
          </a:ln>
        </p:spPr>
        <p:txBody>
          <a:bodyPr>
            <a:spAutoFit/>
          </a:bodyPr>
          <a:lstStyle/>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Medical</a:t>
            </a:r>
            <a:r>
              <a:rPr lang="en-US" sz="2400" b="1" dirty="0">
                <a:solidFill>
                  <a:prstClr val="black"/>
                </a:solidFill>
                <a:effectLst>
                  <a:outerShdw blurRad="38100" dist="38100" dir="2700000" algn="tl">
                    <a:srgbClr val="C0C0C0"/>
                  </a:outerShdw>
                </a:effectLst>
              </a:rPr>
              <a:t> </a:t>
            </a:r>
            <a:r>
              <a:rPr lang="en-US" sz="2400" b="1" dirty="0" smtClean="0">
                <a:solidFill>
                  <a:prstClr val="black"/>
                </a:solidFill>
              </a:rPr>
              <a:t>Plans (Behavioral Health/Vision included with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CareFirst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err="1" smtClean="0">
                <a:solidFill>
                  <a:prstClr val="black"/>
                </a:solidFill>
              </a:rPr>
              <a:t>UnitedHealthcare</a:t>
            </a:r>
            <a:r>
              <a:rPr lang="en-US" sz="2400" dirty="0" smtClean="0">
                <a:solidFill>
                  <a:prstClr val="black"/>
                </a:solidFill>
              </a:rPr>
              <a:t> PPO &amp; EPO </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Kaiser Permanente IHM (non-</a:t>
            </a:r>
            <a:r>
              <a:rPr lang="en-US" sz="2400" dirty="0">
                <a:solidFill>
                  <a:prstClr val="black"/>
                </a:solidFill>
              </a:rPr>
              <a:t>M</a:t>
            </a:r>
            <a:r>
              <a:rPr lang="en-US" sz="2400" dirty="0" smtClean="0">
                <a:solidFill>
                  <a:prstClr val="black"/>
                </a:solidFill>
              </a:rPr>
              <a:t>edicare only)</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Prescription </a:t>
            </a:r>
            <a:r>
              <a:rPr lang="en-US" sz="2400" b="1" dirty="0" smtClean="0">
                <a:solidFill>
                  <a:prstClr val="black"/>
                </a:solidFill>
              </a:rPr>
              <a:t>Plans</a:t>
            </a:r>
            <a:endParaRPr lang="en-US" sz="2400" b="1" dirty="0">
              <a:solidFill>
                <a:prstClr val="black"/>
              </a:solidFill>
            </a:endParaRP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Non-Medicare Eligible Retirees (Regular Rx Plan)</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a:solidFill>
                  <a:prstClr val="black"/>
                </a:solidFill>
              </a:rPr>
              <a:t>Medicare Eligible Retirees (EGWP)</a:t>
            </a:r>
          </a:p>
          <a:p>
            <a:pPr marL="285750" indent="-285750" defTabSz="457200" fontAlgn="base">
              <a:lnSpc>
                <a:spcPct val="90000"/>
              </a:lnSpc>
              <a:spcBef>
                <a:spcPct val="0"/>
              </a:spcBef>
              <a:spcAft>
                <a:spcPct val="0"/>
              </a:spcAft>
              <a:buFont typeface="Arial" charset="0"/>
              <a:buChar char="•"/>
            </a:pPr>
            <a:endParaRPr lang="en-US" sz="1400"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Dental </a:t>
            </a:r>
            <a:r>
              <a:rPr lang="en-US" sz="2400" b="1" dirty="0" smtClean="0">
                <a:solidFill>
                  <a:prstClr val="black"/>
                </a:solidFill>
              </a:rPr>
              <a:t>Plans</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b="1" dirty="0" smtClean="0">
                <a:solidFill>
                  <a:prstClr val="black"/>
                </a:solidFill>
              </a:rPr>
              <a:t> </a:t>
            </a:r>
            <a:r>
              <a:rPr lang="en-US" sz="2400" dirty="0" smtClean="0">
                <a:solidFill>
                  <a:prstClr val="black"/>
                </a:solidFill>
              </a:rPr>
              <a:t>United Concordia Dental DPPO</a:t>
            </a:r>
          </a:p>
          <a:p>
            <a:pPr marL="800100" lvl="1" indent="-342900" defTabSz="457200" fontAlgn="base">
              <a:lnSpc>
                <a:spcPct val="90000"/>
              </a:lnSpc>
              <a:spcBef>
                <a:spcPct val="0"/>
              </a:spcBef>
              <a:spcAft>
                <a:spcPct val="0"/>
              </a:spcAft>
              <a:buFont typeface="Wingdings" panose="05000000000000000000" pitchFamily="2" charset="2"/>
              <a:buChar char="Ø"/>
            </a:pPr>
            <a:r>
              <a:rPr lang="en-US" sz="2400" dirty="0" smtClean="0">
                <a:solidFill>
                  <a:prstClr val="black"/>
                </a:solidFill>
              </a:rPr>
              <a:t> Delta Dental DHMO</a:t>
            </a:r>
            <a:endParaRPr lang="en-US" sz="2400" dirty="0">
              <a:solidFill>
                <a:prstClr val="black"/>
              </a:solidFill>
            </a:endParaRPr>
          </a:p>
          <a:p>
            <a:pPr marL="285750" indent="-285750" defTabSz="457200" fontAlgn="base">
              <a:lnSpc>
                <a:spcPct val="90000"/>
              </a:lnSpc>
              <a:spcBef>
                <a:spcPct val="0"/>
              </a:spcBef>
              <a:spcAft>
                <a:spcPct val="0"/>
              </a:spcAft>
              <a:buFont typeface="Arial" charset="0"/>
              <a:buChar char="•"/>
            </a:pPr>
            <a:endParaRPr lang="en-US" sz="1400" b="1" dirty="0">
              <a:solidFill>
                <a:prstClr val="black"/>
              </a:solidFill>
            </a:endParaRPr>
          </a:p>
          <a:p>
            <a:pPr marL="342900" indent="-342900" defTabSz="457200" fontAlgn="base">
              <a:lnSpc>
                <a:spcPct val="90000"/>
              </a:lnSpc>
              <a:spcBef>
                <a:spcPct val="0"/>
              </a:spcBef>
              <a:spcAft>
                <a:spcPct val="0"/>
              </a:spcAft>
              <a:buFont typeface="Wingdings" panose="05000000000000000000" pitchFamily="2" charset="2"/>
              <a:buChar char="Ø"/>
            </a:pPr>
            <a:r>
              <a:rPr lang="en-US" sz="2400" b="1" dirty="0">
                <a:solidFill>
                  <a:prstClr val="black"/>
                </a:solidFill>
              </a:rPr>
              <a:t>Term Life Insurance</a:t>
            </a:r>
            <a:r>
              <a:rPr lang="en-US" sz="2400" dirty="0">
                <a:solidFill>
                  <a:prstClr val="black"/>
                </a:solidFill>
              </a:rPr>
              <a:t> – </a:t>
            </a:r>
            <a:r>
              <a:rPr lang="en-US" sz="2200" dirty="0">
                <a:solidFill>
                  <a:prstClr val="black"/>
                </a:solidFill>
              </a:rPr>
              <a:t>If enrolled at the time of retirement, can continue or decrease coverage; </a:t>
            </a:r>
            <a:r>
              <a:rPr lang="en-US" sz="2200" u="sng" dirty="0">
                <a:solidFill>
                  <a:prstClr val="black"/>
                </a:solidFill>
              </a:rPr>
              <a:t>may not</a:t>
            </a:r>
            <a:r>
              <a:rPr lang="en-US" sz="2200" dirty="0">
                <a:solidFill>
                  <a:prstClr val="black"/>
                </a:solidFill>
              </a:rPr>
              <a:t> enroll, increase or add coverage upon or after retirement. Coverage decreases starting at age 65 for retirees.</a:t>
            </a:r>
          </a:p>
          <a:p>
            <a:pPr marL="285750" indent="-285750" defTabSz="457200" fontAlgn="base">
              <a:lnSpc>
                <a:spcPct val="90000"/>
              </a:lnSpc>
              <a:spcBef>
                <a:spcPct val="0"/>
              </a:spcBef>
              <a:spcAft>
                <a:spcPct val="0"/>
              </a:spcAft>
              <a:buFont typeface="Arial" charset="0"/>
              <a:buChar char="•"/>
            </a:pP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3218443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1"/>
          </p:nvPr>
        </p:nvSpPr>
        <p:spPr>
          <a:xfrm>
            <a:off x="0" y="1704975"/>
            <a:ext cx="9144000" cy="4525963"/>
          </a:xfrm>
        </p:spPr>
        <p:txBody>
          <a:bodyPr/>
          <a:lstStyle/>
          <a:p>
            <a:pPr>
              <a:buFont typeface="Wingdings" panose="05000000000000000000" pitchFamily="2" charset="2"/>
              <a:buChar char="Ø"/>
            </a:pPr>
            <a:r>
              <a:rPr lang="en-US" sz="2600" b="1" dirty="0" smtClean="0"/>
              <a:t>Flexible Spending Accounts</a:t>
            </a:r>
            <a:r>
              <a:rPr lang="en-US" sz="2600" dirty="0" smtClean="0"/>
              <a:t> - According to federal regulations, the plan will only reimburse eligible expenses incurred while still an active employee.</a:t>
            </a:r>
          </a:p>
          <a:p>
            <a:pPr>
              <a:buFont typeface="Wingdings" panose="05000000000000000000" pitchFamily="2" charset="2"/>
              <a:buChar char="Ø"/>
            </a:pPr>
            <a:endParaRPr lang="en-US" sz="2600" dirty="0" smtClean="0"/>
          </a:p>
          <a:p>
            <a:pPr>
              <a:buFont typeface="Wingdings" panose="05000000000000000000" pitchFamily="2" charset="2"/>
              <a:buChar char="Ø"/>
            </a:pPr>
            <a:r>
              <a:rPr lang="en-US" sz="2600" b="1" dirty="0" smtClean="0"/>
              <a:t>Accidental Death &amp; Dismemberment Plan - </a:t>
            </a:r>
            <a:r>
              <a:rPr lang="en-US" sz="2600" dirty="0" smtClean="0"/>
              <a:t>Can convert to a private policy with Minnesota Life within 30 days of ending active employment.</a:t>
            </a:r>
          </a:p>
        </p:txBody>
      </p:sp>
      <p:sp>
        <p:nvSpPr>
          <p:cNvPr id="31747" name="Title 1"/>
          <p:cNvSpPr txBox="1">
            <a:spLocks/>
          </p:cNvSpPr>
          <p:nvPr/>
        </p:nvSpPr>
        <p:spPr bwMode="auto">
          <a:xfrm>
            <a:off x="457200" y="274638"/>
            <a:ext cx="8229600" cy="1430337"/>
          </a:xfrm>
          <a:prstGeom prst="rect">
            <a:avLst/>
          </a:prstGeom>
          <a:solidFill>
            <a:srgbClr val="41AD49"/>
          </a:solidFill>
          <a:ln w="9525">
            <a:noFill/>
            <a:miter lim="800000"/>
            <a:headEnd/>
            <a:tailEnd/>
          </a:ln>
        </p:spPr>
        <p:txBody>
          <a:bodyPr anchor="ctr"/>
          <a:lstStyle/>
          <a:p>
            <a:pPr algn="ctr" defTabSz="457200" fontAlgn="base">
              <a:lnSpc>
                <a:spcPct val="90000"/>
              </a:lnSpc>
              <a:spcBef>
                <a:spcPct val="0"/>
              </a:spcBef>
              <a:spcAft>
                <a:spcPct val="0"/>
              </a:spcAft>
            </a:pPr>
            <a:r>
              <a:rPr lang="en-US" sz="4400" b="1">
                <a:solidFill>
                  <a:prstClr val="white"/>
                </a:solidFill>
              </a:rPr>
              <a:t>Plans NOT Available to Retirees</a:t>
            </a:r>
          </a:p>
        </p:txBody>
      </p:sp>
      <p:sp>
        <p:nvSpPr>
          <p:cNvPr id="3" name="Slide Number Placeholder 2"/>
          <p:cNvSpPr>
            <a:spLocks noGrp="1"/>
          </p:cNvSpPr>
          <p:nvPr>
            <p:ph type="sldNum" sz="quarter" idx="12"/>
          </p:nvPr>
        </p:nvSpPr>
        <p:spPr/>
        <p:txBody>
          <a:bodyPr/>
          <a:lstStyle/>
          <a:p>
            <a:pPr>
              <a:defRPr/>
            </a:pPr>
            <a:fld id="{B379ED4B-86AA-4211-B4DA-F63E584A18FE}"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1377445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2473"/>
            <a:ext cx="7642596" cy="575542"/>
          </a:xfrm>
        </p:spPr>
        <p:txBody>
          <a:bodyPr/>
          <a:lstStyle/>
          <a:p>
            <a:pPr algn="ctr"/>
            <a:r>
              <a:rPr lang="en-US" sz="4400" dirty="0" smtClean="0"/>
              <a:t>What is Medicare?</a:t>
            </a:r>
            <a:endParaRPr lang="en-US" sz="4400" dirty="0"/>
          </a:p>
        </p:txBody>
      </p:sp>
    </p:spTree>
    <p:extLst>
      <p:ext uri="{BB962C8B-B14F-4D97-AF65-F5344CB8AC3E}">
        <p14:creationId xmlns:p14="http://schemas.microsoft.com/office/powerpoint/2010/main" val="161034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A7C19CD-4A69-4C08-A69C-334401C1AF24}"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5456BBA-1C02-4285-822B-F2B29B121EAE}" type="slidenum">
              <a:rPr lang="en-US" sz="1200">
                <a:solidFill>
                  <a:prstClr val="black">
                    <a:tint val="75000"/>
                  </a:prstClr>
                </a:solidFill>
              </a:rPr>
              <a:pPr algn="r" defTabSz="457200">
                <a:defRPr/>
              </a:pPr>
              <a:t>15</a:t>
            </a:fld>
            <a:endParaRPr lang="en-US" sz="1200">
              <a:solidFill>
                <a:prstClr val="black">
                  <a:tint val="75000"/>
                </a:prstClr>
              </a:solidFill>
            </a:endParaRPr>
          </a:p>
        </p:txBody>
      </p:sp>
      <p:sp>
        <p:nvSpPr>
          <p:cNvPr id="38915" name="Rectangle 2"/>
          <p:cNvSpPr>
            <a:spLocks noGrp="1" noChangeArrowheads="1"/>
          </p:cNvSpPr>
          <p:nvPr>
            <p:ph type="title" idx="4294967295"/>
          </p:nvPr>
        </p:nvSpPr>
        <p:spPr>
          <a:xfrm>
            <a:off x="232235" y="279790"/>
            <a:ext cx="8610600" cy="993775"/>
          </a:xfrm>
          <a:solidFill>
            <a:srgbClr val="41AD49"/>
          </a:solidFill>
        </p:spPr>
        <p:txBody>
          <a:bodyPr/>
          <a:lstStyle/>
          <a:p>
            <a:r>
              <a:rPr lang="en-US" b="1" dirty="0" smtClean="0">
                <a:solidFill>
                  <a:schemeClr val="bg1"/>
                </a:solidFill>
              </a:rPr>
              <a:t>Medicare Is …</a:t>
            </a:r>
            <a:endParaRPr lang="en-US" b="1" u="sng" dirty="0" smtClean="0">
              <a:solidFill>
                <a:schemeClr val="bg1"/>
              </a:solidFill>
            </a:endParaRPr>
          </a:p>
        </p:txBody>
      </p:sp>
      <p:sp>
        <p:nvSpPr>
          <p:cNvPr id="38916" name="Rectangle 3"/>
          <p:cNvSpPr>
            <a:spLocks noGrp="1" noChangeArrowheads="1"/>
          </p:cNvSpPr>
          <p:nvPr>
            <p:ph type="body" idx="4294967295"/>
          </p:nvPr>
        </p:nvSpPr>
        <p:spPr>
          <a:xfrm>
            <a:off x="228600" y="1371600"/>
            <a:ext cx="8610600" cy="5334000"/>
          </a:xfrm>
        </p:spPr>
        <p:txBody>
          <a:bodyPr/>
          <a:lstStyle/>
          <a:p>
            <a:pPr>
              <a:lnSpc>
                <a:spcPct val="90000"/>
              </a:lnSpc>
              <a:buClr>
                <a:srgbClr val="FF0000"/>
              </a:buClr>
              <a:buFont typeface="Wingdings" pitchFamily="2" charset="2"/>
              <a:buNone/>
            </a:pPr>
            <a:r>
              <a:rPr lang="en-US" sz="2400" i="1" dirty="0" smtClean="0"/>
              <a:t>Medicare is the federal program which acts as the primary insurer </a:t>
            </a:r>
          </a:p>
          <a:p>
            <a:pPr>
              <a:lnSpc>
                <a:spcPct val="90000"/>
              </a:lnSpc>
              <a:buClr>
                <a:srgbClr val="FF0000"/>
              </a:buClr>
              <a:buFont typeface="Wingdings" pitchFamily="2" charset="2"/>
              <a:buNone/>
            </a:pPr>
            <a:r>
              <a:rPr lang="en-US" sz="2400" i="1" dirty="0" smtClean="0"/>
              <a:t>for eligible retirees and their dependents.  The State medical plan </a:t>
            </a:r>
          </a:p>
          <a:p>
            <a:pPr>
              <a:lnSpc>
                <a:spcPct val="90000"/>
              </a:lnSpc>
              <a:buClr>
                <a:srgbClr val="FF0000"/>
              </a:buClr>
              <a:buFont typeface="Wingdings" pitchFamily="2" charset="2"/>
              <a:buNone/>
            </a:pPr>
            <a:r>
              <a:rPr lang="en-US" sz="2400" i="1" dirty="0" smtClean="0"/>
              <a:t>acts as the secondary insurer for Medicare eligible individuals.</a:t>
            </a:r>
          </a:p>
          <a:p>
            <a:pPr>
              <a:lnSpc>
                <a:spcPct val="90000"/>
              </a:lnSpc>
              <a:buClr>
                <a:srgbClr val="FF0000"/>
              </a:buClr>
              <a:buFont typeface="Wingdings" pitchFamily="2" charset="2"/>
              <a:buNone/>
            </a:pPr>
            <a:endParaRPr lang="en-US" sz="1000" dirty="0" smtClean="0"/>
          </a:p>
          <a:p>
            <a:pPr>
              <a:lnSpc>
                <a:spcPct val="90000"/>
              </a:lnSpc>
              <a:buFont typeface="Wingdings" panose="05000000000000000000" pitchFamily="2" charset="2"/>
              <a:buChar char="Ø"/>
            </a:pPr>
            <a:r>
              <a:rPr lang="en-US" sz="2400" dirty="0" smtClean="0"/>
              <a:t>If retired and Medicare eligible due to</a:t>
            </a:r>
          </a:p>
          <a:p>
            <a:pPr lvl="1">
              <a:lnSpc>
                <a:spcPct val="90000"/>
              </a:lnSpc>
            </a:pPr>
            <a:r>
              <a:rPr lang="en-US" sz="2400" dirty="0" smtClean="0"/>
              <a:t> Age (at age 65) or </a:t>
            </a:r>
          </a:p>
          <a:p>
            <a:pPr lvl="1">
              <a:lnSpc>
                <a:spcPct val="90000"/>
              </a:lnSpc>
            </a:pPr>
            <a:r>
              <a:rPr lang="en-US" sz="2400" dirty="0" smtClean="0"/>
              <a:t> Disability (at any age)</a:t>
            </a:r>
          </a:p>
          <a:p>
            <a:pPr lvl="1">
              <a:lnSpc>
                <a:spcPct val="90000"/>
              </a:lnSpc>
            </a:pPr>
            <a:r>
              <a:rPr lang="en-US" sz="2400" dirty="0" smtClean="0"/>
              <a:t> ESRD (End Stage Renal Disease)</a:t>
            </a:r>
          </a:p>
          <a:p>
            <a:pPr lvl="1">
              <a:lnSpc>
                <a:spcPct val="90000"/>
              </a:lnSpc>
            </a:pPr>
            <a:endParaRPr lang="en-US" sz="1100" dirty="0" smtClean="0"/>
          </a:p>
          <a:p>
            <a:pPr>
              <a:lnSpc>
                <a:spcPct val="90000"/>
              </a:lnSpc>
              <a:buFont typeface="Wingdings" panose="05000000000000000000" pitchFamily="2" charset="2"/>
              <a:buChar char="Ø"/>
            </a:pPr>
            <a:r>
              <a:rPr lang="en-US" sz="2400" dirty="0" smtClean="0"/>
              <a:t>Parts A (hospital) &amp; B (medical) are required for full coverage.  </a:t>
            </a:r>
            <a:r>
              <a:rPr lang="en-US" sz="2400" b="1" i="1" dirty="0" smtClean="0">
                <a:solidFill>
                  <a:srgbClr val="41AD49"/>
                </a:solidFill>
              </a:rPr>
              <a:t>Without Part B, member will be responsible for approximately 80% of claim costs that Part B would have covered.</a:t>
            </a:r>
          </a:p>
          <a:p>
            <a:pPr>
              <a:lnSpc>
                <a:spcPct val="90000"/>
              </a:lnSpc>
              <a:buFont typeface="Wingdings" panose="05000000000000000000" pitchFamily="2" charset="2"/>
              <a:buChar char="Ø"/>
            </a:pPr>
            <a:r>
              <a:rPr lang="en-US" sz="2400" dirty="0" smtClean="0"/>
              <a:t>Part D (prescription) is not required if enrolled in the State’s EGWP prescription drug plan.</a:t>
            </a:r>
          </a:p>
          <a:p>
            <a:pPr marL="0" indent="0">
              <a:lnSpc>
                <a:spcPct val="90000"/>
              </a:lnSpc>
              <a:buNone/>
            </a:pPr>
            <a:endParaRPr lang="en-US" sz="2400" i="1" dirty="0" smtClean="0"/>
          </a:p>
          <a:p>
            <a:pPr>
              <a:lnSpc>
                <a:spcPct val="90000"/>
              </a:lnSpc>
              <a:buFont typeface="Wingdings" panose="05000000000000000000" pitchFamily="2" charset="2"/>
              <a:buChar char="Ø"/>
            </a:pPr>
            <a:endParaRPr lang="en-US" sz="2400" i="1"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302758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D989D40-B334-4631-AD70-A499B0196B3B}"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FE59709-E745-435D-B225-5DA4C36EF337}" type="slidenum">
              <a:rPr lang="en-US" sz="1200">
                <a:solidFill>
                  <a:prstClr val="black">
                    <a:tint val="75000"/>
                  </a:prstClr>
                </a:solidFill>
              </a:rPr>
              <a:pPr algn="r" defTabSz="457200">
                <a:defRPr/>
              </a:pPr>
              <a:t>16</a:t>
            </a:fld>
            <a:endParaRPr lang="en-US" sz="1200">
              <a:solidFill>
                <a:prstClr val="black">
                  <a:tint val="75000"/>
                </a:prstClr>
              </a:solidFill>
            </a:endParaRPr>
          </a:p>
        </p:txBody>
      </p:sp>
      <p:sp>
        <p:nvSpPr>
          <p:cNvPr id="32771" name="Rectangle 2"/>
          <p:cNvSpPr>
            <a:spLocks noGrp="1" noChangeArrowheads="1"/>
          </p:cNvSpPr>
          <p:nvPr>
            <p:ph type="title" idx="4294967295"/>
          </p:nvPr>
        </p:nvSpPr>
        <p:spPr>
          <a:solidFill>
            <a:srgbClr val="41AD49"/>
          </a:solidFill>
        </p:spPr>
        <p:txBody>
          <a:bodyPr/>
          <a:lstStyle/>
          <a:p>
            <a:r>
              <a:rPr lang="en-US" b="1" smtClean="0">
                <a:solidFill>
                  <a:srgbClr val="FFFFFF"/>
                </a:solidFill>
              </a:rPr>
              <a:t>Medicare Parts A &amp; B Enrollment</a:t>
            </a:r>
          </a:p>
        </p:txBody>
      </p:sp>
      <p:sp>
        <p:nvSpPr>
          <p:cNvPr id="32772" name="Rectangle 3"/>
          <p:cNvSpPr>
            <a:spLocks noGrp="1" noChangeArrowheads="1"/>
          </p:cNvSpPr>
          <p:nvPr>
            <p:ph type="body" idx="4294967295"/>
          </p:nvPr>
        </p:nvSpPr>
        <p:spPr>
          <a:xfrm>
            <a:off x="457200" y="1446213"/>
            <a:ext cx="8229600" cy="4525962"/>
          </a:xfrm>
        </p:spPr>
        <p:txBody>
          <a:bodyPr/>
          <a:lstStyle/>
          <a:p>
            <a:pPr>
              <a:lnSpc>
                <a:spcPct val="80000"/>
              </a:lnSpc>
            </a:pPr>
            <a:endParaRPr lang="en-US" sz="2200" dirty="0" smtClean="0"/>
          </a:p>
          <a:p>
            <a:pPr>
              <a:lnSpc>
                <a:spcPct val="80000"/>
              </a:lnSpc>
              <a:buFont typeface="Wingdings" panose="05000000000000000000" pitchFamily="2" charset="2"/>
              <a:buChar char="Ø"/>
            </a:pPr>
            <a:r>
              <a:rPr lang="en-US" sz="2200" dirty="0" smtClean="0"/>
              <a:t>Retiree should contact Social Security approximately 3 months prior to turning 65 to learn about enrolling in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Once enrolled, retiree and/or eligible dependents should contact EBD with Medicare Health Insurance Claim Number (HICN) along with the effective dates of both Medicare Parts A &amp; B.</a:t>
            </a:r>
          </a:p>
          <a:p>
            <a:pPr>
              <a:lnSpc>
                <a:spcPct val="80000"/>
              </a:lnSpc>
            </a:pPr>
            <a:endParaRPr lang="en-US" sz="2200" dirty="0" smtClean="0"/>
          </a:p>
          <a:p>
            <a:pPr>
              <a:lnSpc>
                <a:spcPct val="80000"/>
              </a:lnSpc>
              <a:buFont typeface="Wingdings" panose="05000000000000000000" pitchFamily="2" charset="2"/>
              <a:buChar char="Ø"/>
            </a:pPr>
            <a:r>
              <a:rPr lang="en-US" sz="2200" dirty="0" smtClean="0"/>
              <a:t>Retiree group coverage is secondary to Medicare once you are eligible for Medicare coverage, due to age or disability, whether or not you are actually enrolled in Medicare Part B. </a:t>
            </a:r>
          </a:p>
          <a:p>
            <a:pPr>
              <a:lnSpc>
                <a:spcPct val="80000"/>
              </a:lnSpc>
            </a:pPr>
            <a:endParaRPr lang="en-US" sz="2200" dirty="0" smtClean="0"/>
          </a:p>
          <a:p>
            <a:pPr>
              <a:lnSpc>
                <a:spcPct val="80000"/>
              </a:lnSpc>
              <a:buFont typeface="Wingdings" panose="05000000000000000000" pitchFamily="2" charset="2"/>
              <a:buChar char="Ø"/>
            </a:pPr>
            <a:r>
              <a:rPr lang="en-US" sz="2200" dirty="0" smtClean="0"/>
              <a:t>There is a penalty for late enrollment of 10% for every 12 months the retiree delays enrollment in Medicare Part B past their date of eligibility.</a:t>
            </a: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339686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C6D0F75-6753-46AC-982D-BE073BD3CEE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D2A213-5DAE-43E4-A622-F69B351DC780}" type="slidenum">
              <a:rPr lang="en-US" sz="1200">
                <a:solidFill>
                  <a:prstClr val="black">
                    <a:tint val="75000"/>
                  </a:prstClr>
                </a:solidFill>
              </a:rPr>
              <a:pPr algn="r" defTabSz="457200">
                <a:defRPr/>
              </a:pPr>
              <a:t>17</a:t>
            </a:fld>
            <a:endParaRPr lang="en-US" sz="1200">
              <a:solidFill>
                <a:prstClr val="black">
                  <a:tint val="75000"/>
                </a:prstClr>
              </a:solidFill>
            </a:endParaRPr>
          </a:p>
        </p:txBody>
      </p:sp>
      <p:sp>
        <p:nvSpPr>
          <p:cNvPr id="67588" name="Rectangle 2"/>
          <p:cNvSpPr>
            <a:spLocks noGrp="1" noChangeArrowheads="1"/>
          </p:cNvSpPr>
          <p:nvPr>
            <p:ph type="title" idx="4294967295"/>
          </p:nvPr>
        </p:nvSpPr>
        <p:spPr>
          <a:xfrm>
            <a:off x="304800" y="304800"/>
            <a:ext cx="8521700" cy="1447800"/>
          </a:xfrm>
          <a:solidFill>
            <a:srgbClr val="41AD49"/>
          </a:solidFill>
        </p:spPr>
        <p:txBody>
          <a:bodyPr/>
          <a:lstStyle/>
          <a:p>
            <a:r>
              <a:rPr lang="en-US" b="1" smtClean="0">
                <a:solidFill>
                  <a:srgbClr val="FFFFFF"/>
                </a:solidFill>
              </a:rPr>
              <a:t>Initial Enrollment Period</a:t>
            </a:r>
            <a:br>
              <a:rPr lang="en-US" b="1" smtClean="0">
                <a:solidFill>
                  <a:srgbClr val="FFFFFF"/>
                </a:solidFill>
              </a:rPr>
            </a:br>
            <a:r>
              <a:rPr lang="en-US" b="1" smtClean="0">
                <a:solidFill>
                  <a:srgbClr val="FFFFFF"/>
                </a:solidFill>
              </a:rPr>
              <a:t>(Medicare Part B) </a:t>
            </a:r>
          </a:p>
        </p:txBody>
      </p:sp>
      <p:sp>
        <p:nvSpPr>
          <p:cNvPr id="67589" name="Rectangle 3"/>
          <p:cNvSpPr>
            <a:spLocks noGrp="1" noChangeArrowheads="1"/>
          </p:cNvSpPr>
          <p:nvPr>
            <p:ph type="body" idx="4294967295"/>
          </p:nvPr>
        </p:nvSpPr>
        <p:spPr>
          <a:xfrm>
            <a:off x="304800" y="1879600"/>
            <a:ext cx="8686800" cy="1503363"/>
          </a:xfrm>
        </p:spPr>
        <p:txBody>
          <a:bodyPr/>
          <a:lstStyle/>
          <a:p>
            <a:pPr marL="0" indent="0">
              <a:lnSpc>
                <a:spcPct val="80000"/>
              </a:lnSpc>
              <a:buClr>
                <a:srgbClr val="FF0000"/>
              </a:buClr>
              <a:buFont typeface="Arial" charset="0"/>
              <a:buNone/>
            </a:pPr>
            <a:r>
              <a:rPr lang="en-US" sz="2800" dirty="0" smtClean="0"/>
              <a:t>The Initial Enrollment Period (IEP) for Medicare Part B is a seven month period for Medicare enrollment due to reaching age 65 as follows:</a:t>
            </a:r>
          </a:p>
          <a:p>
            <a:pPr marL="0" indent="0">
              <a:lnSpc>
                <a:spcPct val="80000"/>
              </a:lnSpc>
              <a:buClr>
                <a:srgbClr val="FF0000"/>
              </a:buClr>
              <a:buFont typeface="Arial" charset="0"/>
              <a:buNone/>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1</a:t>
            </a:r>
            <a:r>
              <a:rPr lang="en-US" sz="2800" baseline="30000" dirty="0" smtClean="0"/>
              <a:t>st</a:t>
            </a:r>
            <a:r>
              <a:rPr lang="en-US" sz="2800" dirty="0" smtClean="0"/>
              <a:t> day of the month-Medicare eligibility begins the 1</a:t>
            </a:r>
            <a:r>
              <a:rPr lang="en-US" sz="2800" baseline="30000" dirty="0" smtClean="0"/>
              <a:t>st</a:t>
            </a:r>
            <a:r>
              <a:rPr lang="en-US" sz="2800" dirty="0" smtClean="0"/>
              <a:t> day of the previous month.</a:t>
            </a:r>
          </a:p>
          <a:p>
            <a:pPr marL="0" indent="0">
              <a:lnSpc>
                <a:spcPct val="80000"/>
              </a:lnSpc>
              <a:buClr>
                <a:schemeClr val="tx1"/>
              </a:buClr>
              <a:buFontTx/>
              <a:buChar char="•"/>
            </a:pPr>
            <a:endParaRPr lang="en-US" sz="2800" dirty="0" smtClean="0"/>
          </a:p>
          <a:p>
            <a:pPr>
              <a:lnSpc>
                <a:spcPct val="80000"/>
              </a:lnSpc>
              <a:buClr>
                <a:schemeClr val="tx1"/>
              </a:buClr>
              <a:buFont typeface="Wingdings" panose="05000000000000000000" pitchFamily="2" charset="2"/>
              <a:buChar char="Ø"/>
            </a:pPr>
            <a:r>
              <a:rPr lang="en-US" sz="2800" dirty="0" smtClean="0"/>
              <a:t>If you reach age 65 on the 2</a:t>
            </a:r>
            <a:r>
              <a:rPr lang="en-US" sz="2800" baseline="30000" dirty="0" smtClean="0"/>
              <a:t>nd</a:t>
            </a:r>
            <a:r>
              <a:rPr lang="en-US" sz="2800" dirty="0" smtClean="0"/>
              <a:t> day through the last day of the month-Medicare eligibility begins the 1</a:t>
            </a:r>
            <a:r>
              <a:rPr lang="en-US" sz="2800" baseline="30000" dirty="0" smtClean="0"/>
              <a:t>st</a:t>
            </a:r>
            <a:r>
              <a:rPr lang="en-US" sz="2800" dirty="0" smtClean="0"/>
              <a:t> day of the month you turn 65. </a:t>
            </a: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3419255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8949550-AF6C-4E62-B1DA-943ABF3BCAA4}"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BA77512-2836-4E75-BE64-F98FAB2D6A7D}" type="slidenum">
              <a:rPr lang="en-US" sz="1200">
                <a:solidFill>
                  <a:prstClr val="black">
                    <a:tint val="75000"/>
                  </a:prstClr>
                </a:solidFill>
              </a:rPr>
              <a:pPr algn="r" defTabSz="457200">
                <a:defRPr/>
              </a:pPr>
              <a:t>18</a:t>
            </a:fld>
            <a:endParaRPr lang="en-US" sz="1200">
              <a:solidFill>
                <a:prstClr val="black">
                  <a:tint val="75000"/>
                </a:prstClr>
              </a:solidFill>
            </a:endParaRPr>
          </a:p>
        </p:txBody>
      </p:sp>
      <p:sp>
        <p:nvSpPr>
          <p:cNvPr id="33795" name="Rectangle 2"/>
          <p:cNvSpPr>
            <a:spLocks noGrp="1" noChangeArrowheads="1"/>
          </p:cNvSpPr>
          <p:nvPr>
            <p:ph type="title" idx="4294967295"/>
          </p:nvPr>
        </p:nvSpPr>
        <p:spPr>
          <a:xfrm>
            <a:off x="304800" y="304800"/>
            <a:ext cx="8521700" cy="1447800"/>
          </a:xfrm>
          <a:solidFill>
            <a:srgbClr val="41AD49"/>
          </a:solidFill>
        </p:spPr>
        <p:txBody>
          <a:bodyPr/>
          <a:lstStyle/>
          <a:p>
            <a:r>
              <a:rPr lang="en-US" b="1" smtClean="0">
                <a:solidFill>
                  <a:srgbClr val="FFFFFF"/>
                </a:solidFill>
              </a:rPr>
              <a:t>Initial Enrollment Period</a:t>
            </a:r>
            <a:br>
              <a:rPr lang="en-US" b="1" smtClean="0">
                <a:solidFill>
                  <a:srgbClr val="FFFFFF"/>
                </a:solidFill>
              </a:rPr>
            </a:br>
            <a:r>
              <a:rPr lang="en-US" b="1" smtClean="0">
                <a:solidFill>
                  <a:srgbClr val="FFFFFF"/>
                </a:solidFill>
              </a:rPr>
              <a:t>(Medicare Part B) </a:t>
            </a:r>
          </a:p>
        </p:txBody>
      </p:sp>
      <p:sp>
        <p:nvSpPr>
          <p:cNvPr id="33796" name="Rectangle 3"/>
          <p:cNvSpPr>
            <a:spLocks noGrp="1" noChangeArrowheads="1"/>
          </p:cNvSpPr>
          <p:nvPr>
            <p:ph type="body" idx="4294967295"/>
          </p:nvPr>
        </p:nvSpPr>
        <p:spPr>
          <a:xfrm>
            <a:off x="304800" y="1665288"/>
            <a:ext cx="8686800" cy="1503362"/>
          </a:xfrm>
        </p:spPr>
        <p:txBody>
          <a:bodyPr/>
          <a:lstStyle/>
          <a:p>
            <a:pPr marL="0" indent="0">
              <a:lnSpc>
                <a:spcPct val="90000"/>
              </a:lnSpc>
              <a:buClr>
                <a:srgbClr val="FF0000"/>
              </a:buClr>
              <a:buFont typeface="Arial" charset="0"/>
              <a:buNone/>
            </a:pPr>
            <a:r>
              <a:rPr lang="en-US" smtClean="0"/>
              <a:t>The Initial Enrollment Period (IEP) for Medicare Part B is a seven month period reaching age 65 as follows:</a:t>
            </a:r>
            <a:endParaRPr lang="en-US" sz="3600" smtClean="0"/>
          </a:p>
        </p:txBody>
      </p:sp>
      <p:graphicFrame>
        <p:nvGraphicFramePr>
          <p:cNvPr id="33830" name="Group 38"/>
          <p:cNvGraphicFramePr>
            <a:graphicFrameLocks noGrp="1"/>
          </p:cNvGraphicFramePr>
          <p:nvPr/>
        </p:nvGraphicFramePr>
        <p:xfrm>
          <a:off x="519113" y="3111500"/>
          <a:ext cx="8229600" cy="3657600"/>
        </p:xfrm>
        <a:graphic>
          <a:graphicData uri="http://schemas.openxmlformats.org/drawingml/2006/table">
            <a:tbl>
              <a:tblPr/>
              <a:tblGrid>
                <a:gridCol w="2822575"/>
                <a:gridCol w="5407025"/>
              </a:tblGrid>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You Enroll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1" i="0" u="none" strike="noStrike" cap="none" normalizeH="0" baseline="0" smtClean="0">
                          <a:ln>
                            <a:noFill/>
                          </a:ln>
                          <a:solidFill>
                            <a:schemeClr val="tx1"/>
                          </a:solidFill>
                          <a:effectLst/>
                          <a:latin typeface="Calibri" pitchFamily="34" charset="0"/>
                        </a:rPr>
                        <a:t>Month Part B Coverage Begins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2</a:t>
                      </a:r>
                      <a:r>
                        <a:rPr kumimoji="0" lang="en-US" sz="2400" b="0" i="0" u="none" strike="noStrike" cap="none" normalizeH="0" baseline="30000" smtClean="0">
                          <a:ln>
                            <a:noFill/>
                          </a:ln>
                          <a:solidFill>
                            <a:schemeClr val="tx1"/>
                          </a:solidFill>
                          <a:effectLst/>
                          <a:latin typeface="Calibri" pitchFamily="34" charset="0"/>
                        </a:rPr>
                        <a:t>nd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3</a:t>
                      </a:r>
                      <a:r>
                        <a:rPr kumimoji="0" lang="en-US" sz="2400" b="0" i="0" u="none" strike="noStrike" cap="none" normalizeH="0" baseline="30000" smtClean="0">
                          <a:ln>
                            <a:noFill/>
                          </a:ln>
                          <a:solidFill>
                            <a:schemeClr val="tx1"/>
                          </a:solidFill>
                          <a:effectLst/>
                          <a:latin typeface="Calibri" pitchFamily="34" charset="0"/>
                        </a:rPr>
                        <a:t>rd</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1</a:t>
                      </a:r>
                      <a:r>
                        <a:rPr kumimoji="0" lang="en-US" sz="2400" b="0" i="0" u="none" strike="noStrike" cap="none" normalizeH="0" baseline="30000" smtClean="0">
                          <a:ln>
                            <a:noFill/>
                          </a:ln>
                          <a:solidFill>
                            <a:schemeClr val="tx1"/>
                          </a:solidFill>
                          <a:effectLst/>
                          <a:latin typeface="Calibri" pitchFamily="34" charset="0"/>
                        </a:rPr>
                        <a:t>st</a:t>
                      </a:r>
                      <a:r>
                        <a:rPr kumimoji="0" lang="en-US" sz="2400" b="0" i="0" u="none" strike="noStrike" cap="none" normalizeH="0" baseline="0" smtClean="0">
                          <a:ln>
                            <a:noFill/>
                          </a:ln>
                          <a:solidFill>
                            <a:schemeClr val="tx1"/>
                          </a:solidFill>
                          <a:effectLst/>
                          <a:latin typeface="Calibri" pitchFamily="34" charset="0"/>
                        </a:rPr>
                        <a:t> day of month you reach age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4</a:t>
                      </a:r>
                      <a:r>
                        <a:rPr kumimoji="0" lang="en-US" sz="2400" b="0" i="0" u="none" strike="noStrike" cap="none" normalizeH="0" baseline="30000" smtClean="0">
                          <a:ln>
                            <a:noFill/>
                          </a:ln>
                          <a:solidFill>
                            <a:schemeClr val="bg1"/>
                          </a:solidFill>
                          <a:effectLst/>
                          <a:latin typeface="Calibri" pitchFamily="34" charset="0"/>
                        </a:rPr>
                        <a:t>th</a:t>
                      </a:r>
                      <a:r>
                        <a:rPr kumimoji="0" lang="en-US" sz="2400" b="0" i="0" u="none" strike="noStrike" cap="none" normalizeH="0" baseline="0" smtClean="0">
                          <a:ln>
                            <a:noFill/>
                          </a:ln>
                          <a:solidFill>
                            <a:schemeClr val="bg1"/>
                          </a:solidFill>
                          <a:effectLst/>
                          <a:latin typeface="Calibri" pitchFamily="34" charset="0"/>
                        </a:rPr>
                        <a:t> (birthday)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bg1"/>
                          </a:solidFill>
                          <a:effectLst/>
                          <a:latin typeface="Calibri" pitchFamily="34" charset="0"/>
                        </a:rPr>
                        <a:t>1</a:t>
                      </a:r>
                      <a:r>
                        <a:rPr kumimoji="0" lang="en-US" sz="2400" b="0" i="0" u="none" strike="noStrike" cap="none" normalizeH="0" baseline="30000" smtClean="0">
                          <a:ln>
                            <a:noFill/>
                          </a:ln>
                          <a:solidFill>
                            <a:schemeClr val="bg1"/>
                          </a:solidFill>
                          <a:effectLst/>
                          <a:latin typeface="Calibri" pitchFamily="34" charset="0"/>
                        </a:rPr>
                        <a:t>st</a:t>
                      </a:r>
                      <a:r>
                        <a:rPr kumimoji="0" lang="en-US" sz="2400" b="0" i="0" u="none" strike="noStrike" cap="none" normalizeH="0" baseline="0" smtClean="0">
                          <a:ln>
                            <a:noFill/>
                          </a:ln>
                          <a:solidFill>
                            <a:schemeClr val="bg1"/>
                          </a:solidFill>
                          <a:effectLst/>
                          <a:latin typeface="Calibri" pitchFamily="34" charset="0"/>
                        </a:rPr>
                        <a:t> day of following month </a:t>
                      </a:r>
                      <a:r>
                        <a:rPr kumimoji="0" lang="en-US" sz="2200" b="0" i="0" u="none" strike="noStrike" cap="none" normalizeH="0" baseline="0" smtClean="0">
                          <a:ln>
                            <a:noFill/>
                          </a:ln>
                          <a:solidFill>
                            <a:schemeClr val="bg1"/>
                          </a:solidFill>
                          <a:effectLst/>
                          <a:latin typeface="Calibri" pitchFamily="34" charset="0"/>
                        </a:rPr>
                        <a:t>(1-month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000"/>
                    </a:solid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5</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Two-month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6</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7</a:t>
                      </a:r>
                      <a:r>
                        <a:rPr kumimoji="0" lang="en-US" sz="2400" b="0" i="0" u="none" strike="noStrike" cap="none" normalizeH="0" baseline="30000" smtClean="0">
                          <a:ln>
                            <a:noFill/>
                          </a:ln>
                          <a:solidFill>
                            <a:schemeClr val="tx1"/>
                          </a:solidFill>
                          <a:effectLst/>
                          <a:latin typeface="Calibri" pitchFamily="34" charset="0"/>
                        </a:rPr>
                        <a:t>th</a:t>
                      </a:r>
                      <a:r>
                        <a:rPr kumimoji="0" lang="en-US" sz="2400" b="0" i="0" u="none" strike="noStrike" cap="none" normalizeH="0" baseline="0" smtClean="0">
                          <a:ln>
                            <a:noFill/>
                          </a:ln>
                          <a:solidFill>
                            <a:schemeClr val="tx1"/>
                          </a:solidFill>
                          <a:effectLst/>
                          <a:latin typeface="Calibri" pitchFamily="34" charset="0"/>
                        </a:rPr>
                        <a: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Three-month delay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976822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7C352D2-66C3-43F6-8EEF-AE3D12614EAD}"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34000339-2479-4EE0-8BE6-4F3C17EF8800}" type="slidenum">
              <a:rPr lang="en-US" sz="1200">
                <a:solidFill>
                  <a:prstClr val="black">
                    <a:tint val="75000"/>
                  </a:prstClr>
                </a:solidFill>
              </a:rPr>
              <a:pPr algn="r" defTabSz="457200">
                <a:defRPr/>
              </a:pPr>
              <a:t>19</a:t>
            </a:fld>
            <a:endParaRPr lang="en-US" sz="1200">
              <a:solidFill>
                <a:prstClr val="black">
                  <a:tint val="75000"/>
                </a:prstClr>
              </a:solidFill>
            </a:endParaRPr>
          </a:p>
        </p:txBody>
      </p:sp>
      <p:sp>
        <p:nvSpPr>
          <p:cNvPr id="35844" name="Rectangle 2"/>
          <p:cNvSpPr>
            <a:spLocks noGrp="1" noChangeArrowheads="1"/>
          </p:cNvSpPr>
          <p:nvPr>
            <p:ph type="title" idx="4294967295"/>
          </p:nvPr>
        </p:nvSpPr>
        <p:spPr>
          <a:xfrm>
            <a:off x="304800" y="304800"/>
            <a:ext cx="8521700" cy="1447800"/>
          </a:xfrm>
          <a:solidFill>
            <a:srgbClr val="41AD49"/>
          </a:solidFill>
        </p:spPr>
        <p:txBody>
          <a:bodyPr/>
          <a:lstStyle/>
          <a:p>
            <a:r>
              <a:rPr lang="en-US" b="1" dirty="0" smtClean="0">
                <a:solidFill>
                  <a:srgbClr val="FFFFFF"/>
                </a:solidFill>
              </a:rPr>
              <a:t>Special Enrollment Period</a:t>
            </a:r>
            <a:br>
              <a:rPr lang="en-US" b="1" dirty="0" smtClean="0">
                <a:solidFill>
                  <a:srgbClr val="FFFFFF"/>
                </a:solidFill>
              </a:rPr>
            </a:br>
            <a:r>
              <a:rPr lang="en-US" b="1" dirty="0" smtClean="0">
                <a:solidFill>
                  <a:srgbClr val="FFFFFF"/>
                </a:solidFill>
              </a:rPr>
              <a:t>(Medicare Part B) </a:t>
            </a:r>
          </a:p>
        </p:txBody>
      </p:sp>
      <p:sp>
        <p:nvSpPr>
          <p:cNvPr id="35845" name="Rectangle 3"/>
          <p:cNvSpPr>
            <a:spLocks noGrp="1" noChangeArrowheads="1"/>
          </p:cNvSpPr>
          <p:nvPr>
            <p:ph type="body" idx="4294967295"/>
          </p:nvPr>
        </p:nvSpPr>
        <p:spPr>
          <a:xfrm>
            <a:off x="261938" y="1936748"/>
            <a:ext cx="8765042" cy="4419601"/>
          </a:xfrm>
        </p:spPr>
        <p:txBody>
          <a:bodyPr/>
          <a:lstStyle/>
          <a:p>
            <a:pPr>
              <a:buClr>
                <a:srgbClr val="FF0000"/>
              </a:buClr>
              <a:buFont typeface="Arial" charset="0"/>
              <a:buNone/>
            </a:pPr>
            <a:r>
              <a:rPr lang="en-US" sz="2000" dirty="0" smtClean="0"/>
              <a:t>There is a Special Enrollment Period (SEP) for Medicare Part B, when</a:t>
            </a:r>
          </a:p>
          <a:p>
            <a:pPr>
              <a:buClr>
                <a:srgbClr val="FF0000"/>
              </a:buClr>
              <a:buFont typeface="Arial" charset="0"/>
              <a:buNone/>
            </a:pPr>
            <a:r>
              <a:rPr lang="en-US" sz="2000" dirty="0" smtClean="0"/>
              <a:t>member is moving from an active employee-group to a retiree-group coverage</a:t>
            </a:r>
          </a:p>
          <a:p>
            <a:pPr>
              <a:buClr>
                <a:srgbClr val="FF0000"/>
              </a:buClr>
              <a:buFont typeface="Arial" charset="0"/>
              <a:buNone/>
            </a:pPr>
            <a:r>
              <a:rPr lang="en-US" sz="2000" dirty="0" smtClean="0"/>
              <a:t>and does not turn age 65 within six months (before or after) the month</a:t>
            </a:r>
          </a:p>
          <a:p>
            <a:pPr>
              <a:buClr>
                <a:srgbClr val="FF0000"/>
              </a:buClr>
              <a:buFont typeface="Arial" charset="0"/>
              <a:buNone/>
            </a:pPr>
            <a:r>
              <a:rPr lang="en-US" sz="2000" dirty="0" smtClean="0"/>
              <a:t>employee-group coverage ends.</a:t>
            </a:r>
          </a:p>
          <a:p>
            <a:pPr>
              <a:buFont typeface="Arial" charset="0"/>
              <a:buNone/>
            </a:pPr>
            <a:endParaRPr lang="en-US" sz="1800" dirty="0" smtClean="0"/>
          </a:p>
          <a:p>
            <a:pPr>
              <a:buFont typeface="Arial" charset="0"/>
              <a:buNone/>
            </a:pPr>
            <a:r>
              <a:rPr lang="en-US" sz="2000" dirty="0" smtClean="0"/>
              <a:t>The penalty for delayed enrollment in Medicare Part B is waived. </a:t>
            </a:r>
          </a:p>
          <a:p>
            <a:pPr>
              <a:buClr>
                <a:srgbClr val="FF0000"/>
              </a:buClr>
              <a:buFont typeface="Arial" charset="0"/>
              <a:buNone/>
            </a:pPr>
            <a:endParaRPr lang="en-US" sz="1800" dirty="0" smtClean="0"/>
          </a:p>
          <a:p>
            <a:pPr>
              <a:buClr>
                <a:srgbClr val="FF0000"/>
              </a:buClr>
              <a:buFont typeface="Arial" charset="0"/>
              <a:buNone/>
            </a:pPr>
            <a:r>
              <a:rPr lang="en-US" sz="2000" b="1" i="1" dirty="0" smtClean="0"/>
              <a:t>EXCEPTION:</a:t>
            </a:r>
            <a:r>
              <a:rPr lang="en-US" sz="2000" dirty="0" smtClean="0"/>
              <a:t>  If employee group coverage ends during the Initial Enrollment Period,</a:t>
            </a:r>
          </a:p>
          <a:p>
            <a:pPr>
              <a:buClr>
                <a:srgbClr val="FF0000"/>
              </a:buClr>
              <a:buFont typeface="Arial" charset="0"/>
              <a:buNone/>
            </a:pPr>
            <a:r>
              <a:rPr lang="en-US" sz="2000" dirty="0" smtClean="0"/>
              <a:t>Special Enrollment Period rules do not apply.  Contact Social Security</a:t>
            </a:r>
          </a:p>
          <a:p>
            <a:pPr>
              <a:buClr>
                <a:srgbClr val="FF0000"/>
              </a:buClr>
              <a:buFont typeface="Arial" charset="0"/>
              <a:buNone/>
            </a:pPr>
            <a:r>
              <a:rPr lang="en-US" sz="2000" dirty="0" smtClean="0"/>
              <a:t>Administration in the first three months of the Initial Enrollment Period (the three</a:t>
            </a:r>
          </a:p>
          <a:p>
            <a:pPr>
              <a:buClr>
                <a:srgbClr val="FF0000"/>
              </a:buClr>
              <a:buFont typeface="Arial" charset="0"/>
              <a:buNone/>
            </a:pPr>
            <a:r>
              <a:rPr lang="en-US" sz="2000" dirty="0" smtClean="0"/>
              <a:t>months prior to reaching age 65) to find out how to make Medicare Part B</a:t>
            </a:r>
          </a:p>
          <a:p>
            <a:pPr>
              <a:buClr>
                <a:srgbClr val="FF0000"/>
              </a:buClr>
              <a:buFont typeface="Arial" charset="0"/>
              <a:buNone/>
            </a:pPr>
            <a:r>
              <a:rPr lang="en-US" sz="2000" dirty="0" smtClean="0"/>
              <a:t>coverage begin with retirement. </a:t>
            </a:r>
            <a:endParaRPr lang="en-US" sz="2000" i="1"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2959155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a:t>
            </a:fld>
            <a:endParaRPr lang="en-US" dirty="0">
              <a:solidFill>
                <a:prstClr val="black">
                  <a:tint val="75000"/>
                </a:prstClr>
              </a:solidFill>
            </a:endParaRPr>
          </a:p>
        </p:txBody>
      </p:sp>
      <p:sp>
        <p:nvSpPr>
          <p:cNvPr id="5" name="TextBox 4"/>
          <p:cNvSpPr txBox="1"/>
          <p:nvPr/>
        </p:nvSpPr>
        <p:spPr>
          <a:xfrm>
            <a:off x="457200" y="817460"/>
            <a:ext cx="8229600" cy="4524315"/>
          </a:xfrm>
          <a:prstGeom prst="rect">
            <a:avLst/>
          </a:prstGeom>
          <a:noFill/>
        </p:spPr>
        <p:txBody>
          <a:bodyPr wrap="square" lIns="0" tIns="0" rIns="0" bIns="0" rtlCol="0">
            <a:spAutoFit/>
          </a:bodyPr>
          <a:lstStyle/>
          <a:p>
            <a:pPr>
              <a:buClr>
                <a:srgbClr val="003300"/>
              </a:buClr>
            </a:pPr>
            <a:endParaRPr lang="en-US" sz="4000" dirty="0" smtClean="0">
              <a:solidFill>
                <a:prstClr val="black"/>
              </a:solidFill>
            </a:endParaRPr>
          </a:p>
          <a:p>
            <a:pPr marL="571500" indent="-571500">
              <a:buClr>
                <a:srgbClr val="003300"/>
              </a:buClr>
              <a:buFont typeface="Wingdings" panose="05000000000000000000" pitchFamily="2" charset="2"/>
              <a:buChar char="Ø"/>
            </a:pPr>
            <a:r>
              <a:rPr lang="en-US" sz="4000" dirty="0" smtClean="0">
                <a:solidFill>
                  <a:prstClr val="black"/>
                </a:solidFill>
                <a:latin typeface="Myriad Pro" panose="020B0503030403020204" charset="0"/>
              </a:rPr>
              <a:t>Eligibility</a:t>
            </a:r>
            <a:endParaRPr lang="en-US" sz="4000" dirty="0">
              <a:solidFill>
                <a:prstClr val="black"/>
              </a:solidFill>
              <a:latin typeface="Myriad Pro" panose="020B0503030403020204" charset="0"/>
            </a:endParaRPr>
          </a:p>
          <a:p>
            <a:pPr marL="571500" indent="-571500">
              <a:buClr>
                <a:srgbClr val="003300"/>
              </a:buClr>
              <a:buFont typeface="Wingdings" panose="05000000000000000000" pitchFamily="2" charset="2"/>
              <a:buChar char="Ø"/>
            </a:pPr>
            <a:r>
              <a:rPr lang="en-US" sz="4000" dirty="0" smtClean="0">
                <a:solidFill>
                  <a:prstClr val="black"/>
                </a:solidFill>
                <a:latin typeface="Myriad Pro" panose="020B0503030403020204" charset="0"/>
              </a:rPr>
              <a:t>Subsidy</a:t>
            </a:r>
          </a:p>
          <a:p>
            <a:pPr marL="571500" indent="-571500">
              <a:buClr>
                <a:srgbClr val="003300"/>
              </a:buClr>
              <a:buFont typeface="Wingdings" panose="05000000000000000000" pitchFamily="2" charset="2"/>
              <a:buChar char="Ø"/>
            </a:pPr>
            <a:r>
              <a:rPr lang="en-US" sz="4000" dirty="0" smtClean="0">
                <a:solidFill>
                  <a:prstClr val="black"/>
                </a:solidFill>
                <a:latin typeface="Myriad Pro" panose="020B0503030403020204" charset="0"/>
              </a:rPr>
              <a:t>Considerations for </a:t>
            </a:r>
          </a:p>
          <a:p>
            <a:pPr>
              <a:buClr>
                <a:srgbClr val="003300"/>
              </a:buClr>
            </a:pPr>
            <a:r>
              <a:rPr lang="en-US" sz="4000" dirty="0" smtClean="0">
                <a:solidFill>
                  <a:prstClr val="black"/>
                </a:solidFill>
                <a:latin typeface="Myriad Pro" panose="020B0503030403020204" charset="0"/>
              </a:rPr>
              <a:t>    Retirement</a:t>
            </a:r>
            <a:endParaRPr lang="en-US" sz="4000" dirty="0">
              <a:solidFill>
                <a:prstClr val="black"/>
              </a:solidFill>
              <a:latin typeface="Myriad Pro" panose="020B0503030403020204" charset="0"/>
            </a:endParaRPr>
          </a:p>
          <a:p>
            <a:pPr marL="571500" indent="-571500">
              <a:buClr>
                <a:srgbClr val="003300"/>
              </a:buClr>
              <a:buFont typeface="Wingdings" panose="05000000000000000000" pitchFamily="2" charset="2"/>
              <a:buChar char="Ø"/>
            </a:pPr>
            <a:r>
              <a:rPr lang="en-US" sz="4000" dirty="0" smtClean="0">
                <a:solidFill>
                  <a:prstClr val="black"/>
                </a:solidFill>
                <a:latin typeface="Myriad Pro" panose="020B0503030403020204" charset="0"/>
              </a:rPr>
              <a:t>What’s New 2017</a:t>
            </a:r>
            <a:endParaRPr lang="en-US" sz="4000" dirty="0">
              <a:solidFill>
                <a:prstClr val="black"/>
              </a:solidFill>
              <a:latin typeface="Myriad Pro" panose="020B0503030403020204" charset="0"/>
            </a:endParaRPr>
          </a:p>
          <a:p>
            <a:pPr marL="571500" indent="-571500">
              <a:buClr>
                <a:srgbClr val="003300"/>
              </a:buClr>
              <a:buFont typeface="Wingdings" panose="05000000000000000000" pitchFamily="2" charset="2"/>
              <a:buChar char="Ø"/>
            </a:pPr>
            <a:r>
              <a:rPr lang="en-US" sz="4000" dirty="0" smtClean="0">
                <a:solidFill>
                  <a:prstClr val="black"/>
                </a:solidFill>
                <a:latin typeface="Myriad Pro" panose="020B0503030403020204" charset="0"/>
              </a:rPr>
              <a:t>Next Steps</a:t>
            </a:r>
            <a:endParaRPr lang="en-US" sz="4000" dirty="0">
              <a:solidFill>
                <a:prstClr val="black"/>
              </a:solidFill>
              <a:latin typeface="Myriad Pro" panose="020B0503030403020204" charset="0"/>
            </a:endParaRPr>
          </a:p>
          <a:p>
            <a:pPr>
              <a:buClr>
                <a:srgbClr val="003300"/>
              </a:buClr>
              <a:buFont typeface="Arial" pitchFamily="34" charset="0"/>
              <a:buChar char="•"/>
            </a:pPr>
            <a:endParaRPr lang="en-US" sz="1400" dirty="0" smtClean="0">
              <a:solidFill>
                <a:prstClr val="black"/>
              </a:solidFill>
              <a:latin typeface="Myriad Pro" pitchFamily="34" charset="0"/>
            </a:endParaRPr>
          </a:p>
        </p:txBody>
      </p:sp>
      <p:pic>
        <p:nvPicPr>
          <p:cNvPr id="1026" name="Picture 2" descr="Image result for agenda image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0156"/>
            <a:ext cx="2895600" cy="360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58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75DE8CD3-1E3D-4889-B8AA-F5F6DE34AEF4}"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4" name="Slide Number Placeholder 6"/>
          <p:cNvSpPr txBox="1">
            <a:spLocks noGrp="1"/>
          </p:cNvSpPr>
          <p:nvPr/>
        </p:nvSpPr>
        <p:spPr>
          <a:xfrm>
            <a:off x="6553200" y="6245225"/>
            <a:ext cx="2133600" cy="476250"/>
          </a:xfrm>
          <a:prstGeom prst="rect">
            <a:avLst/>
          </a:prstGeom>
          <a:noFill/>
        </p:spPr>
        <p:txBody>
          <a:bodyPr anchor="ctr"/>
          <a:lstStyle/>
          <a:p>
            <a:pPr algn="r" defTabSz="457200">
              <a:defRPr/>
            </a:pPr>
            <a:fld id="{F9ED7451-A577-40F4-B4BE-29840899E8B2}" type="slidenum">
              <a:rPr lang="en-US" sz="1200">
                <a:solidFill>
                  <a:prstClr val="black">
                    <a:tint val="75000"/>
                  </a:prstClr>
                </a:solidFill>
              </a:rPr>
              <a:pPr algn="r" defTabSz="457200">
                <a:defRPr/>
              </a:pPr>
              <a:t>20</a:t>
            </a:fld>
            <a:endParaRPr lang="en-US" sz="1200">
              <a:solidFill>
                <a:prstClr val="black">
                  <a:tint val="75000"/>
                </a:prstClr>
              </a:solidFill>
            </a:endParaRPr>
          </a:p>
        </p:txBody>
      </p:sp>
      <p:sp>
        <p:nvSpPr>
          <p:cNvPr id="37892" name="Rectangle 2"/>
          <p:cNvSpPr>
            <a:spLocks noGrp="1" noChangeArrowheads="1"/>
          </p:cNvSpPr>
          <p:nvPr>
            <p:ph type="title" idx="4294967295"/>
          </p:nvPr>
        </p:nvSpPr>
        <p:spPr>
          <a:xfrm>
            <a:off x="423863" y="395288"/>
            <a:ext cx="8307387" cy="1128712"/>
          </a:xfrm>
          <a:solidFill>
            <a:srgbClr val="41AD49"/>
          </a:solidFill>
        </p:spPr>
        <p:txBody>
          <a:bodyPr/>
          <a:lstStyle/>
          <a:p>
            <a:r>
              <a:rPr lang="en-US" sz="4000" b="1" smtClean="0">
                <a:solidFill>
                  <a:srgbClr val="FFFFFF"/>
                </a:solidFill>
              </a:rPr>
              <a:t>General Medicare Enrollment Periods</a:t>
            </a:r>
            <a:endParaRPr lang="en-US" sz="3000" smtClean="0">
              <a:solidFill>
                <a:srgbClr val="6666FF"/>
              </a:solidFill>
            </a:endParaRPr>
          </a:p>
        </p:txBody>
      </p:sp>
      <p:sp>
        <p:nvSpPr>
          <p:cNvPr id="37893" name="Rectangle 3"/>
          <p:cNvSpPr>
            <a:spLocks noGrp="1" noChangeArrowheads="1"/>
          </p:cNvSpPr>
          <p:nvPr>
            <p:ph type="body" sz="half" idx="4294967295"/>
          </p:nvPr>
        </p:nvSpPr>
        <p:spPr>
          <a:xfrm>
            <a:off x="395288" y="1570038"/>
            <a:ext cx="8748712" cy="4664075"/>
          </a:xfrm>
        </p:spPr>
        <p:txBody>
          <a:bodyPr/>
          <a:lstStyle/>
          <a:p>
            <a:pPr marL="0" indent="0">
              <a:buFont typeface="Arial" charset="0"/>
              <a:buNone/>
            </a:pPr>
            <a:r>
              <a:rPr lang="en-US" sz="2400" b="1" dirty="0" smtClean="0"/>
              <a:t>Medicare Part B:</a:t>
            </a:r>
          </a:p>
          <a:p>
            <a:pPr>
              <a:buFont typeface="Wingdings" panose="05000000000000000000" pitchFamily="2" charset="2"/>
              <a:buChar char="Ø"/>
            </a:pPr>
            <a:r>
              <a:rPr lang="en-US" sz="2000" dirty="0" smtClean="0"/>
              <a:t> Enrollment Period: January 1st - March 31st</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July 1st</a:t>
            </a:r>
          </a:p>
          <a:p>
            <a:pPr marL="0" indent="0">
              <a:buFont typeface="Arial" charset="0"/>
              <a:buNone/>
            </a:pPr>
            <a:r>
              <a:rPr lang="en-US" sz="1800" b="1" dirty="0" smtClean="0"/>
              <a:t>If member was eligible but not enrolled in Medicare Part B and did not have health benefits coverage under an active group policy, the Part B premium will be penalized 10% for every 12 months the member was entitled to Part B but not enrolled</a:t>
            </a:r>
            <a:r>
              <a:rPr lang="en-US" sz="1800" dirty="0" smtClean="0"/>
              <a:t>.</a:t>
            </a:r>
          </a:p>
          <a:p>
            <a:pPr marL="0" indent="0">
              <a:buFont typeface="Arial" charset="0"/>
              <a:buNone/>
            </a:pPr>
            <a:endParaRPr lang="en-US" sz="1500" dirty="0" smtClean="0"/>
          </a:p>
          <a:p>
            <a:pPr marL="0" indent="0">
              <a:buNone/>
            </a:pPr>
            <a:r>
              <a:rPr lang="en-US" sz="2400" b="1" dirty="0" smtClean="0"/>
              <a:t>Medicare Part D: (other than the EGWP Prescription Drug Plan)	</a:t>
            </a:r>
          </a:p>
          <a:p>
            <a:pPr>
              <a:buFont typeface="Wingdings" panose="05000000000000000000" pitchFamily="2" charset="2"/>
              <a:buChar char="Ø"/>
            </a:pPr>
            <a:r>
              <a:rPr lang="en-US" sz="2000" dirty="0" smtClean="0"/>
              <a:t>Enrollment Period: October 15th– December 7th</a:t>
            </a:r>
          </a:p>
          <a:p>
            <a:pPr marL="0" indent="0"/>
            <a:endParaRPr lang="en-US" sz="600" dirty="0" smtClean="0"/>
          </a:p>
          <a:p>
            <a:pPr marL="0" indent="0">
              <a:buFont typeface="Arial" charset="0"/>
              <a:buNone/>
            </a:pPr>
            <a:r>
              <a:rPr lang="en-US" sz="2000" b="1" dirty="0" smtClean="0">
                <a:solidFill>
                  <a:srgbClr val="751724"/>
                </a:solidFill>
                <a:sym typeface="Wingdings" pitchFamily="2" charset="2"/>
              </a:rPr>
              <a:t>  </a:t>
            </a:r>
            <a:r>
              <a:rPr lang="en-US" sz="2000" b="1" dirty="0" smtClean="0">
                <a:solidFill>
                  <a:srgbClr val="41AD49"/>
                </a:solidFill>
                <a:sym typeface="Wingdings" pitchFamily="2" charset="2"/>
              </a:rPr>
              <a:t></a:t>
            </a:r>
            <a:r>
              <a:rPr lang="en-US" sz="2000" b="1" i="1" dirty="0" smtClean="0">
                <a:solidFill>
                  <a:srgbClr val="41AD49"/>
                </a:solidFill>
              </a:rPr>
              <a:t> Effective: January 1st</a:t>
            </a:r>
          </a:p>
          <a:p>
            <a:pPr marL="0" indent="0">
              <a:buFont typeface="Arial" charset="0"/>
              <a:buNone/>
            </a:pPr>
            <a:r>
              <a:rPr lang="en-US" sz="1800" b="1" dirty="0" smtClean="0"/>
              <a:t>If member was eligible but not enrolled in Medicare Part D, or had a continuous gap in coverage of 63 days or more at any point after the beneficiary’s Initial Enrollment Period a Late Enrollment Penalty (LEP) is assessed at 1% of the national base beneficiary premium for the coverage year, times the number of uncovered months.</a:t>
            </a:r>
          </a:p>
        </p:txBody>
      </p:sp>
      <p:sp>
        <p:nvSpPr>
          <p:cNvPr id="3" name="Slide Number Placeholder 2"/>
          <p:cNvSpPr>
            <a:spLocks noGrp="1"/>
          </p:cNvSpPr>
          <p:nvPr>
            <p:ph type="sldNum" sz="quarter" idx="12"/>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770215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A7ABE1-EDEE-458B-83A7-FC6EC4F11874}" type="slidenum">
              <a:rPr lang="en-US">
                <a:solidFill>
                  <a:prstClr val="black">
                    <a:tint val="75000"/>
                  </a:prstClr>
                </a:solidFill>
              </a:rPr>
              <a:pPr>
                <a:defRPr/>
              </a:pPr>
              <a:t>21</a:t>
            </a:fld>
            <a:endParaRPr lang="en-US" dirty="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E374B0B6-27A0-4711-AC1D-415ABE5F4D41}"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AE6951A-852E-49BB-ABDA-B5A42065BAE3}" type="slidenum">
              <a:rPr lang="en-US" sz="1200">
                <a:solidFill>
                  <a:prstClr val="black">
                    <a:tint val="75000"/>
                  </a:prstClr>
                </a:solidFill>
              </a:rPr>
              <a:pPr algn="r" defTabSz="457200">
                <a:defRPr/>
              </a:pPr>
              <a:t>21</a:t>
            </a:fld>
            <a:endParaRPr lang="en-US" sz="1200" dirty="0">
              <a:solidFill>
                <a:prstClr val="black">
                  <a:tint val="75000"/>
                </a:prstClr>
              </a:solidFill>
            </a:endParaRPr>
          </a:p>
        </p:txBody>
      </p:sp>
      <p:sp>
        <p:nvSpPr>
          <p:cNvPr id="44036" name="Rectangle 2"/>
          <p:cNvSpPr>
            <a:spLocks noGrp="1" noChangeArrowheads="1"/>
          </p:cNvSpPr>
          <p:nvPr>
            <p:ph type="title" idx="4294967295"/>
          </p:nvPr>
        </p:nvSpPr>
        <p:spPr>
          <a:solidFill>
            <a:srgbClr val="41AD49"/>
          </a:solidFill>
        </p:spPr>
        <p:txBody>
          <a:bodyPr/>
          <a:lstStyle/>
          <a:p>
            <a:pPr eaLnBrk="1" hangingPunct="1"/>
            <a:r>
              <a:rPr lang="en-US" b="1" dirty="0" smtClean="0">
                <a:solidFill>
                  <a:srgbClr val="FFFFFF"/>
                </a:solidFill>
              </a:rPr>
              <a:t>EGWP – What is It?</a:t>
            </a:r>
          </a:p>
        </p:txBody>
      </p:sp>
      <p:sp>
        <p:nvSpPr>
          <p:cNvPr id="44037" name="Rectangle 3"/>
          <p:cNvSpPr>
            <a:spLocks noGrp="1" noChangeArrowheads="1"/>
          </p:cNvSpPr>
          <p:nvPr>
            <p:ph type="body" idx="4294967295"/>
          </p:nvPr>
        </p:nvSpPr>
        <p:spPr>
          <a:xfrm>
            <a:off x="471488" y="1685925"/>
            <a:ext cx="8229600" cy="4652963"/>
          </a:xfrm>
        </p:spPr>
        <p:txBody>
          <a:bodyPr/>
          <a:lstStyle/>
          <a:p>
            <a:pPr eaLnBrk="1" hangingPunct="1">
              <a:lnSpc>
                <a:spcPct val="80000"/>
              </a:lnSpc>
              <a:buFont typeface="Wingdings" panose="05000000000000000000" pitchFamily="2" charset="2"/>
              <a:buChar char="Ø"/>
            </a:pPr>
            <a:r>
              <a:rPr lang="en-US" sz="2400" dirty="0" smtClean="0"/>
              <a:t>Employer Group Waiver Plan</a:t>
            </a:r>
          </a:p>
          <a:p>
            <a:pPr eaLnBrk="1" hangingPunct="1">
              <a:lnSpc>
                <a:spcPct val="80000"/>
              </a:lnSpc>
              <a:buFont typeface="Arial" charset="0"/>
              <a:buNone/>
            </a:pPr>
            <a:r>
              <a:rPr lang="en-US" sz="2400" i="1" dirty="0" smtClean="0"/>
              <a:t>	(Medicare Eligible Retiree Drug Plan)</a:t>
            </a:r>
          </a:p>
          <a:p>
            <a:pPr eaLnBrk="1" hangingPunct="1">
              <a:lnSpc>
                <a:spcPct val="80000"/>
              </a:lnSpc>
              <a:buFont typeface="Arial" charset="0"/>
              <a:buNone/>
            </a:pPr>
            <a:endParaRPr lang="en-US" sz="400" i="1" dirty="0" smtClean="0"/>
          </a:p>
          <a:p>
            <a:pPr eaLnBrk="1" hangingPunct="1">
              <a:lnSpc>
                <a:spcPct val="80000"/>
              </a:lnSpc>
              <a:buFont typeface="Wingdings" panose="05000000000000000000" pitchFamily="2" charset="2"/>
              <a:buChar char="Ø"/>
            </a:pPr>
            <a:r>
              <a:rPr lang="en-US" sz="2400" dirty="0" smtClean="0"/>
              <a:t>Wraps the current prescription drug benefits around Medicare Part D Standard  plan</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Applies to </a:t>
            </a:r>
            <a:r>
              <a:rPr lang="en-US" sz="2400" b="1" u="sng" dirty="0" smtClean="0"/>
              <a:t>Medicare-eligible retirees</a:t>
            </a:r>
            <a:r>
              <a:rPr lang="en-US" sz="2400" dirty="0" smtClean="0"/>
              <a:t> only</a:t>
            </a:r>
          </a:p>
          <a:p>
            <a:pPr lvl="1" eaLnBrk="1" hangingPunct="1">
              <a:lnSpc>
                <a:spcPct val="80000"/>
              </a:lnSpc>
              <a:buFont typeface="Wingdings" panose="05000000000000000000" pitchFamily="2" charset="2"/>
              <a:buChar char="Ø"/>
            </a:pPr>
            <a:r>
              <a:rPr lang="en-US" sz="2400" dirty="0" smtClean="0"/>
              <a:t>Medicare eligibility due to age </a:t>
            </a:r>
            <a:r>
              <a:rPr lang="en-US" sz="2400" b="1" u="sng" dirty="0" smtClean="0">
                <a:solidFill>
                  <a:srgbClr val="000000"/>
                </a:solidFill>
              </a:rPr>
              <a:t>OR</a:t>
            </a:r>
            <a:r>
              <a:rPr lang="en-US" sz="2400" dirty="0" smtClean="0"/>
              <a:t> disability</a:t>
            </a:r>
          </a:p>
          <a:p>
            <a:pPr lvl="1" eaLnBrk="1" hangingPunct="1">
              <a:lnSpc>
                <a:spcPct val="80000"/>
              </a:lnSpc>
              <a:buFont typeface="Wingdings" panose="05000000000000000000" pitchFamily="2" charset="2"/>
              <a:buChar char="Ø"/>
            </a:pPr>
            <a:r>
              <a:rPr lang="en-US" sz="2400" dirty="0" smtClean="0"/>
              <a:t>Non-U.S. residents remain in current plan</a:t>
            </a:r>
          </a:p>
          <a:p>
            <a:pPr lvl="1" eaLnBrk="1" hangingPunct="1">
              <a:lnSpc>
                <a:spcPct val="80000"/>
              </a:lnSpc>
              <a:buFont typeface="Wingdings" panose="05000000000000000000" pitchFamily="2" charset="2"/>
              <a:buChar char="Ø"/>
            </a:pPr>
            <a:endParaRPr lang="en-US" sz="400" dirty="0" smtClean="0"/>
          </a:p>
          <a:p>
            <a:pPr eaLnBrk="1" hangingPunct="1">
              <a:lnSpc>
                <a:spcPct val="80000"/>
              </a:lnSpc>
              <a:buFont typeface="Wingdings" panose="05000000000000000000" pitchFamily="2" charset="2"/>
              <a:buChar char="Ø"/>
            </a:pPr>
            <a:r>
              <a:rPr lang="en-US" sz="2400" dirty="0" smtClean="0"/>
              <a:t>Medicare is primary, State is secondary</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plan fills in gaps</a:t>
            </a:r>
          </a:p>
          <a:p>
            <a:pPr eaLnBrk="1" hangingPunct="1">
              <a:lnSpc>
                <a:spcPct val="80000"/>
              </a:lnSpc>
            </a:pPr>
            <a:endParaRPr lang="en-US" sz="400" dirty="0" smtClean="0"/>
          </a:p>
          <a:p>
            <a:pPr eaLnBrk="1" hangingPunct="1">
              <a:lnSpc>
                <a:spcPct val="80000"/>
              </a:lnSpc>
              <a:buFont typeface="Wingdings" panose="05000000000000000000" pitchFamily="2" charset="2"/>
              <a:buChar char="Ø"/>
            </a:pPr>
            <a:r>
              <a:rPr lang="en-US" sz="2400" dirty="0" smtClean="0"/>
              <a:t>State retirees and dependents can only be enrolled in </a:t>
            </a:r>
            <a:r>
              <a:rPr lang="en-US" sz="2400" dirty="0" smtClean="0">
                <a:solidFill>
                  <a:srgbClr val="41AD49"/>
                </a:solidFill>
              </a:rPr>
              <a:t>one</a:t>
            </a:r>
            <a:r>
              <a:rPr lang="en-US" sz="2400" dirty="0" smtClean="0">
                <a:solidFill>
                  <a:srgbClr val="003300"/>
                </a:solidFill>
              </a:rPr>
              <a:t> Medicare Part D plan (includes State EGWP plan.)</a:t>
            </a:r>
            <a:endParaRPr lang="en-US" sz="2400" dirty="0" smtClean="0"/>
          </a:p>
        </p:txBody>
      </p:sp>
    </p:spTree>
    <p:extLst>
      <p:ext uri="{BB962C8B-B14F-4D97-AF65-F5344CB8AC3E}">
        <p14:creationId xmlns:p14="http://schemas.microsoft.com/office/powerpoint/2010/main" val="112444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F292B8D-0358-469C-9253-102F634BD11C}"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0039EFF-78FD-47AD-8812-B42BAA2C9A02}"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56E6E1A2-2354-4071-B793-ACC64A6F1847}" type="slidenum">
              <a:rPr lang="en-US" sz="1200">
                <a:solidFill>
                  <a:prstClr val="black">
                    <a:tint val="75000"/>
                  </a:prstClr>
                </a:solidFill>
              </a:rPr>
              <a:pPr algn="r" defTabSz="457200">
                <a:defRPr/>
              </a:pPr>
              <a:t>22</a:t>
            </a:fld>
            <a:endParaRPr lang="en-US" sz="1200">
              <a:solidFill>
                <a:prstClr val="black">
                  <a:tint val="75000"/>
                </a:prstClr>
              </a:solidFill>
            </a:endParaRPr>
          </a:p>
        </p:txBody>
      </p:sp>
      <p:sp>
        <p:nvSpPr>
          <p:cNvPr id="46084" name="Rectangle 2"/>
          <p:cNvSpPr>
            <a:spLocks noGrp="1" noChangeArrowheads="1"/>
          </p:cNvSpPr>
          <p:nvPr>
            <p:ph type="title" idx="4294967295"/>
          </p:nvPr>
        </p:nvSpPr>
        <p:spPr>
          <a:solidFill>
            <a:srgbClr val="41AD49"/>
          </a:solidFill>
        </p:spPr>
        <p:txBody>
          <a:bodyPr/>
          <a:lstStyle/>
          <a:p>
            <a:pPr eaLnBrk="1" hangingPunct="1"/>
            <a:r>
              <a:rPr lang="en-US" sz="4000" b="1" smtClean="0">
                <a:solidFill>
                  <a:srgbClr val="FFFFFF"/>
                </a:solidFill>
              </a:rPr>
              <a:t>What Does it Mean to the Retiree?</a:t>
            </a:r>
          </a:p>
        </p:txBody>
      </p:sp>
      <p:sp>
        <p:nvSpPr>
          <p:cNvPr id="46085" name="Rectangle 3"/>
          <p:cNvSpPr>
            <a:spLocks noGrp="1" noChangeArrowheads="1"/>
          </p:cNvSpPr>
          <p:nvPr>
            <p:ph type="body" idx="4294967295"/>
          </p:nvPr>
        </p:nvSpPr>
        <p:spPr>
          <a:xfrm>
            <a:off x="457200" y="1685925"/>
            <a:ext cx="8229600" cy="4525963"/>
          </a:xfrm>
        </p:spPr>
        <p:txBody>
          <a:bodyPr/>
          <a:lstStyle/>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Seamless to retiree – still just one ID card </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No change in copays or out of pocket limits</a:t>
            </a:r>
          </a:p>
          <a:p>
            <a:pPr eaLnBrk="1" hangingPunct="1">
              <a:lnSpc>
                <a:spcPct val="80000"/>
              </a:lnSpc>
              <a:buClr>
                <a:schemeClr val="tx1"/>
              </a:buClr>
            </a:pPr>
            <a:endParaRPr lang="en-US" sz="200" b="1" dirty="0" smtClean="0">
              <a:solidFill>
                <a:srgbClr val="000000"/>
              </a:solidFill>
            </a:endParaRPr>
          </a:p>
          <a:p>
            <a:pPr eaLnBrk="1" hangingPunct="1">
              <a:lnSpc>
                <a:spcPct val="80000"/>
              </a:lnSpc>
              <a:buClr>
                <a:schemeClr val="tx1"/>
              </a:buClr>
              <a:buFont typeface="Wingdings" panose="05000000000000000000" pitchFamily="2" charset="2"/>
              <a:buChar char="Ø"/>
            </a:pPr>
            <a:r>
              <a:rPr lang="en-US" sz="2800" b="1" dirty="0" smtClean="0">
                <a:solidFill>
                  <a:srgbClr val="000000"/>
                </a:solidFill>
              </a:rPr>
              <a:t>Lower Prescription Drug Premiums!!</a:t>
            </a:r>
          </a:p>
          <a:p>
            <a:pPr eaLnBrk="1" hangingPunct="1">
              <a:lnSpc>
                <a:spcPct val="80000"/>
              </a:lnSpc>
              <a:buClr>
                <a:schemeClr val="tx1"/>
              </a:buClr>
            </a:pPr>
            <a:endParaRPr lang="en-US" sz="200" b="1"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Brand name differential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Various quantity limits, step therapy, and prior authorizations eliminated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No contraceptive restrictions</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Legend vitamins covered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Three out of network fills per year permitted</a:t>
            </a:r>
          </a:p>
          <a:p>
            <a:pPr eaLnBrk="1" hangingPunct="1">
              <a:lnSpc>
                <a:spcPct val="80000"/>
              </a:lnSpc>
            </a:pPr>
            <a:endParaRPr lang="en-US" sz="200" dirty="0" smtClean="0">
              <a:solidFill>
                <a:srgbClr val="000000"/>
              </a:solidFill>
            </a:endParaRPr>
          </a:p>
          <a:p>
            <a:pPr eaLnBrk="1" hangingPunct="1">
              <a:lnSpc>
                <a:spcPct val="80000"/>
              </a:lnSpc>
              <a:buFont typeface="Wingdings" panose="05000000000000000000" pitchFamily="2" charset="2"/>
              <a:buChar char="Ø"/>
            </a:pPr>
            <a:r>
              <a:rPr lang="en-US" sz="2800" dirty="0" smtClean="0">
                <a:solidFill>
                  <a:srgbClr val="000000"/>
                </a:solidFill>
              </a:rPr>
              <a:t>Expanded formulary</a:t>
            </a:r>
          </a:p>
          <a:p>
            <a:pPr eaLnBrk="1" hangingPunct="1">
              <a:lnSpc>
                <a:spcPct val="80000"/>
              </a:lnSpc>
              <a:buFont typeface="Wingdings" panose="05000000000000000000" pitchFamily="2" charset="2"/>
              <a:buChar char="Ø"/>
            </a:pPr>
            <a:r>
              <a:rPr lang="en-US" sz="2800" dirty="0" smtClean="0">
                <a:solidFill>
                  <a:srgbClr val="000000"/>
                </a:solidFill>
              </a:rPr>
              <a:t>Monthly statements (EOBs)</a:t>
            </a:r>
            <a:endParaRPr lang="en-US" sz="2800"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180414699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A910B39C-5549-4F4B-910C-020E840A6AC9}"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C8BE1D3-B136-4348-8396-E37E349735CB}"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A3710890-83AA-4CFB-AF61-42417B34DD46}" type="slidenum">
              <a:rPr lang="en-US" sz="1200">
                <a:solidFill>
                  <a:prstClr val="black">
                    <a:tint val="75000"/>
                  </a:prstClr>
                </a:solidFill>
              </a:rPr>
              <a:pPr algn="r" defTabSz="457200">
                <a:defRPr/>
              </a:pPr>
              <a:t>23</a:t>
            </a:fld>
            <a:endParaRPr lang="en-US" sz="1200">
              <a:solidFill>
                <a:prstClr val="black">
                  <a:tint val="75000"/>
                </a:prstClr>
              </a:solidFill>
            </a:endParaRPr>
          </a:p>
        </p:txBody>
      </p:sp>
      <p:sp>
        <p:nvSpPr>
          <p:cNvPr id="47108" name="Rectangle 2"/>
          <p:cNvSpPr>
            <a:spLocks noGrp="1" noChangeArrowheads="1"/>
          </p:cNvSpPr>
          <p:nvPr>
            <p:ph type="title" idx="4294967295"/>
          </p:nvPr>
        </p:nvSpPr>
        <p:spPr>
          <a:solidFill>
            <a:srgbClr val="41AD49"/>
          </a:solidFill>
        </p:spPr>
        <p:txBody>
          <a:bodyPr/>
          <a:lstStyle/>
          <a:p>
            <a:pPr eaLnBrk="1" hangingPunct="1"/>
            <a:r>
              <a:rPr lang="en-US" sz="4000" b="1" dirty="0" smtClean="0">
                <a:solidFill>
                  <a:schemeClr val="bg1"/>
                </a:solidFill>
              </a:rPr>
              <a:t>What Does it Mean to the Retiree?</a:t>
            </a:r>
          </a:p>
        </p:txBody>
      </p:sp>
      <p:sp>
        <p:nvSpPr>
          <p:cNvPr id="2" name="Rectangle 3"/>
          <p:cNvSpPr>
            <a:spLocks noGrp="1" noChangeArrowheads="1"/>
          </p:cNvSpPr>
          <p:nvPr>
            <p:ph type="body" idx="4294967295"/>
          </p:nvPr>
        </p:nvSpPr>
        <p:spPr>
          <a:xfrm>
            <a:off x="0" y="0"/>
            <a:ext cx="0" cy="0"/>
          </a:xfrm>
        </p:spPr>
        <p:txBody>
          <a:bodyPr/>
          <a:lstStyle/>
          <a:p>
            <a:pPr marL="0" indent="0" eaLnBrk="1" hangingPunct="1">
              <a:spcBef>
                <a:spcPts val="1800"/>
              </a:spcBef>
              <a:buNone/>
              <a:defRPr/>
            </a:pPr>
            <a:r>
              <a:rPr lang="en-US" sz="2800" smtClean="0"/>
              <a:t>___ </a:t>
            </a:r>
            <a:r>
              <a:rPr lang="en-US" sz="2800" dirty="0" smtClean="0"/>
              <a:t>____ ___ __ ________ ________ ________ ___ _______ ___ ___  _______  ___   _______</a:t>
            </a:r>
          </a:p>
        </p:txBody>
      </p:sp>
      <p:sp>
        <p:nvSpPr>
          <p:cNvPr id="47110" name="Rectangle 3"/>
          <p:cNvSpPr>
            <a:spLocks noGrp="1" noChangeArrowheads="1"/>
          </p:cNvSpPr>
          <p:nvPr>
            <p:ph type="body" idx="4294967295"/>
          </p:nvPr>
        </p:nvSpPr>
        <p:spPr>
          <a:xfrm>
            <a:off x="693095" y="1600200"/>
            <a:ext cx="8190555" cy="4525963"/>
          </a:xfrm>
        </p:spPr>
        <p:txBody>
          <a:bodyPr/>
          <a:lstStyle/>
          <a:p>
            <a:pPr eaLnBrk="1" hangingPunct="1">
              <a:spcBef>
                <a:spcPts val="1800"/>
              </a:spcBef>
              <a:buFont typeface="Wingdings" panose="05000000000000000000" pitchFamily="2" charset="2"/>
              <a:buChar char="Ø"/>
            </a:pPr>
            <a:r>
              <a:rPr lang="en-US" sz="2800" dirty="0" smtClean="0"/>
              <a:t>Eligibility requirements: </a:t>
            </a:r>
          </a:p>
          <a:p>
            <a:pPr lvl="1" eaLnBrk="1" hangingPunct="1">
              <a:lnSpc>
                <a:spcPct val="70000"/>
              </a:lnSpc>
              <a:spcBef>
                <a:spcPts val="1800"/>
              </a:spcBef>
            </a:pPr>
            <a:r>
              <a:rPr lang="en-US" sz="2400" dirty="0" smtClean="0"/>
              <a:t>Retirees and dependents residing in the United States who also have Medicare Part A and/or Part B will be enrolled in this plan.</a:t>
            </a:r>
            <a:r>
              <a:rPr lang="en-US" sz="2400" dirty="0" smtClean="0">
                <a:solidFill>
                  <a:srgbClr val="FF0000"/>
                </a:solidFill>
              </a:rPr>
              <a:t> </a:t>
            </a:r>
          </a:p>
          <a:p>
            <a:pPr lvl="1" eaLnBrk="1" hangingPunct="1">
              <a:lnSpc>
                <a:spcPct val="70000"/>
              </a:lnSpc>
              <a:spcBef>
                <a:spcPts val="1800"/>
              </a:spcBef>
              <a:buClr>
                <a:schemeClr val="tx1"/>
              </a:buClr>
            </a:pPr>
            <a:r>
              <a:rPr lang="en-US" sz="2400" b="1" dirty="0" smtClean="0">
                <a:solidFill>
                  <a:srgbClr val="000000"/>
                </a:solidFill>
              </a:rPr>
              <a:t>Retirees and dependents who do not qualify will retain their current prescription drug benefits.</a:t>
            </a:r>
          </a:p>
          <a:p>
            <a:pPr lvl="1" eaLnBrk="1" hangingPunct="1">
              <a:lnSpc>
                <a:spcPct val="70000"/>
              </a:lnSpc>
              <a:spcBef>
                <a:spcPts val="1800"/>
              </a:spcBef>
              <a:buClr>
                <a:schemeClr val="tx1"/>
              </a:buClr>
              <a:buFont typeface="Arial" charset="0"/>
              <a:buNone/>
            </a:pPr>
            <a:endParaRPr lang="en-US" sz="800" b="1" dirty="0" smtClean="0">
              <a:solidFill>
                <a:srgbClr val="000000"/>
              </a:solidFill>
            </a:endParaRPr>
          </a:p>
          <a:p>
            <a:pPr eaLnBrk="1" hangingPunct="1">
              <a:lnSpc>
                <a:spcPct val="70000"/>
              </a:lnSpc>
              <a:spcBef>
                <a:spcPct val="0"/>
              </a:spcBef>
              <a:buFont typeface="Wingdings" panose="05000000000000000000" pitchFamily="2" charset="2"/>
              <a:buChar char="Ø"/>
            </a:pPr>
            <a:r>
              <a:rPr lang="en-US" sz="2400" dirty="0" smtClean="0"/>
              <a:t>There is no additional premium associated with these plans; the amount paid for by retirees benefits includes the premium for the Medicare Part D benefit.</a:t>
            </a:r>
          </a:p>
          <a:p>
            <a:pPr eaLnBrk="1" hangingPunct="1">
              <a:lnSpc>
                <a:spcPct val="70000"/>
              </a:lnSpc>
              <a:spcBef>
                <a:spcPct val="0"/>
              </a:spcBef>
              <a:buFont typeface="Wingdings" panose="05000000000000000000" pitchFamily="2" charset="2"/>
              <a:buChar char="Ø"/>
            </a:pPr>
            <a:endParaRPr lang="en-US" sz="2400" dirty="0"/>
          </a:p>
          <a:p>
            <a:pPr eaLnBrk="1" hangingPunct="1">
              <a:lnSpc>
                <a:spcPct val="70000"/>
              </a:lnSpc>
              <a:spcBef>
                <a:spcPct val="0"/>
              </a:spcBef>
              <a:buFont typeface="Wingdings" panose="05000000000000000000" pitchFamily="2" charset="2"/>
              <a:buChar char="Ø"/>
            </a:pPr>
            <a:r>
              <a:rPr lang="en-US" sz="2400" dirty="0" smtClean="0">
                <a:solidFill>
                  <a:srgbClr val="41AD49"/>
                </a:solidFill>
              </a:rPr>
              <a:t>If a member decides to opt out within 21 days of pre-notification,  the Retiree and the dependents will </a:t>
            </a:r>
            <a:r>
              <a:rPr lang="en-US" sz="2400" u="sng" dirty="0" smtClean="0">
                <a:solidFill>
                  <a:srgbClr val="41AD49"/>
                </a:solidFill>
              </a:rPr>
              <a:t>lose </a:t>
            </a:r>
            <a:r>
              <a:rPr lang="en-US" sz="2400" dirty="0" smtClean="0">
                <a:solidFill>
                  <a:srgbClr val="41AD49"/>
                </a:solidFill>
              </a:rPr>
              <a:t>Rx coverage through the State Program.</a:t>
            </a:r>
          </a:p>
          <a:p>
            <a:pPr marL="0" indent="0" eaLnBrk="1" hangingPunct="1">
              <a:spcBef>
                <a:spcPct val="0"/>
              </a:spcBef>
              <a:buNone/>
            </a:pPr>
            <a:endParaRPr lang="en-US" sz="2800" dirty="0" smtClean="0">
              <a:solidFill>
                <a:srgbClr val="41AD49"/>
              </a:solidFill>
            </a:endParaRPr>
          </a:p>
        </p:txBody>
      </p:sp>
      <p:sp>
        <p:nvSpPr>
          <p:cNvPr id="4" name="Slide Number Placeholder 3"/>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2792325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0FD015E4-097D-4561-9BD0-EBE3A7C86209}"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686649D-D356-42EC-A13D-2C203C1E35EB}"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5" name="Slide Number Placeholder 3"/>
          <p:cNvSpPr txBox="1">
            <a:spLocks noGrp="1"/>
          </p:cNvSpPr>
          <p:nvPr/>
        </p:nvSpPr>
        <p:spPr>
          <a:xfrm>
            <a:off x="6553200" y="6356350"/>
            <a:ext cx="2133600" cy="365125"/>
          </a:xfrm>
          <a:prstGeom prst="rect">
            <a:avLst/>
          </a:prstGeom>
          <a:noFill/>
        </p:spPr>
        <p:txBody>
          <a:bodyPr anchor="ctr"/>
          <a:lstStyle/>
          <a:p>
            <a:pPr algn="r" defTabSz="457200">
              <a:defRPr/>
            </a:pPr>
            <a:fld id="{2B723353-21D9-4309-911C-CCD1EC87C82C}" type="slidenum">
              <a:rPr lang="en-US" sz="1200">
                <a:solidFill>
                  <a:prstClr val="black">
                    <a:tint val="75000"/>
                  </a:prstClr>
                </a:solidFill>
              </a:rPr>
              <a:pPr algn="r" defTabSz="457200">
                <a:defRPr/>
              </a:pPr>
              <a:t>24</a:t>
            </a:fld>
            <a:endParaRPr lang="en-US" sz="1200">
              <a:solidFill>
                <a:prstClr val="black">
                  <a:tint val="75000"/>
                </a:prstClr>
              </a:solidFill>
            </a:endParaRPr>
          </a:p>
        </p:txBody>
      </p:sp>
      <p:sp>
        <p:nvSpPr>
          <p:cNvPr id="48132" name="Rectangle 2"/>
          <p:cNvSpPr>
            <a:spLocks noGrp="1" noChangeArrowheads="1"/>
          </p:cNvSpPr>
          <p:nvPr>
            <p:ph type="title" idx="4294967295"/>
          </p:nvPr>
        </p:nvSpPr>
        <p:spPr>
          <a:solidFill>
            <a:srgbClr val="41AD49"/>
          </a:solidFill>
        </p:spPr>
        <p:txBody>
          <a:bodyPr/>
          <a:lstStyle/>
          <a:p>
            <a:pPr eaLnBrk="1" hangingPunct="1"/>
            <a:r>
              <a:rPr lang="en-US" sz="4000" b="1" dirty="0" smtClean="0">
                <a:solidFill>
                  <a:schemeClr val="bg1"/>
                </a:solidFill>
              </a:rPr>
              <a:t>What Does it Mean to the Retiree?</a:t>
            </a:r>
          </a:p>
        </p:txBody>
      </p:sp>
      <p:sp>
        <p:nvSpPr>
          <p:cNvPr id="48133" name="Rectangle 3"/>
          <p:cNvSpPr>
            <a:spLocks noGrp="1" noChangeArrowheads="1"/>
          </p:cNvSpPr>
          <p:nvPr>
            <p:ph type="body" idx="4294967295"/>
          </p:nvPr>
        </p:nvSpPr>
        <p:spPr/>
        <p:txBody>
          <a:bodyPr/>
          <a:lstStyle/>
          <a:p>
            <a:pPr eaLnBrk="1" hangingPunct="1">
              <a:lnSpc>
                <a:spcPct val="80000"/>
              </a:lnSpc>
              <a:buFont typeface="Wingdings" panose="05000000000000000000" pitchFamily="2" charset="2"/>
              <a:buChar char="Ø"/>
            </a:pPr>
            <a:r>
              <a:rPr lang="en-US" sz="2800" dirty="0" smtClean="0"/>
              <a:t>Extra Help – Low Income Subsidy</a:t>
            </a:r>
          </a:p>
          <a:p>
            <a:pPr eaLnBrk="1" hangingPunct="1">
              <a:lnSpc>
                <a:spcPct val="80000"/>
              </a:lnSpc>
            </a:pPr>
            <a:endParaRPr lang="en-US" sz="500" dirty="0" smtClean="0"/>
          </a:p>
          <a:p>
            <a:pPr lvl="1" eaLnBrk="1" hangingPunct="1">
              <a:lnSpc>
                <a:spcPct val="80000"/>
              </a:lnSpc>
            </a:pPr>
            <a:r>
              <a:rPr lang="en-US" sz="2400" dirty="0" smtClean="0"/>
              <a:t>Retirees who qualify for low income assistance receive reduced copays and monthly premium reimbursement from CMS. </a:t>
            </a:r>
          </a:p>
          <a:p>
            <a:pPr lvl="1" eaLnBrk="1" hangingPunct="1">
              <a:lnSpc>
                <a:spcPct val="80000"/>
              </a:lnSpc>
              <a:buFont typeface="Arial" charset="0"/>
              <a:buNone/>
            </a:pPr>
            <a:endParaRPr lang="en-US" sz="2600" dirty="0" smtClean="0"/>
          </a:p>
          <a:p>
            <a:pPr eaLnBrk="1" hangingPunct="1">
              <a:lnSpc>
                <a:spcPct val="80000"/>
              </a:lnSpc>
              <a:buFont typeface="Wingdings" panose="05000000000000000000" pitchFamily="2" charset="2"/>
              <a:buChar char="Ø"/>
            </a:pPr>
            <a:r>
              <a:rPr lang="en-US" sz="2800" dirty="0" smtClean="0"/>
              <a:t>Social Security charges a penalty on the Part D premium for high income retirees ($85,000+)</a:t>
            </a:r>
          </a:p>
          <a:p>
            <a:pPr eaLnBrk="1" hangingPunct="1">
              <a:lnSpc>
                <a:spcPct val="80000"/>
              </a:lnSpc>
            </a:pPr>
            <a:endParaRPr lang="en-US" sz="500" dirty="0" smtClean="0"/>
          </a:p>
          <a:p>
            <a:pPr lvl="1" eaLnBrk="1" hangingPunct="1">
              <a:lnSpc>
                <a:spcPct val="80000"/>
              </a:lnSpc>
            </a:pPr>
            <a:r>
              <a:rPr lang="en-US" sz="2400" dirty="0" smtClean="0"/>
              <a:t>High-income earners may need to pay an additional Part D amount to the Federal government ($85,000 for individuals/$170,000 for married)– this is known as D-IRMAA. Members will receive a letter from the Social Security Administration if they are identified as needing to pay this extra amount.</a:t>
            </a:r>
            <a:endParaRPr lang="en-US" sz="2000"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20970734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2473"/>
            <a:ext cx="7642596" cy="575542"/>
          </a:xfrm>
        </p:spPr>
        <p:txBody>
          <a:bodyPr/>
          <a:lstStyle/>
          <a:p>
            <a:pPr algn="ctr"/>
            <a:r>
              <a:rPr lang="en-US" sz="4400" dirty="0" smtClean="0"/>
              <a:t>How do you Enroll?</a:t>
            </a:r>
            <a:endParaRPr lang="en-US" sz="4400" dirty="0"/>
          </a:p>
        </p:txBody>
      </p:sp>
    </p:spTree>
    <p:extLst>
      <p:ext uri="{BB962C8B-B14F-4D97-AF65-F5344CB8AC3E}">
        <p14:creationId xmlns:p14="http://schemas.microsoft.com/office/powerpoint/2010/main" val="1610346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558612FF-4CB9-4073-A3B3-2A8CEB938794}"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5AF6FE4-FD40-4513-BB8B-10F4024A0A42}" type="slidenum">
              <a:rPr lang="en-US" sz="1200">
                <a:solidFill>
                  <a:prstClr val="black">
                    <a:tint val="75000"/>
                  </a:prstClr>
                </a:solidFill>
              </a:rPr>
              <a:pPr algn="r" defTabSz="457200">
                <a:defRPr/>
              </a:pPr>
              <a:t>26</a:t>
            </a:fld>
            <a:endParaRPr lang="en-US" sz="1200">
              <a:solidFill>
                <a:prstClr val="black">
                  <a:tint val="75000"/>
                </a:prstClr>
              </a:solidFill>
            </a:endParaRPr>
          </a:p>
        </p:txBody>
      </p:sp>
      <p:sp>
        <p:nvSpPr>
          <p:cNvPr id="41987" name="Title 1"/>
          <p:cNvSpPr>
            <a:spLocks noGrp="1"/>
          </p:cNvSpPr>
          <p:nvPr>
            <p:ph type="title" idx="4294967295"/>
          </p:nvPr>
        </p:nvSpPr>
        <p:spPr>
          <a:xfrm>
            <a:off x="457200" y="274638"/>
            <a:ext cx="8229600" cy="1528762"/>
          </a:xfrm>
          <a:solidFill>
            <a:srgbClr val="41AD49"/>
          </a:solidFill>
        </p:spPr>
        <p:txBody>
          <a:bodyPr/>
          <a:lstStyle/>
          <a:p>
            <a:r>
              <a:rPr lang="en-US" b="1" dirty="0" smtClean="0">
                <a:solidFill>
                  <a:srgbClr val="FFFFFF"/>
                </a:solidFill>
              </a:rPr>
              <a:t>Retiree Health Benefit Enrollment and Change Form</a:t>
            </a:r>
          </a:p>
        </p:txBody>
      </p:sp>
      <p:sp>
        <p:nvSpPr>
          <p:cNvPr id="41988" name="Content Placeholder 2"/>
          <p:cNvSpPr>
            <a:spLocks noGrp="1"/>
          </p:cNvSpPr>
          <p:nvPr>
            <p:ph idx="4294967295"/>
          </p:nvPr>
        </p:nvSpPr>
        <p:spPr>
          <a:xfrm>
            <a:off x="176213" y="2111375"/>
            <a:ext cx="8653462" cy="3765550"/>
          </a:xfrm>
        </p:spPr>
        <p:txBody>
          <a:bodyPr/>
          <a:lstStyle/>
          <a:p>
            <a:pPr lvl="1">
              <a:lnSpc>
                <a:spcPct val="90000"/>
              </a:lnSpc>
              <a:buFontTx/>
              <a:buChar char="•"/>
            </a:pPr>
            <a:r>
              <a:rPr lang="en-US" sz="2400" dirty="0" smtClean="0"/>
              <a:t>	Obtain a Benefits Guide, an ORP Handbook and an ORP 	Packet with a Retiree Health Benefits Enrollment Form from:</a:t>
            </a:r>
          </a:p>
          <a:p>
            <a:pPr lvl="2">
              <a:lnSpc>
                <a:spcPct val="90000"/>
              </a:lnSpc>
              <a:buFont typeface="Calibri" pitchFamily="34" charset="0"/>
              <a:buChar char="–"/>
            </a:pPr>
            <a:r>
              <a:rPr lang="en-US" sz="2200" dirty="0" smtClean="0"/>
              <a:t>Your Agency Benefit Coordinator (in your agency’s HR office). </a:t>
            </a:r>
          </a:p>
          <a:p>
            <a:pPr lvl="2">
              <a:lnSpc>
                <a:spcPct val="90000"/>
              </a:lnSpc>
              <a:buFont typeface="Calibri" pitchFamily="34" charset="0"/>
              <a:buChar char="–"/>
            </a:pPr>
            <a:endParaRPr lang="en-US" sz="400" dirty="0" smtClean="0"/>
          </a:p>
          <a:p>
            <a:pPr lvl="2">
              <a:lnSpc>
                <a:spcPct val="90000"/>
              </a:lnSpc>
              <a:buFontTx/>
              <a:buNone/>
            </a:pPr>
            <a:r>
              <a:rPr lang="en-US" sz="1800" dirty="0" smtClean="0"/>
              <a:t>	</a:t>
            </a:r>
          </a:p>
          <a:p>
            <a:pPr lvl="1">
              <a:lnSpc>
                <a:spcPct val="90000"/>
              </a:lnSpc>
              <a:buFontTx/>
              <a:buChar char="•"/>
            </a:pPr>
            <a:r>
              <a:rPr lang="en-US" sz="2400" dirty="0" smtClean="0"/>
              <a:t>  Return your completed ORP Packet and enrollment form with 	applicable documentation to your Agency Benefits 	Coordinator who will forward to Employee Benefits Division.</a:t>
            </a:r>
            <a:endParaRPr lang="en-US" sz="2000"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26900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82F5DDD8-F58E-49DD-ACAD-58F16B5F5208}"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2E3A4AF2-BB92-49F8-997E-65B2EFF7AC19}" type="slidenum">
              <a:rPr lang="en-US" sz="1200">
                <a:solidFill>
                  <a:prstClr val="black">
                    <a:tint val="75000"/>
                  </a:prstClr>
                </a:solidFill>
              </a:rPr>
              <a:pPr algn="r" defTabSz="457200">
                <a:defRPr/>
              </a:pPr>
              <a:t>27</a:t>
            </a:fld>
            <a:endParaRPr lang="en-US" sz="1200">
              <a:solidFill>
                <a:prstClr val="black">
                  <a:tint val="75000"/>
                </a:prstClr>
              </a:solidFill>
            </a:endParaRPr>
          </a:p>
        </p:txBody>
      </p:sp>
      <p:sp>
        <p:nvSpPr>
          <p:cNvPr id="29699" name="Title 1"/>
          <p:cNvSpPr>
            <a:spLocks noGrp="1"/>
          </p:cNvSpPr>
          <p:nvPr>
            <p:ph type="title" idx="4294967295"/>
          </p:nvPr>
        </p:nvSpPr>
        <p:spPr>
          <a:xfrm>
            <a:off x="457200" y="274638"/>
            <a:ext cx="8229600" cy="1528762"/>
          </a:xfrm>
          <a:solidFill>
            <a:srgbClr val="41AD49"/>
          </a:solidFill>
        </p:spPr>
        <p:txBody>
          <a:bodyPr/>
          <a:lstStyle/>
          <a:p>
            <a:r>
              <a:rPr lang="en-US" b="1" smtClean="0">
                <a:solidFill>
                  <a:srgbClr val="FFFFFF"/>
                </a:solidFill>
              </a:rPr>
              <a:t>Please Be Aware</a:t>
            </a:r>
          </a:p>
        </p:txBody>
      </p:sp>
      <p:sp>
        <p:nvSpPr>
          <p:cNvPr id="29700" name="Content Placeholder 2"/>
          <p:cNvSpPr>
            <a:spLocks noGrp="1"/>
          </p:cNvSpPr>
          <p:nvPr>
            <p:ph idx="4294967295"/>
          </p:nvPr>
        </p:nvSpPr>
        <p:spPr>
          <a:xfrm>
            <a:off x="465350" y="1739180"/>
            <a:ext cx="8229600" cy="4302125"/>
          </a:xfrm>
        </p:spPr>
        <p:txBody>
          <a:bodyPr/>
          <a:lstStyle/>
          <a:p>
            <a:pPr marL="347663" indent="-347663">
              <a:lnSpc>
                <a:spcPct val="90000"/>
              </a:lnSpc>
              <a:buFont typeface="Arial" charset="0"/>
              <a:buNone/>
            </a:pPr>
            <a:endParaRPr lang="en-US" sz="2400" dirty="0" smtClean="0"/>
          </a:p>
          <a:p>
            <a:pPr>
              <a:lnSpc>
                <a:spcPct val="90000"/>
              </a:lnSpc>
              <a:buFont typeface="Wingdings" panose="05000000000000000000" pitchFamily="2" charset="2"/>
              <a:buChar char="Ø"/>
            </a:pPr>
            <a:r>
              <a:rPr lang="en-US" sz="2800" dirty="0" smtClean="0"/>
              <a:t>Enrollment must be submitted to EBD within 60 days of retirement or a qualifying event or the next Open Enrollment.</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If adding new dependents at time of retirement, submit all required documentation with enrollment form.</a:t>
            </a:r>
          </a:p>
          <a:p>
            <a:pPr marL="347663" indent="-347663">
              <a:lnSpc>
                <a:spcPct val="90000"/>
              </a:lnSpc>
            </a:pPr>
            <a:endParaRPr lang="en-US" sz="2000" dirty="0" smtClean="0"/>
          </a:p>
          <a:p>
            <a:pPr>
              <a:lnSpc>
                <a:spcPct val="90000"/>
              </a:lnSpc>
              <a:buFont typeface="Wingdings" panose="05000000000000000000" pitchFamily="2" charset="2"/>
              <a:buChar char="Ø"/>
            </a:pPr>
            <a:r>
              <a:rPr lang="en-US" sz="2800" dirty="0" smtClean="0"/>
              <a:t>Kaiser eligibility is based on non-Medicare retirees and/or their dependents. </a:t>
            </a:r>
            <a:endParaRPr lang="en-US" sz="2800" i="1" dirty="0" smtClean="0"/>
          </a:p>
          <a:p>
            <a:pPr>
              <a:lnSpc>
                <a:spcPct val="90000"/>
              </a:lnSpc>
              <a:buFont typeface="Wingdings" panose="05000000000000000000" pitchFamily="2" charset="2"/>
              <a:buChar char="Ø"/>
            </a:pPr>
            <a:endParaRPr lang="en-US" sz="2800" dirty="0"/>
          </a:p>
          <a:p>
            <a:pPr marL="0" indent="0">
              <a:lnSpc>
                <a:spcPct val="90000"/>
              </a:lnSpc>
              <a:buNone/>
            </a:pPr>
            <a:r>
              <a:rPr lang="en-US" sz="2800" dirty="0" smtClean="0"/>
              <a:t> </a:t>
            </a:r>
          </a:p>
          <a:p>
            <a:pPr marL="347663" indent="-347663">
              <a:lnSpc>
                <a:spcPct val="90000"/>
              </a:lnSpc>
            </a:pPr>
            <a:endParaRPr lang="en-US" sz="2000"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27</a:t>
            </a:fld>
            <a:endParaRPr lang="en-US">
              <a:solidFill>
                <a:prstClr val="black">
                  <a:tint val="75000"/>
                </a:prstClr>
              </a:solidFill>
            </a:endParaRPr>
          </a:p>
        </p:txBody>
      </p:sp>
    </p:spTree>
    <p:extLst>
      <p:ext uri="{BB962C8B-B14F-4D97-AF65-F5344CB8AC3E}">
        <p14:creationId xmlns:p14="http://schemas.microsoft.com/office/powerpoint/2010/main" val="27969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665" y="1048423"/>
            <a:ext cx="8372290" cy="575542"/>
          </a:xfrm>
        </p:spPr>
        <p:txBody>
          <a:bodyPr/>
          <a:lstStyle/>
          <a:p>
            <a:pPr algn="ctr"/>
            <a:r>
              <a:rPr lang="en-US" sz="4400" dirty="0" smtClean="0"/>
              <a:t>What’s new January 1, 2017?</a:t>
            </a:r>
            <a:endParaRPr lang="en-US" sz="4400" dirty="0"/>
          </a:p>
        </p:txBody>
      </p:sp>
    </p:spTree>
    <p:extLst>
      <p:ext uri="{BB962C8B-B14F-4D97-AF65-F5344CB8AC3E}">
        <p14:creationId xmlns:p14="http://schemas.microsoft.com/office/powerpoint/2010/main" val="1610346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0898"/>
          </a:xfrm>
        </p:spPr>
        <p:txBody>
          <a:bodyPr/>
          <a:lstStyle/>
          <a:p>
            <a:r>
              <a:rPr lang="en-US" sz="3600" dirty="0" smtClean="0"/>
              <a:t>Updates in 2017</a:t>
            </a:r>
            <a:endParaRPr lang="en-US" sz="3600" dirty="0"/>
          </a:p>
        </p:txBody>
      </p:sp>
      <p:sp>
        <p:nvSpPr>
          <p:cNvPr id="3" name="Slide Number Placeholder 2"/>
          <p:cNvSpPr>
            <a:spLocks noGrp="1"/>
          </p:cNvSpPr>
          <p:nvPr>
            <p:ph type="sldNum" sz="quarter" idx="4"/>
          </p:nvPr>
        </p:nvSpPr>
        <p:spPr/>
        <p:txBody>
          <a:bodyPr/>
          <a:lstStyle/>
          <a:p>
            <a:fld id="{13EE0807-1591-4B65-BED7-AA019BC4001C}" type="slidenum">
              <a:rPr lang="en-US" smtClean="0">
                <a:solidFill>
                  <a:prstClr val="black">
                    <a:tint val="75000"/>
                  </a:prstClr>
                </a:solidFill>
              </a:rPr>
              <a:pPr/>
              <a:t>29</a:t>
            </a:fld>
            <a:endParaRPr lang="en-US" dirty="0">
              <a:solidFill>
                <a:prstClr val="black">
                  <a:tint val="75000"/>
                </a:prstClr>
              </a:solidFill>
            </a:endParaRPr>
          </a:p>
        </p:txBody>
      </p:sp>
      <p:sp>
        <p:nvSpPr>
          <p:cNvPr id="5" name="TextBox 4"/>
          <p:cNvSpPr txBox="1"/>
          <p:nvPr/>
        </p:nvSpPr>
        <p:spPr>
          <a:xfrm>
            <a:off x="457200" y="817460"/>
            <a:ext cx="8229600" cy="5035225"/>
          </a:xfrm>
          <a:prstGeom prst="rect">
            <a:avLst/>
          </a:prstGeom>
          <a:noFill/>
        </p:spPr>
        <p:txBody>
          <a:bodyPr wrap="square" lIns="0" tIns="0" rIns="0" bIns="0" rtlCol="0">
            <a:spAutoFit/>
          </a:bodyPr>
          <a:lstStyle/>
          <a:p>
            <a:pPr marL="228600" lvl="1">
              <a:lnSpc>
                <a:spcPct val="80000"/>
              </a:lnSpc>
              <a:spcBef>
                <a:spcPct val="30000"/>
              </a:spcBef>
            </a:pPr>
            <a:endParaRPr lang="en-US" sz="2400" dirty="0" smtClean="0">
              <a:solidFill>
                <a:prstClr val="black"/>
              </a:solidFill>
              <a:ea typeface="Times New Roman" pitchFamily="18" charset="0"/>
              <a:cs typeface="Arial"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yriad Pro" pitchFamily="34" charset="0"/>
              </a:rPr>
              <a:t>New Flexible Spending Account carrier</a:t>
            </a:r>
          </a:p>
          <a:p>
            <a:pPr marL="457200" indent="-457200">
              <a:buClr>
                <a:srgbClr val="498F4D"/>
              </a:buClr>
              <a:buFont typeface="Wingdings" panose="05000000000000000000" pitchFamily="2" charset="2"/>
              <a:buChar char="Ø"/>
            </a:pPr>
            <a:endParaRPr lang="en-US" sz="2800" dirty="0" smtClean="0">
              <a:solidFill>
                <a:prstClr val="black"/>
              </a:solidFill>
              <a:latin typeface="Myriad Pro" pitchFamily="34"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yriad Pro" pitchFamily="34" charset="0"/>
              </a:rPr>
              <a:t>Visit </a:t>
            </a:r>
            <a:r>
              <a:rPr lang="en-US" sz="2800" dirty="0" smtClean="0">
                <a:solidFill>
                  <a:prstClr val="black"/>
                </a:solidFill>
                <a:latin typeface="Myriad Pro" pitchFamily="34" charset="0"/>
                <a:hlinkClick r:id="rId2"/>
              </a:rPr>
              <a:t>www.dbm.maryland.gov/benefits</a:t>
            </a:r>
            <a:r>
              <a:rPr lang="en-US" sz="2800" dirty="0" smtClean="0">
                <a:solidFill>
                  <a:prstClr val="black"/>
                </a:solidFill>
                <a:latin typeface="Myriad Pro" pitchFamily="34" charset="0"/>
              </a:rPr>
              <a:t> for 2017 Wellness Activities</a:t>
            </a:r>
          </a:p>
          <a:p>
            <a:pPr marL="457200" indent="-457200">
              <a:buClr>
                <a:srgbClr val="498F4D"/>
              </a:buClr>
              <a:buFont typeface="Wingdings" panose="05000000000000000000" pitchFamily="2" charset="2"/>
              <a:buChar char="Ø"/>
            </a:pPr>
            <a:endParaRPr lang="en-US" sz="2800" dirty="0" smtClean="0">
              <a:solidFill>
                <a:prstClr val="black"/>
              </a:solidFill>
              <a:latin typeface="Myriad Pro" pitchFamily="34"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yriad Pro" pitchFamily="34" charset="0"/>
              </a:rPr>
              <a:t>Visit </a:t>
            </a:r>
            <a:r>
              <a:rPr lang="en-US" sz="2800" dirty="0" smtClean="0">
                <a:solidFill>
                  <a:prstClr val="black"/>
                </a:solidFill>
                <a:latin typeface="Myriad Pro" pitchFamily="34" charset="0"/>
                <a:hlinkClick r:id="rId2"/>
              </a:rPr>
              <a:t>www.dbm.maryland.gov/benefits</a:t>
            </a:r>
            <a:r>
              <a:rPr lang="en-US" sz="2800" dirty="0" smtClean="0">
                <a:solidFill>
                  <a:prstClr val="black"/>
                </a:solidFill>
                <a:latin typeface="Myriad Pro" pitchFamily="34" charset="0"/>
              </a:rPr>
              <a:t> for updated Evidence of Coverage documents</a:t>
            </a:r>
          </a:p>
          <a:p>
            <a:pPr marL="457200" indent="-457200">
              <a:buClr>
                <a:srgbClr val="498F4D"/>
              </a:buClr>
              <a:buFont typeface="Wingdings" panose="05000000000000000000" pitchFamily="2" charset="2"/>
              <a:buChar char="Ø"/>
            </a:pPr>
            <a:endParaRPr lang="en-US" sz="2800" dirty="0" smtClean="0">
              <a:solidFill>
                <a:prstClr val="black"/>
              </a:solidFill>
              <a:latin typeface="Myriad Pro" pitchFamily="34" charset="0"/>
            </a:endParaRPr>
          </a:p>
          <a:p>
            <a:pPr marL="457200" indent="-457200">
              <a:buClr>
                <a:srgbClr val="498F4D"/>
              </a:buClr>
              <a:buFont typeface="Wingdings" panose="05000000000000000000" pitchFamily="2" charset="2"/>
              <a:buChar char="Ø"/>
            </a:pPr>
            <a:r>
              <a:rPr lang="en-US" sz="2800" dirty="0" smtClean="0">
                <a:solidFill>
                  <a:prstClr val="black"/>
                </a:solidFill>
                <a:latin typeface="Myriad Pro" pitchFamily="34" charset="0"/>
              </a:rPr>
              <a:t>Minnesota Life for Life Insurance and AD&amp;D coverage name change to </a:t>
            </a:r>
            <a:r>
              <a:rPr lang="en-US" sz="2800" dirty="0" err="1" smtClean="0">
                <a:solidFill>
                  <a:prstClr val="black"/>
                </a:solidFill>
                <a:latin typeface="Myriad Pro" pitchFamily="34" charset="0"/>
              </a:rPr>
              <a:t>Securian</a:t>
            </a:r>
            <a:r>
              <a:rPr lang="en-US" sz="2800" dirty="0" smtClean="0">
                <a:solidFill>
                  <a:prstClr val="black"/>
                </a:solidFill>
                <a:latin typeface="Myriad Pro" pitchFamily="34" charset="0"/>
              </a:rPr>
              <a:t> </a:t>
            </a:r>
          </a:p>
          <a:p>
            <a:pPr>
              <a:buClr>
                <a:srgbClr val="003300"/>
              </a:buClr>
            </a:pPr>
            <a:endParaRPr lang="en-US" sz="2800" dirty="0" smtClean="0">
              <a:solidFill>
                <a:prstClr val="black"/>
              </a:solidFill>
              <a:latin typeface="Myriad Pro" pitchFamily="34" charset="0"/>
            </a:endParaRPr>
          </a:p>
        </p:txBody>
      </p:sp>
    </p:spTree>
    <p:extLst>
      <p:ext uri="{BB962C8B-B14F-4D97-AF65-F5344CB8AC3E}">
        <p14:creationId xmlns:p14="http://schemas.microsoft.com/office/powerpoint/2010/main" val="1807850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1432473"/>
            <a:ext cx="7642596" cy="575542"/>
          </a:xfrm>
        </p:spPr>
        <p:txBody>
          <a:bodyPr/>
          <a:lstStyle/>
          <a:p>
            <a:pPr algn="ctr"/>
            <a:r>
              <a:rPr lang="en-US" sz="4400" dirty="0" smtClean="0"/>
              <a:t>   Who is Eligible?</a:t>
            </a:r>
            <a:endParaRPr lang="en-US" sz="4400" dirty="0"/>
          </a:p>
        </p:txBody>
      </p:sp>
    </p:spTree>
    <p:extLst>
      <p:ext uri="{BB962C8B-B14F-4D97-AF65-F5344CB8AC3E}">
        <p14:creationId xmlns:p14="http://schemas.microsoft.com/office/powerpoint/2010/main" val="3450205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665" y="1048423"/>
            <a:ext cx="8372290" cy="575542"/>
          </a:xfrm>
        </p:spPr>
        <p:txBody>
          <a:bodyPr/>
          <a:lstStyle/>
          <a:p>
            <a:pPr algn="ctr"/>
            <a:r>
              <a:rPr lang="en-US" sz="4400" dirty="0" smtClean="0"/>
              <a:t>What happens Next?</a:t>
            </a:r>
            <a:endParaRPr lang="en-US" sz="4400" dirty="0"/>
          </a:p>
        </p:txBody>
      </p:sp>
    </p:spTree>
    <p:extLst>
      <p:ext uri="{BB962C8B-B14F-4D97-AF65-F5344CB8AC3E}">
        <p14:creationId xmlns:p14="http://schemas.microsoft.com/office/powerpoint/2010/main" val="1800542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CD0E4C5-B288-40BD-A59B-BB93E0B8A9F5}"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97077DC-72FA-4FDB-B74A-A111F69E1570}" type="slidenum">
              <a:rPr lang="en-US" sz="1200">
                <a:solidFill>
                  <a:prstClr val="black">
                    <a:tint val="75000"/>
                  </a:prstClr>
                </a:solidFill>
              </a:rPr>
              <a:pPr algn="r" defTabSz="457200">
                <a:defRPr/>
              </a:pPr>
              <a:t>31</a:t>
            </a:fld>
            <a:endParaRPr lang="en-US" sz="1200">
              <a:solidFill>
                <a:prstClr val="black">
                  <a:tint val="75000"/>
                </a:prstClr>
              </a:solidFill>
            </a:endParaRPr>
          </a:p>
        </p:txBody>
      </p:sp>
      <p:sp>
        <p:nvSpPr>
          <p:cNvPr id="54275" name="Title 1"/>
          <p:cNvSpPr>
            <a:spLocks noGrp="1"/>
          </p:cNvSpPr>
          <p:nvPr>
            <p:ph type="title" idx="4294967295"/>
          </p:nvPr>
        </p:nvSpPr>
        <p:spPr>
          <a:xfrm>
            <a:off x="457200" y="274638"/>
            <a:ext cx="8229600" cy="1528762"/>
          </a:xfrm>
          <a:solidFill>
            <a:srgbClr val="41AD49"/>
          </a:solidFill>
        </p:spPr>
        <p:txBody>
          <a:bodyPr/>
          <a:lstStyle/>
          <a:p>
            <a:r>
              <a:rPr lang="en-US" b="1" dirty="0" smtClean="0">
                <a:solidFill>
                  <a:srgbClr val="FFFFFF"/>
                </a:solidFill>
              </a:rPr>
              <a:t>Notices Retirees May Receive Upon Retirement</a:t>
            </a:r>
            <a:endParaRPr lang="en-US" dirty="0" smtClean="0">
              <a:solidFill>
                <a:srgbClr val="FFFFFF"/>
              </a:solidFill>
            </a:endParaRPr>
          </a:p>
        </p:txBody>
      </p:sp>
      <p:sp>
        <p:nvSpPr>
          <p:cNvPr id="54276" name="Content Placeholder 2"/>
          <p:cNvSpPr>
            <a:spLocks noGrp="1"/>
          </p:cNvSpPr>
          <p:nvPr>
            <p:ph idx="4294967295"/>
          </p:nvPr>
        </p:nvSpPr>
        <p:spPr>
          <a:xfrm>
            <a:off x="457200" y="1941513"/>
            <a:ext cx="8229600" cy="3945407"/>
          </a:xfr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COBRA Notice/Direct Pay Enrollment Form</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 Pay</a:t>
            </a:r>
            <a:r>
              <a:rPr lang="ja-JP" altLang="en-US" sz="2800" dirty="0" smtClean="0">
                <a:cs typeface="ＭＳ Ｐゴシック"/>
              </a:rPr>
              <a:t>”</a:t>
            </a:r>
            <a:r>
              <a:rPr lang="en-US" sz="2800" dirty="0" smtClean="0"/>
              <a:t> letter from the EBD</a:t>
            </a:r>
          </a:p>
          <a:p>
            <a:pPr>
              <a:lnSpc>
                <a:spcPct val="90000"/>
              </a:lnSpc>
              <a:buFont typeface="Wingdings" panose="05000000000000000000" pitchFamily="2" charset="2"/>
              <a:buChar char="Ø"/>
            </a:pPr>
            <a:r>
              <a:rPr lang="ja-JP" altLang="en-US" sz="2800" dirty="0" smtClean="0">
                <a:cs typeface="ＭＳ Ｐゴシック"/>
              </a:rPr>
              <a:t>“</a:t>
            </a:r>
            <a:r>
              <a:rPr lang="en-US" sz="2800" dirty="0" smtClean="0"/>
              <a:t>Non Group Bill</a:t>
            </a:r>
            <a:r>
              <a:rPr lang="ja-JP" altLang="en-US" sz="2800" dirty="0" smtClean="0">
                <a:cs typeface="ＭＳ Ｐゴシック"/>
              </a:rPr>
              <a:t>”</a:t>
            </a:r>
            <a:r>
              <a:rPr lang="en-US" sz="2800" dirty="0" smtClean="0"/>
              <a:t> from your health plan (a conversion bill on health plan letterhead)</a:t>
            </a:r>
          </a:p>
          <a:p>
            <a:pPr>
              <a:lnSpc>
                <a:spcPct val="90000"/>
              </a:lnSpc>
              <a:buFont typeface="Wingdings" panose="05000000000000000000" pitchFamily="2" charset="2"/>
              <a:buChar char="Ø"/>
            </a:pPr>
            <a:r>
              <a:rPr lang="en-US" sz="2800" dirty="0" smtClean="0"/>
              <a:t>HIPAA Certificate</a:t>
            </a:r>
          </a:p>
          <a:p>
            <a:pPr algn="ctr">
              <a:lnSpc>
                <a:spcPct val="90000"/>
              </a:lnSpc>
              <a:buFont typeface="Arial" charset="0"/>
              <a:buNone/>
            </a:pPr>
            <a:r>
              <a:rPr lang="en-US" sz="2400" i="1" dirty="0" smtClean="0"/>
              <a:t>These forms are printed automatically due to the change in status from active to retiree.  </a:t>
            </a:r>
            <a:endParaRPr lang="en-US" sz="2400" i="1" dirty="0" smtClean="0">
              <a:solidFill>
                <a:srgbClr val="000000"/>
              </a:solidFill>
            </a:endParaRPr>
          </a:p>
          <a:p>
            <a:pPr marL="457200" lvl="1" indent="0">
              <a:buFont typeface="Arial" charset="0"/>
              <a:buChar char="•"/>
            </a:pPr>
            <a:endParaRPr lang="en-US" sz="1600" i="1" dirty="0" smtClean="0">
              <a:solidFill>
                <a:srgbClr val="000000"/>
              </a:solidFill>
            </a:endParaRPr>
          </a:p>
          <a:p>
            <a:pPr marL="457200" lvl="1" indent="0">
              <a:buFont typeface="Arial" charset="0"/>
              <a:buChar char="•"/>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1450020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CCD0E4C5-B288-40BD-A59B-BB93E0B8A9F5}"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97077DC-72FA-4FDB-B74A-A111F69E1570}" type="slidenum">
              <a:rPr lang="en-US" sz="1200">
                <a:solidFill>
                  <a:prstClr val="black">
                    <a:tint val="75000"/>
                  </a:prstClr>
                </a:solidFill>
              </a:rPr>
              <a:pPr algn="r" defTabSz="457200">
                <a:defRPr/>
              </a:pPr>
              <a:t>32</a:t>
            </a:fld>
            <a:endParaRPr lang="en-US" sz="1200">
              <a:solidFill>
                <a:prstClr val="black">
                  <a:tint val="75000"/>
                </a:prstClr>
              </a:solidFill>
            </a:endParaRPr>
          </a:p>
        </p:txBody>
      </p:sp>
      <p:sp>
        <p:nvSpPr>
          <p:cNvPr id="54275" name="Title 1"/>
          <p:cNvSpPr>
            <a:spLocks noGrp="1"/>
          </p:cNvSpPr>
          <p:nvPr>
            <p:ph type="title" idx="4294967295"/>
          </p:nvPr>
        </p:nvSpPr>
        <p:spPr>
          <a:xfrm>
            <a:off x="457200" y="274638"/>
            <a:ext cx="8229600" cy="1528762"/>
          </a:xfrm>
          <a:solidFill>
            <a:srgbClr val="41AD49"/>
          </a:solidFill>
        </p:spPr>
        <p:txBody>
          <a:bodyPr/>
          <a:lstStyle/>
          <a:p>
            <a:r>
              <a:rPr lang="en-US" b="1" dirty="0" smtClean="0">
                <a:solidFill>
                  <a:srgbClr val="FFFFFF"/>
                </a:solidFill>
              </a:rPr>
              <a:t>Premium Payments</a:t>
            </a:r>
            <a:endParaRPr lang="en-US" dirty="0" smtClean="0">
              <a:solidFill>
                <a:srgbClr val="FFFFFF"/>
              </a:solidFill>
            </a:endParaRPr>
          </a:p>
        </p:txBody>
      </p:sp>
      <p:sp>
        <p:nvSpPr>
          <p:cNvPr id="54276" name="Content Placeholder 2"/>
          <p:cNvSpPr>
            <a:spLocks noGrp="1"/>
          </p:cNvSpPr>
          <p:nvPr>
            <p:ph idx="4294967295"/>
          </p:nvPr>
        </p:nvSpPr>
        <p:spPr>
          <a:xfrm>
            <a:off x="457200" y="1941513"/>
            <a:ext cx="8229600" cy="3945407"/>
          </a:xfrm>
        </p:spPr>
        <p:txBody>
          <a:bodyPr/>
          <a:lstStyle/>
          <a:p>
            <a:pPr>
              <a:lnSpc>
                <a:spcPct val="90000"/>
              </a:lnSpc>
            </a:pPr>
            <a:endParaRPr lang="en-US" sz="2400" dirty="0" smtClean="0"/>
          </a:p>
          <a:p>
            <a:pPr marL="457200" lvl="1" indent="0">
              <a:buNone/>
            </a:pPr>
            <a:r>
              <a:rPr lang="en-US" sz="2000" dirty="0" smtClean="0">
                <a:solidFill>
                  <a:srgbClr val="000000"/>
                </a:solidFill>
                <a:latin typeface="Calibri" panose="020F0502020204030204" pitchFamily="34" charset="0"/>
              </a:rPr>
              <a:t>Payments will be made by payment voucher and are due the first of every month with a 30 day grace period.  Payments may be made by check, or money order through regular mail OR online through EBD’s payment portal.</a:t>
            </a:r>
          </a:p>
          <a:p>
            <a:pPr marL="457200" lvl="1" indent="0">
              <a:buNone/>
            </a:pPr>
            <a:endParaRPr lang="en-US" sz="2000" dirty="0">
              <a:solidFill>
                <a:srgbClr val="000000"/>
              </a:solidFill>
              <a:latin typeface="Calibri" panose="020F0502020204030204" pitchFamily="34" charset="0"/>
            </a:endParaRPr>
          </a:p>
          <a:p>
            <a:pPr marL="457200" lvl="1" indent="0">
              <a:buNone/>
            </a:pPr>
            <a:r>
              <a:rPr lang="en-US" sz="2000" dirty="0" smtClean="0">
                <a:solidFill>
                  <a:srgbClr val="000000"/>
                </a:solidFill>
                <a:latin typeface="Calibri" panose="020F0502020204030204" pitchFamily="34" charset="0"/>
              </a:rPr>
              <a:t>Missed payments or payments not postmarked within the 30 day grace period will result in the termination of your coverage. You will not be permitted to re-enroll until the next Open Enrollment period.</a:t>
            </a: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2937812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33</a:t>
            </a:fld>
            <a:endParaRPr lang="en-US" sz="1200">
              <a:solidFill>
                <a:prstClr val="black">
                  <a:tint val="75000"/>
                </a:prstClr>
              </a:solidFill>
            </a:endParaRPr>
          </a:p>
        </p:txBody>
      </p:sp>
      <p:sp>
        <p:nvSpPr>
          <p:cNvPr id="55299" name="Title 1"/>
          <p:cNvSpPr>
            <a:spLocks noGrp="1"/>
          </p:cNvSpPr>
          <p:nvPr>
            <p:ph type="title" idx="4294967295"/>
          </p:nvPr>
        </p:nvSpPr>
        <p:spPr>
          <a:xfrm>
            <a:off x="457200" y="274638"/>
            <a:ext cx="8229600" cy="1528762"/>
          </a:xfrm>
          <a:solidFill>
            <a:srgbClr val="41AD49"/>
          </a:solidFill>
        </p:spPr>
        <p:txBody>
          <a:bodyPr/>
          <a:lstStyle/>
          <a:p>
            <a:r>
              <a:rPr lang="en-US" b="1" dirty="0" smtClean="0">
                <a:solidFill>
                  <a:srgbClr val="FFFFFF"/>
                </a:solidFill>
              </a:rPr>
              <a:t>Are you Moving? </a:t>
            </a:r>
            <a:endParaRPr lang="en-US" dirty="0" smtClean="0">
              <a:solidFill>
                <a:srgbClr val="FFFFFF"/>
              </a:solidFill>
            </a:endParaRPr>
          </a:p>
        </p:txBody>
      </p:sp>
      <p:sp>
        <p:nvSpPr>
          <p:cNvPr id="55300" name="Content Placeholder 2"/>
          <p:cNvSpPr>
            <a:spLocks noGrp="1"/>
          </p:cNvSpPr>
          <p:nvPr>
            <p:ph idx="4294967295"/>
          </p:nvPr>
        </p:nvSpPr>
        <p:spPr>
          <a:xfrm>
            <a:off x="457200" y="1727200"/>
            <a:ext cx="8229600" cy="4302125"/>
          </a:xfrm>
        </p:spPr>
        <p:txBody>
          <a:bodyPr/>
          <a:lstStyle/>
          <a:p>
            <a:pPr>
              <a:lnSpc>
                <a:spcPct val="90000"/>
              </a:lnSpc>
            </a:pPr>
            <a:endParaRPr lang="en-US" sz="2400" dirty="0" smtClean="0"/>
          </a:p>
          <a:p>
            <a:pPr>
              <a:lnSpc>
                <a:spcPct val="90000"/>
              </a:lnSpc>
              <a:buFont typeface="Wingdings" panose="05000000000000000000" pitchFamily="2" charset="2"/>
              <a:buChar char="Ø"/>
            </a:pPr>
            <a:r>
              <a:rPr lang="en-US" sz="2800" dirty="0" smtClean="0"/>
              <a:t>Please note:  You will need to update your address with the Employee Benefits Division in writing in order to ensure delivery of annual Open Enrollment material as well as Explanations of Benefits from the health plans.</a:t>
            </a:r>
          </a:p>
          <a:p>
            <a:pPr>
              <a:lnSpc>
                <a:spcPct val="90000"/>
              </a:lnSpc>
            </a:pPr>
            <a:endParaRPr lang="en-US" sz="2800" dirty="0" smtClean="0"/>
          </a:p>
          <a:p>
            <a:pPr>
              <a:lnSpc>
                <a:spcPct val="90000"/>
              </a:lnSpc>
              <a:buFont typeface="Wingdings" panose="05000000000000000000" pitchFamily="2" charset="2"/>
              <a:buChar char="Ø"/>
            </a:pPr>
            <a:r>
              <a:rPr lang="en-US" sz="2800" dirty="0" smtClean="0"/>
              <a:t>You may use the Personal Information Change form found at </a:t>
            </a:r>
            <a:r>
              <a:rPr lang="en-US" sz="2800" dirty="0" smtClean="0">
                <a:hlinkClick r:id="rId2"/>
              </a:rPr>
              <a:t>www.dbm.maryland.gov/benefits</a:t>
            </a:r>
            <a:r>
              <a:rPr lang="en-US" sz="2800" dirty="0" smtClean="0"/>
              <a:t> or send a written notice with signature to Employee Benefits Division.</a:t>
            </a:r>
            <a:endParaRPr lang="en-US" sz="1800" i="1" dirty="0" smtClean="0">
              <a:solidFill>
                <a:srgbClr val="000000"/>
              </a:solidFill>
            </a:endParaRPr>
          </a:p>
          <a:p>
            <a:pPr lvl="1">
              <a:buFont typeface="Wingdings" panose="05000000000000000000" pitchFamily="2" charset="2"/>
              <a:buChar char="Ø"/>
            </a:pPr>
            <a:endParaRPr lang="en-US" sz="2000" dirty="0" smtClean="0">
              <a:solidFill>
                <a:srgbClr val="000000"/>
              </a:solidFill>
              <a:latin typeface="Garamond" pitchFamily="18" charset="0"/>
            </a:endParaRP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926776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1D506C2-FC21-402D-A59D-C3A0EE14AE84}"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BB1325-B360-4EF1-8404-6D362D14BD86}" type="slidenum">
              <a:rPr lang="en-US" sz="1200">
                <a:solidFill>
                  <a:prstClr val="black">
                    <a:tint val="75000"/>
                  </a:prstClr>
                </a:solidFill>
              </a:rPr>
              <a:pPr algn="r" defTabSz="457200">
                <a:defRPr/>
              </a:pPr>
              <a:t>34</a:t>
            </a:fld>
            <a:endParaRPr lang="en-US" sz="1200">
              <a:solidFill>
                <a:prstClr val="black">
                  <a:tint val="75000"/>
                </a:prstClr>
              </a:solidFill>
            </a:endParaRPr>
          </a:p>
        </p:txBody>
      </p:sp>
      <p:sp>
        <p:nvSpPr>
          <p:cNvPr id="55299" name="Title 1"/>
          <p:cNvSpPr>
            <a:spLocks noGrp="1"/>
          </p:cNvSpPr>
          <p:nvPr>
            <p:ph type="title" idx="4294967295"/>
          </p:nvPr>
        </p:nvSpPr>
        <p:spPr>
          <a:xfrm>
            <a:off x="457200" y="274638"/>
            <a:ext cx="8229600" cy="1528762"/>
          </a:xfrm>
          <a:solidFill>
            <a:srgbClr val="41AD49"/>
          </a:solidFill>
        </p:spPr>
        <p:txBody>
          <a:bodyPr/>
          <a:lstStyle/>
          <a:p>
            <a:r>
              <a:rPr lang="en-US" sz="6600" b="1" dirty="0" smtClean="0">
                <a:solidFill>
                  <a:srgbClr val="FFFFFF"/>
                </a:solidFill>
              </a:rPr>
              <a:t>Now Do You Know?</a:t>
            </a:r>
            <a:r>
              <a:rPr lang="en-US" b="1" dirty="0" smtClean="0">
                <a:solidFill>
                  <a:srgbClr val="FFFFFF"/>
                </a:solidFill>
              </a:rPr>
              <a:t> </a:t>
            </a:r>
            <a:endParaRPr lang="en-US" dirty="0" smtClean="0">
              <a:solidFill>
                <a:srgbClr val="FFFFFF"/>
              </a:solidFill>
            </a:endParaRPr>
          </a:p>
        </p:txBody>
      </p:sp>
      <p:sp>
        <p:nvSpPr>
          <p:cNvPr id="55300" name="Content Placeholder 2"/>
          <p:cNvSpPr>
            <a:spLocks noGrp="1"/>
          </p:cNvSpPr>
          <p:nvPr>
            <p:ph idx="4294967295"/>
          </p:nvPr>
        </p:nvSpPr>
        <p:spPr>
          <a:xfrm>
            <a:off x="457200" y="1727200"/>
            <a:ext cx="8229600" cy="4505365"/>
          </a:xfrm>
        </p:spPr>
        <p:txBody>
          <a:bodyPr/>
          <a:lstStyle/>
          <a:p>
            <a:pPr>
              <a:lnSpc>
                <a:spcPct val="90000"/>
              </a:lnSpc>
            </a:pPr>
            <a:endParaRPr lang="en-US" sz="2400" dirty="0" smtClean="0"/>
          </a:p>
          <a:p>
            <a:pPr lvl="1">
              <a:buFont typeface="Wingdings" panose="05000000000000000000" pitchFamily="2" charset="2"/>
              <a:buChar char="Ø"/>
            </a:pPr>
            <a:r>
              <a:rPr lang="en-US" dirty="0" smtClean="0">
                <a:solidFill>
                  <a:srgbClr val="000000"/>
                </a:solidFill>
                <a:latin typeface="Franklin Gothic Demi" panose="020B0703020102020204" pitchFamily="34" charset="0"/>
              </a:rPr>
              <a:t>The Big Three Questions:</a:t>
            </a:r>
            <a:endParaRPr lang="en-US" sz="2800" dirty="0" smtClean="0">
              <a:solidFill>
                <a:srgbClr val="000000"/>
              </a:solidFill>
              <a:latin typeface="Franklin Gothic Demi" panose="020B0703020102020204" pitchFamily="34" charset="0"/>
            </a:endParaRPr>
          </a:p>
          <a:p>
            <a:pPr lvl="2">
              <a:buFont typeface="Wingdings" panose="05000000000000000000" pitchFamily="2" charset="2"/>
              <a:buChar char="Ø"/>
            </a:pPr>
            <a:r>
              <a:rPr lang="en-US" sz="2800" dirty="0" smtClean="0">
                <a:solidFill>
                  <a:srgbClr val="000000"/>
                </a:solidFill>
                <a:latin typeface="Franklin Gothic Demi" panose="020B0703020102020204" pitchFamily="34" charset="0"/>
              </a:rPr>
              <a:t>How much will my monthly premiums for health benefits cost if I meet the eligibility requirements?</a:t>
            </a:r>
          </a:p>
          <a:p>
            <a:pPr lvl="2">
              <a:buFont typeface="Wingdings" panose="05000000000000000000" pitchFamily="2" charset="2"/>
              <a:buChar char="Ø"/>
            </a:pPr>
            <a:r>
              <a:rPr lang="en-US" sz="2800" dirty="0" smtClean="0">
                <a:solidFill>
                  <a:srgbClr val="000000"/>
                </a:solidFill>
                <a:latin typeface="Franklin Gothic Demi" panose="020B0703020102020204" pitchFamily="34" charset="0"/>
              </a:rPr>
              <a:t>Am I OR anyone on my account required to enroll in Medicare Parts A &amp; B?</a:t>
            </a:r>
          </a:p>
          <a:p>
            <a:pPr lvl="2">
              <a:buFont typeface="Wingdings" panose="05000000000000000000" pitchFamily="2" charset="2"/>
              <a:buChar char="Ø"/>
            </a:pPr>
            <a:r>
              <a:rPr lang="en-US" sz="2800" dirty="0" smtClean="0">
                <a:solidFill>
                  <a:srgbClr val="000000"/>
                </a:solidFill>
                <a:latin typeface="Franklin Gothic Demi" panose="020B0703020102020204" pitchFamily="34" charset="0"/>
              </a:rPr>
              <a:t>Is my dependent(s) eligible for subsidy?</a:t>
            </a: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2445445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D787E3B9-0C40-4E41-9D18-8AF00432C37E}"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D694DA3-3BA3-4F0C-9F29-CBA4DEA9FA83}"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B87F83E-3C88-4944-BC31-C4DF13379AE8}" type="slidenum">
              <a:rPr lang="en-US" sz="1200">
                <a:solidFill>
                  <a:prstClr val="black">
                    <a:tint val="75000"/>
                  </a:prstClr>
                </a:solidFill>
              </a:rPr>
              <a:pPr algn="r" defTabSz="457200">
                <a:defRPr/>
              </a:pPr>
              <a:t>35</a:t>
            </a:fld>
            <a:endParaRPr lang="en-US" sz="1200">
              <a:solidFill>
                <a:prstClr val="black">
                  <a:tint val="75000"/>
                </a:prstClr>
              </a:solidFill>
            </a:endParaRPr>
          </a:p>
        </p:txBody>
      </p:sp>
      <p:sp>
        <p:nvSpPr>
          <p:cNvPr id="56324" name="Rectangle 2"/>
          <p:cNvSpPr>
            <a:spLocks noGrp="1" noChangeArrowheads="1"/>
          </p:cNvSpPr>
          <p:nvPr>
            <p:ph type="title" idx="4294967295"/>
          </p:nvPr>
        </p:nvSpPr>
        <p:spPr>
          <a:xfrm>
            <a:off x="457200" y="274638"/>
            <a:ext cx="8229600" cy="1325562"/>
          </a:xfrm>
          <a:solidFill>
            <a:srgbClr val="41AD49"/>
          </a:solidFill>
        </p:spPr>
        <p:txBody>
          <a:bodyPr/>
          <a:lstStyle/>
          <a:p>
            <a:pPr eaLnBrk="1" hangingPunct="1"/>
            <a:r>
              <a:rPr lang="en-US" b="1" dirty="0" smtClean="0">
                <a:solidFill>
                  <a:schemeClr val="bg1"/>
                </a:solidFill>
              </a:rPr>
              <a:t>Where Can Retirees Get More Information?</a:t>
            </a:r>
          </a:p>
        </p:txBody>
      </p:sp>
      <p:sp>
        <p:nvSpPr>
          <p:cNvPr id="56325" name="Rectangle 3"/>
          <p:cNvSpPr>
            <a:spLocks noGrp="1" noChangeArrowheads="1"/>
          </p:cNvSpPr>
          <p:nvPr>
            <p:ph type="body" idx="4294967295"/>
          </p:nvPr>
        </p:nvSpPr>
        <p:spPr/>
        <p:txBody>
          <a:bodyPr/>
          <a:lstStyle/>
          <a:p>
            <a:pPr eaLnBrk="1" hangingPunct="1">
              <a:lnSpc>
                <a:spcPct val="80000"/>
              </a:lnSpc>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Express Scripts Member Website – </a:t>
            </a:r>
            <a:r>
              <a:rPr lang="en-US" sz="2000" b="1" dirty="0" smtClean="0">
                <a:solidFill>
                  <a:srgbClr val="41AD49"/>
                </a:solidFill>
              </a:rPr>
              <a:t>www.Express-Scripts.com </a:t>
            </a:r>
            <a:r>
              <a:rPr lang="en-US" sz="2000" dirty="0" smtClean="0">
                <a:solidFill>
                  <a:srgbClr val="41AD49"/>
                </a:solidFill>
              </a:rPr>
              <a:t>	</a:t>
            </a:r>
            <a:r>
              <a:rPr lang="en-US" sz="2000" dirty="0" smtClean="0"/>
              <a:t>	</a:t>
            </a:r>
          </a:p>
          <a:p>
            <a:pPr lvl="2" eaLnBrk="1" hangingPunct="1">
              <a:spcBef>
                <a:spcPct val="0"/>
              </a:spcBef>
              <a:buClr>
                <a:schemeClr val="tx1"/>
              </a:buClr>
              <a:buFont typeface="Wingdings" panose="05000000000000000000" pitchFamily="2" charset="2"/>
              <a:buChar char="Ø"/>
            </a:pPr>
            <a:r>
              <a:rPr lang="en-US" sz="2000" dirty="0" smtClean="0"/>
              <a:t>Order mail order refills</a:t>
            </a:r>
          </a:p>
          <a:p>
            <a:pPr lvl="2" eaLnBrk="1" hangingPunct="1">
              <a:spcBef>
                <a:spcPct val="0"/>
              </a:spcBef>
              <a:buClr>
                <a:schemeClr val="tx1"/>
              </a:buClr>
              <a:buFont typeface="Wingdings" panose="05000000000000000000" pitchFamily="2" charset="2"/>
              <a:buChar char="Ø"/>
            </a:pPr>
            <a:r>
              <a:rPr lang="en-US" sz="2000" dirty="0" smtClean="0"/>
              <a:t>Download forms</a:t>
            </a:r>
            <a:endParaRPr lang="en-US" sz="2000" b="1" dirty="0" smtClean="0">
              <a:solidFill>
                <a:schemeClr val="accent2"/>
              </a:solidFill>
            </a:endParaRPr>
          </a:p>
          <a:p>
            <a:pPr eaLnBrk="1" hangingPunct="1">
              <a:spcBef>
                <a:spcPct val="0"/>
              </a:spcBef>
              <a:buClr>
                <a:schemeClr val="tx1"/>
              </a:buClr>
            </a:pPr>
            <a:endParaRPr lang="en-US" sz="2000" b="1" dirty="0" smtClean="0">
              <a:solidFill>
                <a:schemeClr val="accent2"/>
              </a:solidFill>
            </a:endParaRPr>
          </a:p>
          <a:p>
            <a:pPr eaLnBrk="1" hangingPunct="1">
              <a:spcBef>
                <a:spcPct val="0"/>
              </a:spcBef>
              <a:buClr>
                <a:schemeClr val="tx1"/>
              </a:buClr>
              <a:buFont typeface="Wingdings" panose="05000000000000000000" pitchFamily="2" charset="2"/>
              <a:buChar char="Ø"/>
            </a:pPr>
            <a:r>
              <a:rPr lang="en-US" sz="2000" dirty="0" smtClean="0"/>
              <a:t>Members can call Express Scripts Medicare Customer Service  at 1-866-557-8211. TTY users should call 1-800-716-3231</a:t>
            </a:r>
          </a:p>
          <a:p>
            <a:pPr eaLnBrk="1" hangingPunct="1">
              <a:spcBef>
                <a:spcPct val="0"/>
              </a:spcBef>
              <a:buClr>
                <a:schemeClr val="tx1"/>
              </a:buClr>
              <a:buFont typeface="Arial" charset="0"/>
              <a:buNone/>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Medicare </a:t>
            </a:r>
          </a:p>
          <a:p>
            <a:pPr lvl="2" eaLnBrk="1" hangingPunct="1">
              <a:spcBef>
                <a:spcPct val="0"/>
              </a:spcBef>
              <a:buClr>
                <a:schemeClr val="tx1"/>
              </a:buClr>
              <a:buFont typeface="Wingdings" panose="05000000000000000000" pitchFamily="2" charset="2"/>
              <a:buChar char="Ø"/>
            </a:pPr>
            <a:r>
              <a:rPr lang="en-US" sz="2000" dirty="0" smtClean="0"/>
              <a:t>1-800-MEDICARE (1-800-633-4227). TTY users should call 1-877-486-2048.</a:t>
            </a:r>
          </a:p>
          <a:p>
            <a:pPr lvl="2" eaLnBrk="1" hangingPunct="1">
              <a:spcBef>
                <a:spcPct val="0"/>
              </a:spcBef>
              <a:buClr>
                <a:schemeClr val="tx1"/>
              </a:buClr>
              <a:buFont typeface="Wingdings" panose="05000000000000000000" pitchFamily="2" charset="2"/>
              <a:buChar char="Ø"/>
            </a:pPr>
            <a:r>
              <a:rPr lang="en-US" sz="2000" dirty="0" smtClean="0"/>
              <a:t>www.medicare.gov</a:t>
            </a:r>
          </a:p>
          <a:p>
            <a:pPr lvl="1" eaLnBrk="1" hangingPunct="1">
              <a:spcBef>
                <a:spcPct val="0"/>
              </a:spcBef>
              <a:buClr>
                <a:schemeClr val="tx1"/>
              </a:buClr>
              <a:buFont typeface="Wingdings" panose="05000000000000000000" pitchFamily="2" charset="2"/>
              <a:buChar char="Ø"/>
            </a:pPr>
            <a:endParaRPr lang="en-US" sz="2000" dirty="0" smtClean="0"/>
          </a:p>
          <a:p>
            <a:pPr eaLnBrk="1" hangingPunct="1">
              <a:spcBef>
                <a:spcPct val="0"/>
              </a:spcBef>
              <a:buClr>
                <a:schemeClr val="tx1"/>
              </a:buClr>
              <a:buFont typeface="Wingdings" panose="05000000000000000000" pitchFamily="2" charset="2"/>
              <a:buChar char="Ø"/>
            </a:pPr>
            <a:r>
              <a:rPr lang="en-US" sz="2000" dirty="0" smtClean="0"/>
              <a:t>Social Security Administration </a:t>
            </a:r>
          </a:p>
          <a:p>
            <a:pPr lvl="2" eaLnBrk="1" hangingPunct="1">
              <a:spcBef>
                <a:spcPct val="0"/>
              </a:spcBef>
              <a:buClr>
                <a:schemeClr val="tx1"/>
              </a:buClr>
              <a:buFont typeface="Wingdings" panose="05000000000000000000" pitchFamily="2" charset="2"/>
              <a:buChar char="Ø"/>
            </a:pPr>
            <a:r>
              <a:rPr lang="en-US" sz="2000" dirty="0" smtClean="0"/>
              <a:t>1-800-772-1213. TTY users should call 1-800-325-0778.</a:t>
            </a:r>
          </a:p>
          <a:p>
            <a:pPr lvl="2" eaLnBrk="1" hangingPunct="1">
              <a:spcBef>
                <a:spcPct val="0"/>
              </a:spcBef>
              <a:buClr>
                <a:schemeClr val="tx1"/>
              </a:buClr>
              <a:buFont typeface="Wingdings" panose="05000000000000000000" pitchFamily="2" charset="2"/>
              <a:buChar char="Ø"/>
            </a:pPr>
            <a:r>
              <a:rPr lang="en-US" sz="2000" dirty="0" smtClean="0"/>
              <a:t>www.ssa.gov</a:t>
            </a:r>
            <a:br>
              <a:rPr lang="en-US" sz="2000" dirty="0" smtClean="0"/>
            </a:br>
            <a:endParaRPr lang="en-US" sz="2000" dirty="0" smtClean="0"/>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35</a:t>
            </a:fld>
            <a:endParaRPr lang="en-US">
              <a:solidFill>
                <a:prstClr val="black">
                  <a:tint val="75000"/>
                </a:prstClr>
              </a:solidFill>
            </a:endParaRPr>
          </a:p>
        </p:txBody>
      </p:sp>
    </p:spTree>
    <p:extLst>
      <p:ext uri="{BB962C8B-B14F-4D97-AF65-F5344CB8AC3E}">
        <p14:creationId xmlns:p14="http://schemas.microsoft.com/office/powerpoint/2010/main" val="344599339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9297A5B-8C5A-46C9-ACA8-6AFCAAB66BEF}" type="slidenum">
              <a:rPr lang="en-US" sz="1200">
                <a:solidFill>
                  <a:prstClr val="black">
                    <a:tint val="75000"/>
                  </a:prstClr>
                </a:solidFill>
              </a:rPr>
              <a:pPr algn="r" defTabSz="457200">
                <a:defRPr/>
              </a:pPr>
              <a:t>36</a:t>
            </a:fld>
            <a:endParaRPr lang="en-US" sz="120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93A200A1-5485-4A95-9A7F-30B2C5278589}" type="slidenum">
              <a:rPr lang="en-US" sz="1200">
                <a:solidFill>
                  <a:prstClr val="black">
                    <a:tint val="75000"/>
                  </a:prstClr>
                </a:solidFill>
              </a:rPr>
              <a:pPr algn="r" defTabSz="457200">
                <a:defRPr/>
              </a:pPr>
              <a:t>36</a:t>
            </a:fld>
            <a:endParaRPr lang="en-US" sz="1200">
              <a:solidFill>
                <a:prstClr val="black">
                  <a:tint val="75000"/>
                </a:prstClr>
              </a:solidFill>
            </a:endParaRPr>
          </a:p>
        </p:txBody>
      </p:sp>
      <p:sp>
        <p:nvSpPr>
          <p:cNvPr id="57347" name="Title 1"/>
          <p:cNvSpPr>
            <a:spLocks noGrp="1"/>
          </p:cNvSpPr>
          <p:nvPr>
            <p:ph type="title" idx="4294967295"/>
          </p:nvPr>
        </p:nvSpPr>
        <p:spPr>
          <a:xfrm>
            <a:off x="457200" y="304800"/>
            <a:ext cx="8229600" cy="855663"/>
          </a:xfrm>
          <a:solidFill>
            <a:srgbClr val="41AD49"/>
          </a:solidFill>
        </p:spPr>
        <p:txBody>
          <a:bodyPr/>
          <a:lstStyle/>
          <a:p>
            <a:r>
              <a:rPr lang="en-US" b="1" smtClean="0">
                <a:solidFill>
                  <a:srgbClr val="FFFFFF"/>
                </a:solidFill>
              </a:rPr>
              <a:t>Contact Us </a:t>
            </a:r>
            <a:endParaRPr lang="en-US" smtClean="0">
              <a:solidFill>
                <a:srgbClr val="FFFFFF"/>
              </a:solidFill>
            </a:endParaRPr>
          </a:p>
        </p:txBody>
      </p:sp>
      <p:sp>
        <p:nvSpPr>
          <p:cNvPr id="57348" name="Content Placeholder 2"/>
          <p:cNvSpPr>
            <a:spLocks noGrp="1"/>
          </p:cNvSpPr>
          <p:nvPr>
            <p:ph idx="4294967295"/>
          </p:nvPr>
        </p:nvSpPr>
        <p:spPr>
          <a:xfrm>
            <a:off x="300038" y="950913"/>
            <a:ext cx="8229600" cy="3921125"/>
          </a:xfrm>
        </p:spPr>
        <p:txBody>
          <a:bodyPr/>
          <a:lstStyle/>
          <a:p>
            <a:pPr algn="ctr">
              <a:lnSpc>
                <a:spcPct val="90000"/>
              </a:lnSpc>
              <a:defRPr/>
            </a:pPr>
            <a:endParaRPr lang="en-US" sz="2400" dirty="0" smtClean="0"/>
          </a:p>
          <a:p>
            <a:pPr marL="457200" lvl="1" indent="0" algn="ctr">
              <a:buFont typeface="Arial" charset="0"/>
              <a:buNone/>
              <a:defRPr/>
            </a:pPr>
            <a:r>
              <a:rPr lang="en-US" b="1" dirty="0" smtClean="0">
                <a:solidFill>
                  <a:srgbClr val="000000"/>
                </a:solidFill>
              </a:rPr>
              <a:t>Website</a:t>
            </a:r>
          </a:p>
          <a:p>
            <a:pPr marL="457200" lvl="1" indent="0" algn="ctr">
              <a:buFont typeface="Arial" charset="0"/>
              <a:buNone/>
              <a:defRPr/>
            </a:pPr>
            <a:r>
              <a:rPr lang="en-US" dirty="0" smtClean="0">
                <a:solidFill>
                  <a:srgbClr val="000000"/>
                </a:solidFill>
                <a:hlinkClick r:id="rId2"/>
              </a:rPr>
              <a:t>www.dbm.maryland.gov/benefits</a:t>
            </a:r>
            <a:r>
              <a:rPr lang="en-US" dirty="0" smtClean="0">
                <a:solidFill>
                  <a:srgbClr val="000000"/>
                </a:solidFill>
              </a:rPr>
              <a:t> </a:t>
            </a:r>
          </a:p>
          <a:p>
            <a:pPr marL="457200" lvl="1" indent="0" algn="ctr">
              <a:buFont typeface="Arial" charset="0"/>
              <a:buNone/>
              <a:defRPr/>
            </a:pPr>
            <a:endParaRPr lang="en-US" sz="1200" dirty="0" smtClean="0">
              <a:solidFill>
                <a:srgbClr val="000000"/>
              </a:solidFill>
            </a:endParaRPr>
          </a:p>
          <a:p>
            <a:pPr marL="457200" lvl="1" indent="0" algn="ctr">
              <a:buFont typeface="Arial" charset="0"/>
              <a:buNone/>
              <a:defRPr/>
            </a:pPr>
            <a:r>
              <a:rPr lang="en-US" b="1" dirty="0" smtClean="0">
                <a:solidFill>
                  <a:srgbClr val="000000"/>
                </a:solidFill>
              </a:rPr>
              <a:t>Phone</a:t>
            </a:r>
          </a:p>
          <a:p>
            <a:pPr marL="457200" lvl="1" indent="0" algn="ctr">
              <a:buFont typeface="Arial" charset="0"/>
              <a:buNone/>
              <a:defRPr/>
            </a:pPr>
            <a:r>
              <a:rPr lang="en-US" dirty="0" smtClean="0">
                <a:solidFill>
                  <a:srgbClr val="000000"/>
                </a:solidFill>
              </a:rPr>
              <a:t>410-767-4775 or 1-800-307-8283</a:t>
            </a:r>
          </a:p>
          <a:p>
            <a:pPr marL="457200" lvl="1" indent="0" algn="ctr">
              <a:buFont typeface="Arial" charset="0"/>
              <a:buNone/>
              <a:defRPr/>
            </a:pPr>
            <a:r>
              <a:rPr lang="en-US" sz="2400" i="1" dirty="0" smtClean="0">
                <a:solidFill>
                  <a:srgbClr val="000000"/>
                </a:solidFill>
              </a:rPr>
              <a:t>Monday-Friday 8:30 a.m. to 4:30 p.m.</a:t>
            </a:r>
          </a:p>
          <a:p>
            <a:pPr marL="457200" lvl="1" indent="0" algn="ctr">
              <a:buFont typeface="Arial" charset="0"/>
              <a:buNone/>
              <a:defRPr/>
            </a:pPr>
            <a:endParaRPr lang="en-US" sz="1200" i="1" dirty="0" smtClean="0">
              <a:solidFill>
                <a:srgbClr val="000000"/>
              </a:solidFill>
            </a:endParaRPr>
          </a:p>
          <a:p>
            <a:pPr marL="457200" lvl="1" indent="0" algn="ctr">
              <a:buFont typeface="Arial" charset="0"/>
              <a:buNone/>
              <a:defRPr/>
            </a:pPr>
            <a:r>
              <a:rPr lang="en-US" sz="2400" i="1" dirty="0" smtClean="0">
                <a:solidFill>
                  <a:srgbClr val="000000"/>
                </a:solidFill>
                <a:hlinkClick r:id="rId3"/>
              </a:rPr>
              <a:t>Ebd.mail@maryland.gov</a:t>
            </a:r>
            <a:endParaRPr lang="en-US" sz="2400" i="1" dirty="0" smtClean="0">
              <a:solidFill>
                <a:srgbClr val="000000"/>
              </a:solidFill>
            </a:endParaRPr>
          </a:p>
          <a:p>
            <a:pPr marL="457200" lvl="1" indent="0" algn="ctr">
              <a:buFont typeface="Arial" charset="0"/>
              <a:buNone/>
              <a:defRPr/>
            </a:pPr>
            <a:endParaRPr lang="en-US" sz="1600" i="1" dirty="0" smtClean="0">
              <a:solidFill>
                <a:srgbClr val="000000"/>
              </a:solidFill>
            </a:endParaRPr>
          </a:p>
          <a:p>
            <a:pPr marL="457200" lvl="1" indent="0" algn="ctr">
              <a:buFont typeface="Arial" charset="0"/>
              <a:buNone/>
              <a:defRPr/>
            </a:pPr>
            <a:r>
              <a:rPr lang="en-US" sz="2100" dirty="0" smtClean="0">
                <a:solidFill>
                  <a:srgbClr val="000000"/>
                </a:solidFill>
              </a:rPr>
              <a:t>Cheryl Hill</a:t>
            </a:r>
            <a:r>
              <a:rPr lang="en-US" sz="2000" dirty="0" smtClean="0">
                <a:solidFill>
                  <a:srgbClr val="000000"/>
                </a:solidFill>
              </a:rPr>
              <a:t>, </a:t>
            </a:r>
            <a:r>
              <a:rPr lang="en-US" sz="2000" i="1" dirty="0" smtClean="0">
                <a:solidFill>
                  <a:srgbClr val="000000"/>
                </a:solidFill>
              </a:rPr>
              <a:t>Administrative Officer III</a:t>
            </a:r>
          </a:p>
          <a:p>
            <a:pPr marL="457200" lvl="1" indent="0" algn="ctr">
              <a:buFont typeface="Arial" charset="0"/>
              <a:buNone/>
              <a:defRPr/>
            </a:pPr>
            <a:r>
              <a:rPr lang="en-US" sz="2000" i="1" dirty="0" smtClean="0">
                <a:solidFill>
                  <a:srgbClr val="000000"/>
                </a:solidFill>
                <a:effectLst>
                  <a:outerShdw blurRad="38100" dist="38100" dir="2700000" algn="tl">
                    <a:srgbClr val="C0C0C0"/>
                  </a:outerShdw>
                </a:effectLst>
              </a:rPr>
              <a:t>410-767-4798</a:t>
            </a:r>
          </a:p>
          <a:p>
            <a:pPr marL="457200" lvl="1" indent="0" algn="ctr">
              <a:buFont typeface="Arial" charset="0"/>
              <a:buNone/>
              <a:defRPr/>
            </a:pPr>
            <a:r>
              <a:rPr lang="en-US" sz="2100" dirty="0" smtClean="0">
                <a:solidFill>
                  <a:srgbClr val="000000"/>
                </a:solidFill>
              </a:rPr>
              <a:t>Missy Plunkert</a:t>
            </a:r>
            <a:r>
              <a:rPr lang="en-US" sz="2000" dirty="0" smtClean="0">
                <a:solidFill>
                  <a:srgbClr val="000000"/>
                </a:solidFill>
              </a:rPr>
              <a:t>, </a:t>
            </a:r>
            <a:r>
              <a:rPr lang="en-US" sz="2000" i="1" dirty="0" smtClean="0">
                <a:solidFill>
                  <a:srgbClr val="000000"/>
                </a:solidFill>
              </a:rPr>
              <a:t>Customer Service Manager</a:t>
            </a:r>
          </a:p>
          <a:p>
            <a:pPr marL="457200" lvl="1" indent="0" algn="ctr">
              <a:buFont typeface="Arial" charset="0"/>
              <a:buNone/>
              <a:defRPr/>
            </a:pPr>
            <a:r>
              <a:rPr lang="en-US" sz="2000" i="1" dirty="0" smtClean="0">
                <a:solidFill>
                  <a:srgbClr val="000000"/>
                </a:solidFill>
                <a:effectLst>
                  <a:outerShdw blurRad="38100" dist="38100" dir="2700000" algn="tl">
                    <a:srgbClr val="C0C0C0"/>
                  </a:outerShdw>
                </a:effectLst>
              </a:rPr>
              <a:t>410-767-4006</a:t>
            </a:r>
            <a:endParaRPr lang="en-US" sz="2000" dirty="0" smtClean="0">
              <a:solidFill>
                <a:srgbClr val="000000"/>
              </a:solidFill>
              <a:effectLst>
                <a:outerShdw blurRad="38100" dist="38100" dir="2700000" algn="tl">
                  <a:srgbClr val="C0C0C0"/>
                </a:outerShdw>
              </a:effectLst>
            </a:endParaRPr>
          </a:p>
          <a:p>
            <a:pPr marL="457200" lvl="1" indent="0" algn="ctr">
              <a:buFont typeface="Arial" charset="0"/>
              <a:buNone/>
              <a:defRPr/>
            </a:pPr>
            <a:endParaRPr lang="en-US" sz="20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36</a:t>
            </a:fld>
            <a:endParaRPr lang="en-US">
              <a:solidFill>
                <a:prstClr val="black">
                  <a:tint val="75000"/>
                </a:prstClr>
              </a:solidFill>
            </a:endParaRPr>
          </a:p>
        </p:txBody>
      </p:sp>
    </p:spTree>
    <p:extLst>
      <p:ext uri="{BB962C8B-B14F-4D97-AF65-F5344CB8AC3E}">
        <p14:creationId xmlns:p14="http://schemas.microsoft.com/office/powerpoint/2010/main" val="110378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937859-3EF4-4D27-813D-FAEEF887B66C}" type="slidenum">
              <a:rPr lang="en-US" sz="1200" b="0">
                <a:solidFill>
                  <a:schemeClr val="tx1">
                    <a:tint val="75000"/>
                  </a:schemeClr>
                </a:solidFill>
                <a:latin typeface="+mn-lt"/>
              </a:rPr>
              <a:pPr algn="r" fontAlgn="auto">
                <a:spcBef>
                  <a:spcPts val="0"/>
                </a:spcBef>
                <a:spcAft>
                  <a:spcPts val="0"/>
                </a:spcAft>
                <a:defRPr/>
              </a:pPr>
              <a:t>4</a:t>
            </a:fld>
            <a:endParaRPr lang="en-US" sz="1200" b="0" dirty="0">
              <a:solidFill>
                <a:schemeClr val="tx1">
                  <a:tint val="75000"/>
                </a:schemeClr>
              </a:solidFill>
              <a:latin typeface="+mn-lt"/>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ADCF5F9-E98D-41DB-939F-7D2158A6ADC0}" type="slidenum">
              <a:rPr lang="en-US" sz="1200" b="0">
                <a:solidFill>
                  <a:schemeClr val="tx1">
                    <a:tint val="75000"/>
                  </a:schemeClr>
                </a:solidFill>
                <a:latin typeface="+mn-lt"/>
              </a:rPr>
              <a:pPr algn="r" fontAlgn="auto">
                <a:spcBef>
                  <a:spcPts val="0"/>
                </a:spcBef>
                <a:spcAft>
                  <a:spcPts val="0"/>
                </a:spcAft>
                <a:defRPr/>
              </a:pPr>
              <a:t>4</a:t>
            </a:fld>
            <a:endParaRPr lang="en-US" sz="1200" b="0" dirty="0">
              <a:solidFill>
                <a:schemeClr val="tx1">
                  <a:tint val="75000"/>
                </a:schemeClr>
              </a:solidFill>
              <a:latin typeface="+mn-lt"/>
            </a:endParaRPr>
          </a:p>
        </p:txBody>
      </p:sp>
      <p:sp>
        <p:nvSpPr>
          <p:cNvPr id="20484" name="Title 1"/>
          <p:cNvSpPr>
            <a:spLocks noGrp="1"/>
          </p:cNvSpPr>
          <p:nvPr>
            <p:ph type="title" idx="4294967295"/>
          </p:nvPr>
        </p:nvSpPr>
        <p:spPr>
          <a:xfrm>
            <a:off x="457199" y="202980"/>
            <a:ext cx="8377756" cy="1046440"/>
          </a:xfrm>
          <a:solidFill>
            <a:srgbClr val="41AD49"/>
          </a:solidFill>
        </p:spPr>
        <p:txBody>
          <a:bodyPr/>
          <a:lstStyle/>
          <a:p>
            <a:pPr algn="ctr"/>
            <a:r>
              <a:rPr lang="en-US" sz="4000" b="1" dirty="0" smtClean="0">
                <a:solidFill>
                  <a:srgbClr val="FFFFFF"/>
                </a:solidFill>
              </a:rPr>
              <a:t>Retiree Eligibility</a:t>
            </a:r>
            <a:br>
              <a:rPr lang="en-US" sz="4000" b="1" dirty="0" smtClean="0">
                <a:solidFill>
                  <a:srgbClr val="FFFFFF"/>
                </a:solidFill>
              </a:rPr>
            </a:br>
            <a:r>
              <a:rPr lang="en-US" sz="4000" b="1" dirty="0" smtClean="0">
                <a:solidFill>
                  <a:srgbClr val="FFFFFF"/>
                </a:solidFill>
              </a:rPr>
              <a:t>(hired prior to 7/1/2011)</a:t>
            </a:r>
          </a:p>
        </p:txBody>
      </p:sp>
      <p:sp>
        <p:nvSpPr>
          <p:cNvPr id="20485" name="Content Placeholder 2"/>
          <p:cNvSpPr>
            <a:spLocks noGrp="1"/>
          </p:cNvSpPr>
          <p:nvPr>
            <p:ph idx="4294967295"/>
          </p:nvPr>
        </p:nvSpPr>
        <p:spPr>
          <a:xfrm>
            <a:off x="412342" y="1579948"/>
            <a:ext cx="8229600" cy="4914900"/>
          </a:xfrm>
          <a:prstGeom prst="rect">
            <a:avLst/>
          </a:prstGeom>
        </p:spPr>
        <p:txBody>
          <a:bodyPr/>
          <a:lstStyle/>
          <a:p>
            <a:pPr marL="231775" indent="-231775"/>
            <a:r>
              <a:rPr lang="en-US" sz="2300" b="1" dirty="0" smtClean="0"/>
              <a:t>If employee’s Hire Date is prior to 7/1/2011 and retirement </a:t>
            </a:r>
            <a:r>
              <a:rPr lang="en-US" sz="2300" b="1" u="sng" dirty="0" smtClean="0"/>
              <a:t>directly follows</a:t>
            </a:r>
            <a:r>
              <a:rPr lang="en-US" sz="2300" dirty="0" smtClean="0"/>
              <a:t> </a:t>
            </a:r>
            <a:r>
              <a:rPr lang="en-US" sz="2300" b="1" dirty="0" smtClean="0"/>
              <a:t>service with a Maryland State institution of higher education, will be eligible for health benefits if: </a:t>
            </a:r>
            <a:r>
              <a:rPr lang="en-US" sz="2400" b="1" dirty="0" smtClean="0"/>
              <a:t>	</a:t>
            </a:r>
          </a:p>
          <a:p>
            <a:pPr marL="623888" lvl="1" indent="-277813"/>
            <a:r>
              <a:rPr lang="en-US" sz="2200" dirty="0" smtClean="0"/>
              <a:t>has at least 5 years of creditable service; or</a:t>
            </a:r>
            <a:endParaRPr lang="en-US" sz="2200" b="1" dirty="0" smtClean="0"/>
          </a:p>
          <a:p>
            <a:pPr marL="623888" lvl="1" indent="-277813"/>
            <a:r>
              <a:rPr lang="en-US" sz="2200" dirty="0"/>
              <a:t>e</a:t>
            </a:r>
            <a:r>
              <a:rPr lang="en-US" sz="2200" dirty="0" smtClean="0"/>
              <a:t>nded at least age 57 with at least 10 years of creditable service;</a:t>
            </a:r>
          </a:p>
          <a:p>
            <a:pPr marL="623888" lvl="1" indent="-277813"/>
            <a:r>
              <a:rPr lang="en-US" sz="2200" dirty="0" smtClean="0"/>
              <a:t>ended </a:t>
            </a:r>
            <a:r>
              <a:rPr lang="en-US" sz="2200" dirty="0"/>
              <a:t>State service with at least 16</a:t>
            </a:r>
            <a:r>
              <a:rPr lang="en-US" sz="2200" dirty="0">
                <a:solidFill>
                  <a:srgbClr val="9900FF"/>
                </a:solidFill>
              </a:rPr>
              <a:t> </a:t>
            </a:r>
            <a:r>
              <a:rPr lang="en-US" sz="2200" dirty="0"/>
              <a:t>years of creditable service.</a:t>
            </a:r>
            <a:endParaRPr lang="en-US" sz="2200" dirty="0">
              <a:solidFill>
                <a:srgbClr val="000000"/>
              </a:solidFill>
            </a:endParaRPr>
          </a:p>
          <a:p>
            <a:pPr marL="623888" lvl="1" indent="-277813"/>
            <a:endParaRPr lang="en-US" sz="1800" dirty="0" smtClean="0"/>
          </a:p>
          <a:p>
            <a:pPr marL="231775" indent="-231775"/>
            <a:r>
              <a:rPr lang="en-US" sz="2300" b="1" dirty="0" smtClean="0">
                <a:solidFill>
                  <a:srgbClr val="000000"/>
                </a:solidFill>
              </a:rPr>
              <a:t>If employee’s Hire Date is prior to 7/1/2011 but retirement </a:t>
            </a:r>
            <a:r>
              <a:rPr lang="en-US" sz="2300" b="1" u="sng" dirty="0" smtClean="0">
                <a:solidFill>
                  <a:srgbClr val="000000"/>
                </a:solidFill>
              </a:rPr>
              <a:t>does not directly follow</a:t>
            </a:r>
            <a:r>
              <a:rPr lang="en-US" sz="2300" b="1" dirty="0" smtClean="0">
                <a:solidFill>
                  <a:srgbClr val="000000"/>
                </a:solidFill>
              </a:rPr>
              <a:t> service with a Maryland State institution of higher education, will be eligible for health benefits if: </a:t>
            </a:r>
            <a:endParaRPr lang="en-US" sz="2300" dirty="0" smtClean="0"/>
          </a:p>
          <a:p>
            <a:pPr marL="623888" lvl="1" indent="-277813"/>
            <a:r>
              <a:rPr lang="en-US" sz="2200" dirty="0" smtClean="0"/>
              <a:t>ended State service with at least 25 years of creditable service.                                                  </a:t>
            </a:r>
          </a:p>
        </p:txBody>
      </p:sp>
      <p:sp>
        <p:nvSpPr>
          <p:cNvPr id="6" name="TextBox 5"/>
          <p:cNvSpPr txBox="1"/>
          <p:nvPr/>
        </p:nvSpPr>
        <p:spPr>
          <a:xfrm>
            <a:off x="267265" y="6356349"/>
            <a:ext cx="230430" cy="276999"/>
          </a:xfrm>
          <a:prstGeom prst="rect">
            <a:avLst/>
          </a:prstGeom>
          <a:noFill/>
        </p:spPr>
        <p:txBody>
          <a:bodyPr wrap="square" rtlCol="0">
            <a:spAutoFit/>
          </a:bodyPr>
          <a:lstStyle/>
          <a:p>
            <a:r>
              <a:rPr lang="en-US" sz="1200" dirty="0" smtClean="0">
                <a:latin typeface="Myriad Pro"/>
              </a:rPr>
              <a:t>4</a:t>
            </a:r>
            <a:endParaRPr lang="en-US" sz="1200" dirty="0">
              <a:latin typeface="Myriad Pro"/>
            </a:endParaRPr>
          </a:p>
        </p:txBody>
      </p:sp>
    </p:spTree>
    <p:extLst>
      <p:ext uri="{BB962C8B-B14F-4D97-AF65-F5344CB8AC3E}">
        <p14:creationId xmlns:p14="http://schemas.microsoft.com/office/powerpoint/2010/main" val="779567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7880CFE-95EB-4972-916D-FB5BF82E09AC}" type="slidenum">
              <a:rPr lang="en-US" sz="1200" b="0">
                <a:solidFill>
                  <a:schemeClr val="tx1">
                    <a:tint val="75000"/>
                  </a:schemeClr>
                </a:solidFill>
                <a:latin typeface="+mn-lt"/>
              </a:rPr>
              <a:pPr algn="r" fontAlgn="auto">
                <a:spcBef>
                  <a:spcPts val="0"/>
                </a:spcBef>
                <a:spcAft>
                  <a:spcPts val="0"/>
                </a:spcAft>
                <a:defRPr/>
              </a:pPr>
              <a:t>5</a:t>
            </a:fld>
            <a:endParaRPr lang="en-US" sz="1200" b="0" dirty="0">
              <a:solidFill>
                <a:schemeClr val="tx1">
                  <a:tint val="75000"/>
                </a:schemeClr>
              </a:solidFill>
              <a:latin typeface="+mn-lt"/>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AD48382-1753-4FDF-AB01-A2C6CE52A6F9}" type="slidenum">
              <a:rPr lang="en-US" sz="1200" b="0">
                <a:solidFill>
                  <a:schemeClr val="tx1">
                    <a:tint val="75000"/>
                  </a:schemeClr>
                </a:solidFill>
                <a:latin typeface="+mn-lt"/>
              </a:rPr>
              <a:pPr algn="r" fontAlgn="auto">
                <a:spcBef>
                  <a:spcPts val="0"/>
                </a:spcBef>
                <a:spcAft>
                  <a:spcPts val="0"/>
                </a:spcAft>
                <a:defRPr/>
              </a:pPr>
              <a:t>5</a:t>
            </a:fld>
            <a:endParaRPr lang="en-US" sz="1200" b="0" dirty="0">
              <a:solidFill>
                <a:schemeClr val="tx1">
                  <a:tint val="75000"/>
                </a:schemeClr>
              </a:solidFill>
              <a:latin typeface="+mn-lt"/>
            </a:endParaRPr>
          </a:p>
        </p:txBody>
      </p:sp>
      <p:sp>
        <p:nvSpPr>
          <p:cNvPr id="21507" name="Title 1"/>
          <p:cNvSpPr>
            <a:spLocks noGrp="1"/>
          </p:cNvSpPr>
          <p:nvPr>
            <p:ph type="title" idx="4294967295"/>
          </p:nvPr>
        </p:nvSpPr>
        <p:spPr>
          <a:xfrm>
            <a:off x="457200" y="292100"/>
            <a:ext cx="8229600" cy="1046440"/>
          </a:xfrm>
          <a:solidFill>
            <a:srgbClr val="41AD49"/>
          </a:solidFill>
        </p:spPr>
        <p:txBody>
          <a:bodyPr/>
          <a:lstStyle/>
          <a:p>
            <a:pPr algn="ctr"/>
            <a:r>
              <a:rPr lang="en-US" sz="4000" b="1" dirty="0" smtClean="0">
                <a:solidFill>
                  <a:srgbClr val="FFFFFF"/>
                </a:solidFill>
              </a:rPr>
              <a:t>Retiree Eligibility</a:t>
            </a:r>
            <a:br>
              <a:rPr lang="en-US" sz="4000" b="1" dirty="0" smtClean="0">
                <a:solidFill>
                  <a:srgbClr val="FFFFFF"/>
                </a:solidFill>
              </a:rPr>
            </a:br>
            <a:r>
              <a:rPr lang="en-US" sz="4000" b="1" dirty="0" smtClean="0">
                <a:solidFill>
                  <a:srgbClr val="FFFFFF"/>
                </a:solidFill>
              </a:rPr>
              <a:t>(hired on or after 7/1/2011)</a:t>
            </a:r>
          </a:p>
        </p:txBody>
      </p:sp>
      <p:sp>
        <p:nvSpPr>
          <p:cNvPr id="21508" name="Content Placeholder 2"/>
          <p:cNvSpPr>
            <a:spLocks noGrp="1"/>
          </p:cNvSpPr>
          <p:nvPr>
            <p:ph idx="4294967295"/>
          </p:nvPr>
        </p:nvSpPr>
        <p:spPr>
          <a:xfrm>
            <a:off x="457200" y="1643063"/>
            <a:ext cx="8229600" cy="4914900"/>
          </a:xfrm>
          <a:prstGeom prst="rect">
            <a:avLst/>
          </a:prstGeom>
        </p:spPr>
        <p:txBody>
          <a:bodyPr/>
          <a:lstStyle/>
          <a:p>
            <a:pPr marL="231775" indent="-231775"/>
            <a:r>
              <a:rPr lang="en-US" sz="2300" b="1" dirty="0" smtClean="0">
                <a:solidFill>
                  <a:srgbClr val="000000"/>
                </a:solidFill>
              </a:rPr>
              <a:t>If employee’s Hire Date is  on or after 7/1/2011 and retirement </a:t>
            </a:r>
            <a:r>
              <a:rPr lang="en-US" sz="2300" b="1" u="sng" dirty="0" smtClean="0">
                <a:solidFill>
                  <a:srgbClr val="000000"/>
                </a:solidFill>
              </a:rPr>
              <a:t>directly follows</a:t>
            </a:r>
            <a:r>
              <a:rPr lang="en-US" sz="2300" b="1" dirty="0" smtClean="0">
                <a:solidFill>
                  <a:srgbClr val="000000"/>
                </a:solidFill>
              </a:rPr>
              <a:t> service with a Maryland State institution of higher education, will be eligible for health benefits if:</a:t>
            </a:r>
          </a:p>
          <a:p>
            <a:pPr marL="739775" lvl="1" indent="-282575"/>
            <a:r>
              <a:rPr lang="en-US" sz="2200" dirty="0"/>
              <a:t>ended at least age 57 with at least 10 years of creditable service</a:t>
            </a:r>
            <a:r>
              <a:rPr lang="en-US" sz="2200" dirty="0" smtClean="0"/>
              <a:t>; or</a:t>
            </a:r>
          </a:p>
          <a:p>
            <a:pPr marL="739775" lvl="1" indent="-282575"/>
            <a:r>
              <a:rPr lang="en-US" sz="2200" dirty="0"/>
              <a:t>e</a:t>
            </a:r>
            <a:r>
              <a:rPr lang="en-US" sz="2200" dirty="0" smtClean="0"/>
              <a:t>nded State service with at least 25 years of creditable service.</a:t>
            </a:r>
          </a:p>
          <a:p>
            <a:pPr marL="739775" lvl="1" indent="-282575"/>
            <a:endParaRPr lang="en-US" sz="2200" dirty="0" smtClean="0"/>
          </a:p>
          <a:p>
            <a:pPr marL="231775" indent="-231775"/>
            <a:r>
              <a:rPr lang="en-US" sz="2300" b="1" dirty="0" smtClean="0">
                <a:solidFill>
                  <a:srgbClr val="000000"/>
                </a:solidFill>
              </a:rPr>
              <a:t>If employee’s Hire Date is on or after 7/1/2011 but retirement </a:t>
            </a:r>
            <a:r>
              <a:rPr lang="en-US" sz="2300" b="1" u="sng" dirty="0" smtClean="0">
                <a:solidFill>
                  <a:srgbClr val="000000"/>
                </a:solidFill>
              </a:rPr>
              <a:t>does not directly follow</a:t>
            </a:r>
            <a:r>
              <a:rPr lang="en-US" sz="2300" b="1" dirty="0" smtClean="0">
                <a:solidFill>
                  <a:srgbClr val="000000"/>
                </a:solidFill>
              </a:rPr>
              <a:t> service with a Maryland State institution of higher education, will be eligible for health benefits if:</a:t>
            </a:r>
          </a:p>
          <a:p>
            <a:pPr marL="739775" lvl="1" indent="-282575"/>
            <a:r>
              <a:rPr lang="en-US" sz="2200" dirty="0" smtClean="0"/>
              <a:t>ended State service with at least 25</a:t>
            </a:r>
            <a:r>
              <a:rPr lang="en-US" sz="2200" dirty="0" smtClean="0">
                <a:solidFill>
                  <a:srgbClr val="9900FF"/>
                </a:solidFill>
              </a:rPr>
              <a:t> </a:t>
            </a:r>
            <a:r>
              <a:rPr lang="en-US" sz="2200" dirty="0" smtClean="0"/>
              <a:t>years of creditable service.</a:t>
            </a:r>
            <a:endParaRPr lang="en-US" sz="2200" dirty="0" smtClean="0">
              <a:solidFill>
                <a:srgbClr val="000000"/>
              </a:solidFill>
            </a:endParaRPr>
          </a:p>
        </p:txBody>
      </p:sp>
      <p:sp>
        <p:nvSpPr>
          <p:cNvPr id="3" name="Slide Number Placeholder 2"/>
          <p:cNvSpPr>
            <a:spLocks noGrp="1"/>
          </p:cNvSpPr>
          <p:nvPr>
            <p:ph type="sldNum" sz="quarter" idx="4"/>
          </p:nvPr>
        </p:nvSpPr>
        <p:spPr>
          <a:xfrm>
            <a:off x="270639" y="6466673"/>
            <a:ext cx="84960" cy="184666"/>
          </a:xfrm>
        </p:spPr>
        <p:txBody>
          <a:bodyPr/>
          <a:lstStyle/>
          <a:p>
            <a:fld id="{13EE0807-1591-4B65-BED7-AA019BC4001C}" type="slidenum">
              <a:rPr lang="en-US" sz="1200" smtClean="0"/>
              <a:pPr/>
              <a:t>5</a:t>
            </a:fld>
            <a:endParaRPr lang="en-US" sz="1200" dirty="0"/>
          </a:p>
        </p:txBody>
      </p:sp>
    </p:spTree>
    <p:extLst>
      <p:ext uri="{BB962C8B-B14F-4D97-AF65-F5344CB8AC3E}">
        <p14:creationId xmlns:p14="http://schemas.microsoft.com/office/powerpoint/2010/main" val="54044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468708DA-51FD-420D-AEC7-0F4AF33C7F77}" type="slidenum">
              <a:rPr lang="en-US" sz="1200">
                <a:solidFill>
                  <a:prstClr val="black">
                    <a:tint val="75000"/>
                  </a:prstClr>
                </a:solidFill>
              </a:rPr>
              <a:pPr algn="r" defTabSz="457200">
                <a:defRPr/>
              </a:pPr>
              <a:t>6</a:t>
            </a:fld>
            <a:endParaRPr lang="en-US" sz="1200" dirty="0">
              <a:solidFill>
                <a:prstClr val="black">
                  <a:tint val="75000"/>
                </a:prstClr>
              </a:solidFill>
            </a:endParaRPr>
          </a:p>
        </p:txBody>
      </p:sp>
      <p:sp>
        <p:nvSpPr>
          <p:cNvPr id="22531" name="Title 1"/>
          <p:cNvSpPr>
            <a:spLocks noGrp="1"/>
          </p:cNvSpPr>
          <p:nvPr>
            <p:ph type="title" idx="4294967295"/>
          </p:nvPr>
        </p:nvSpPr>
        <p:spPr>
          <a:xfrm>
            <a:off x="457200" y="292100"/>
            <a:ext cx="8229600" cy="1143000"/>
          </a:xfrm>
          <a:solidFill>
            <a:srgbClr val="41AD49"/>
          </a:solidFill>
        </p:spPr>
        <p:txBody>
          <a:bodyPr/>
          <a:lstStyle/>
          <a:p>
            <a:r>
              <a:rPr lang="en-US" b="1" dirty="0" smtClean="0">
                <a:solidFill>
                  <a:srgbClr val="FFFFFF"/>
                </a:solidFill>
              </a:rPr>
              <a:t>Retiree/Dependent Eligibility</a:t>
            </a:r>
          </a:p>
        </p:txBody>
      </p:sp>
      <p:sp>
        <p:nvSpPr>
          <p:cNvPr id="22532" name="Content Placeholder 2"/>
          <p:cNvSpPr>
            <a:spLocks noGrp="1"/>
          </p:cNvSpPr>
          <p:nvPr>
            <p:ph idx="4294967295"/>
          </p:nvPr>
        </p:nvSpPr>
        <p:spPr>
          <a:xfrm>
            <a:off x="449965" y="2276850"/>
            <a:ext cx="8229600" cy="2170113"/>
          </a:xfrm>
        </p:spPr>
        <p:txBody>
          <a:bodyPr/>
          <a:lstStyle/>
          <a:p>
            <a:pPr>
              <a:buFont typeface="Wingdings" panose="05000000000000000000" pitchFamily="2" charset="2"/>
              <a:buChar char="Ø"/>
            </a:pPr>
            <a:r>
              <a:rPr lang="en-US" sz="2400" dirty="0" smtClean="0">
                <a:solidFill>
                  <a:srgbClr val="000000"/>
                </a:solidFill>
              </a:rPr>
              <a:t>Individuals who are not enrolled in Health Benefits as active employees still have the option to enroll as retirees as long as they meet the eligibility criteria</a:t>
            </a:r>
            <a:r>
              <a:rPr lang="en-US" sz="2000" dirty="0" smtClean="0">
                <a:solidFill>
                  <a:srgbClr val="000000"/>
                </a:solidFill>
              </a:rPr>
              <a:t>.</a:t>
            </a:r>
          </a:p>
          <a:p>
            <a:pPr>
              <a:buFont typeface="Wingdings" panose="05000000000000000000" pitchFamily="2" charset="2"/>
              <a:buChar char="Ø"/>
            </a:pPr>
            <a:endParaRPr lang="en-US" sz="2000" dirty="0">
              <a:solidFill>
                <a:srgbClr val="000000"/>
              </a:solidFill>
            </a:endParaRPr>
          </a:p>
          <a:p>
            <a:pPr>
              <a:buFont typeface="Wingdings" panose="05000000000000000000" pitchFamily="2" charset="2"/>
              <a:buChar char="Ø"/>
            </a:pPr>
            <a:r>
              <a:rPr lang="en-US" sz="2400" dirty="0" smtClean="0">
                <a:solidFill>
                  <a:srgbClr val="000000"/>
                </a:solidFill>
              </a:rPr>
              <a:t>The same dependent eligibility criteria apply to retirees as active employees.  See benefits guide for details.</a:t>
            </a:r>
          </a:p>
          <a:p>
            <a:endParaRPr lang="en-US" sz="2000" dirty="0">
              <a:solidFill>
                <a:srgbClr val="000000"/>
              </a:solidFill>
            </a:endParaRPr>
          </a:p>
          <a:p>
            <a:endParaRPr lang="en-US" sz="20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83197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00" y="856931"/>
            <a:ext cx="7642596" cy="1151084"/>
          </a:xfrm>
        </p:spPr>
        <p:txBody>
          <a:bodyPr/>
          <a:lstStyle/>
          <a:p>
            <a:pPr algn="ctr"/>
            <a:r>
              <a:rPr lang="en-US" sz="4400" dirty="0" smtClean="0"/>
              <a:t>How much Subsidy have you Earned?</a:t>
            </a:r>
            <a:endParaRPr lang="en-US" sz="4400" dirty="0"/>
          </a:p>
        </p:txBody>
      </p:sp>
    </p:spTree>
    <p:extLst>
      <p:ext uri="{BB962C8B-B14F-4D97-AF65-F5344CB8AC3E}">
        <p14:creationId xmlns:p14="http://schemas.microsoft.com/office/powerpoint/2010/main" val="161034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153A7C4F-5786-4D70-BD72-603C354F36F4}"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6AA657A-4EAC-45AA-8C6B-7DA9152A4139}" type="slidenum">
              <a:rPr lang="en-US" sz="1200">
                <a:solidFill>
                  <a:prstClr val="black">
                    <a:tint val="75000"/>
                  </a:prstClr>
                </a:solidFill>
              </a:rPr>
              <a:pPr algn="r" defTabSz="457200">
                <a:defRPr/>
              </a:pPr>
              <a:t>8</a:t>
            </a:fld>
            <a:endParaRPr lang="en-US" sz="1200" dirty="0">
              <a:solidFill>
                <a:prstClr val="black">
                  <a:tint val="75000"/>
                </a:prstClr>
              </a:solidFill>
            </a:endParaRPr>
          </a:p>
        </p:txBody>
      </p:sp>
      <p:sp>
        <p:nvSpPr>
          <p:cNvPr id="25603" name="Title 1"/>
          <p:cNvSpPr>
            <a:spLocks noGrp="1"/>
          </p:cNvSpPr>
          <p:nvPr>
            <p:ph type="title" idx="4294967295"/>
          </p:nvPr>
        </p:nvSpPr>
        <p:spPr>
          <a:solidFill>
            <a:srgbClr val="41AD49"/>
          </a:solidFill>
        </p:spPr>
        <p:txBody>
          <a:bodyPr/>
          <a:lstStyle/>
          <a:p>
            <a:pPr>
              <a:defRPr/>
            </a:pPr>
            <a:r>
              <a:rPr lang="en-US" b="1" dirty="0" smtClean="0">
                <a:solidFill>
                  <a:srgbClr val="FFFFFF"/>
                </a:solidFill>
              </a:rPr>
              <a:t>State</a:t>
            </a:r>
            <a:r>
              <a:rPr lang="en-US" b="1" dirty="0" smtClean="0">
                <a:solidFill>
                  <a:srgbClr val="FFFFFF"/>
                </a:solidFill>
                <a:effectLst>
                  <a:outerShdw blurRad="38100" dist="38100" dir="2700000" algn="tl">
                    <a:srgbClr val="000000"/>
                  </a:outerShdw>
                </a:effectLst>
              </a:rPr>
              <a:t> </a:t>
            </a:r>
            <a:r>
              <a:rPr lang="en-US" b="1" dirty="0" smtClean="0">
                <a:solidFill>
                  <a:srgbClr val="FFFFFF"/>
                </a:solidFill>
              </a:rPr>
              <a:t>Subsidy</a:t>
            </a:r>
          </a:p>
        </p:txBody>
      </p:sp>
      <p:sp>
        <p:nvSpPr>
          <p:cNvPr id="25605" name="Content Placeholder 2"/>
          <p:cNvSpPr>
            <a:spLocks noGrp="1"/>
          </p:cNvSpPr>
          <p:nvPr>
            <p:ph idx="4294967295"/>
          </p:nvPr>
        </p:nvSpPr>
        <p:spPr>
          <a:xfrm>
            <a:off x="471487" y="1985962"/>
            <a:ext cx="8286657" cy="4370387"/>
          </a:xfrm>
        </p:spPr>
        <p:txBody>
          <a:bodyPr/>
          <a:lstStyle/>
          <a:p>
            <a:pPr>
              <a:lnSpc>
                <a:spcPct val="80000"/>
              </a:lnSpc>
              <a:buFont typeface="Wingdings" panose="05000000000000000000" pitchFamily="2" charset="2"/>
              <a:buChar char="Ø"/>
            </a:pPr>
            <a:r>
              <a:rPr lang="en-US" sz="2400" b="1" dirty="0" smtClean="0">
                <a:solidFill>
                  <a:srgbClr val="000000"/>
                </a:solidFill>
              </a:rPr>
              <a:t>Maximum</a:t>
            </a:r>
            <a:r>
              <a:rPr lang="en-US" sz="2800" b="1" dirty="0" smtClean="0">
                <a:solidFill>
                  <a:srgbClr val="000000"/>
                </a:solidFill>
              </a:rPr>
              <a:t> </a:t>
            </a:r>
            <a:r>
              <a:rPr lang="en-US" sz="2400" b="1" dirty="0" smtClean="0">
                <a:solidFill>
                  <a:srgbClr val="000000"/>
                </a:solidFill>
              </a:rPr>
              <a:t>Subsidy Available if employee:</a:t>
            </a:r>
          </a:p>
          <a:p>
            <a:pPr lvl="1">
              <a:lnSpc>
                <a:spcPct val="80000"/>
              </a:lnSpc>
              <a:buFont typeface="Wingdings" panose="05000000000000000000" pitchFamily="2" charset="2"/>
              <a:buChar char="Ø"/>
            </a:pPr>
            <a:r>
              <a:rPr lang="en-US" sz="1800" dirty="0" smtClean="0"/>
              <a:t>has at least </a:t>
            </a:r>
            <a:r>
              <a:rPr lang="en-US" sz="1800" dirty="0" smtClean="0">
                <a:solidFill>
                  <a:srgbClr val="000000"/>
                </a:solidFill>
              </a:rPr>
              <a:t>16 years of creditable service if hired prior to 7/1/2011 or 25 years of creditable service if hired after 7/1/2011</a:t>
            </a:r>
            <a:r>
              <a:rPr lang="en-US" sz="2400" dirty="0" smtClean="0">
                <a:solidFill>
                  <a:srgbClr val="000000"/>
                </a:solidFill>
              </a:rPr>
              <a:t>.</a:t>
            </a:r>
          </a:p>
          <a:p>
            <a:pPr lvl="1">
              <a:lnSpc>
                <a:spcPct val="80000"/>
              </a:lnSpc>
              <a:buFont typeface="Wingdings" panose="05000000000000000000" pitchFamily="2" charset="2"/>
              <a:buChar char="Ø"/>
            </a:pPr>
            <a:endParaRPr lang="en-US" sz="2400" dirty="0" smtClean="0">
              <a:solidFill>
                <a:srgbClr val="000000"/>
              </a:solidFill>
            </a:endParaRPr>
          </a:p>
          <a:p>
            <a:pPr lvl="1">
              <a:lnSpc>
                <a:spcPct val="80000"/>
              </a:lnSpc>
              <a:buFont typeface="Wingdings" panose="05000000000000000000" pitchFamily="2" charset="2"/>
              <a:buChar char="Ø"/>
            </a:pPr>
            <a:endParaRPr lang="en-US" sz="200" dirty="0" smtClean="0">
              <a:solidFill>
                <a:srgbClr val="000000"/>
              </a:solidFill>
            </a:endParaRPr>
          </a:p>
          <a:p>
            <a:pPr>
              <a:lnSpc>
                <a:spcPct val="80000"/>
              </a:lnSpc>
              <a:buFont typeface="Wingdings" panose="05000000000000000000" pitchFamily="2" charset="2"/>
              <a:buChar char="Ø"/>
            </a:pPr>
            <a:r>
              <a:rPr lang="en-US" sz="2400" b="1" dirty="0" smtClean="0">
                <a:solidFill>
                  <a:srgbClr val="000000"/>
                </a:solidFill>
              </a:rPr>
              <a:t>Pro-Rated</a:t>
            </a:r>
            <a:r>
              <a:rPr lang="en-US" sz="2800" b="1" dirty="0" smtClean="0">
                <a:solidFill>
                  <a:srgbClr val="000000"/>
                </a:solidFill>
              </a:rPr>
              <a:t> </a:t>
            </a:r>
            <a:r>
              <a:rPr lang="en-US" sz="2400" b="1" dirty="0" smtClean="0">
                <a:solidFill>
                  <a:srgbClr val="000000"/>
                </a:solidFill>
              </a:rPr>
              <a:t>Subsidy if employee:</a:t>
            </a:r>
          </a:p>
          <a:p>
            <a:pPr lvl="1">
              <a:lnSpc>
                <a:spcPct val="80000"/>
              </a:lnSpc>
            </a:pPr>
            <a:r>
              <a:rPr lang="en-US" sz="1800" dirty="0" smtClean="0"/>
              <a:t>retirees with less than 16 years of creditable service if hired prior to 7/1/2011 or less than 25 years of creditable service if hired after 7/1/2011</a:t>
            </a:r>
            <a:endParaRPr lang="en-US" sz="1800" dirty="0"/>
          </a:p>
          <a:p>
            <a:pPr marL="457200" lvl="1" indent="0">
              <a:lnSpc>
                <a:spcPct val="80000"/>
              </a:lnSpc>
              <a:buNone/>
            </a:pPr>
            <a:endParaRPr lang="en-US" sz="1800" dirty="0" smtClean="0"/>
          </a:p>
          <a:p>
            <a:pPr>
              <a:lnSpc>
                <a:spcPct val="80000"/>
              </a:lnSpc>
              <a:buFont typeface="Wingdings" panose="05000000000000000000" pitchFamily="2" charset="2"/>
              <a:buChar char="Ø"/>
            </a:pPr>
            <a:r>
              <a:rPr lang="en-US" sz="2400" b="1" dirty="0" smtClean="0"/>
              <a:t>Dependent Subsidy if employee:</a:t>
            </a:r>
          </a:p>
          <a:p>
            <a:pPr lvl="1">
              <a:lnSpc>
                <a:spcPct val="80000"/>
              </a:lnSpc>
            </a:pPr>
            <a:r>
              <a:rPr lang="en-US" sz="1800" dirty="0" smtClean="0"/>
              <a:t>	retirees from a Maryland State institution of higher education must have 25 	years of employment for a spouse and dependent children to receive the full 	subsidy for health benefits.  </a:t>
            </a:r>
            <a:r>
              <a:rPr lang="en-US" sz="1800" b="1" dirty="0" smtClean="0"/>
              <a:t>There is no prorated health insurance subsidy 	for spouse and/or dependents.</a:t>
            </a:r>
            <a:endParaRPr lang="en-US" sz="1800" dirty="0" smtClean="0"/>
          </a:p>
          <a:p>
            <a:pPr marL="457200" lvl="1" indent="0">
              <a:lnSpc>
                <a:spcPct val="80000"/>
              </a:lnSpc>
              <a:buNone/>
            </a:pPr>
            <a:endParaRPr lang="en-US" sz="1600" i="1" dirty="0" smtClean="0">
              <a:solidFill>
                <a:srgbClr val="000000"/>
              </a:solidFill>
            </a:endParaRPr>
          </a:p>
          <a:p>
            <a:pPr marL="457200" lvl="1" indent="0">
              <a:lnSpc>
                <a:spcPct val="80000"/>
              </a:lnSpc>
              <a:buNone/>
            </a:pPr>
            <a:endParaRPr lang="en-US" sz="1600" i="1" dirty="0" smtClean="0">
              <a:solidFill>
                <a:srgbClr val="000000"/>
              </a:solidFill>
            </a:endParaRPr>
          </a:p>
          <a:p>
            <a:pPr lvl="1">
              <a:buFont typeface="Arial" charset="0"/>
              <a:buChar char="•"/>
            </a:pPr>
            <a:endParaRPr lang="en-US" sz="2000" dirty="0" smtClean="0">
              <a:solidFill>
                <a:srgbClr val="000000"/>
              </a:solidFill>
              <a:latin typeface="Garamond" pitchFamily="18" charset="0"/>
            </a:endParaRPr>
          </a:p>
        </p:txBody>
      </p:sp>
      <p:sp>
        <p:nvSpPr>
          <p:cNvPr id="2" name="Slide Number Placeholder 1"/>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88164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BB8977ED-9882-4988-BAE0-E4EBDC62D4AE}"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4" name="Slide Number Placeholder 5"/>
          <p:cNvSpPr txBox="1">
            <a:spLocks noGrp="1"/>
          </p:cNvSpPr>
          <p:nvPr/>
        </p:nvSpPr>
        <p:spPr>
          <a:xfrm>
            <a:off x="6553200" y="6356350"/>
            <a:ext cx="2133600" cy="365125"/>
          </a:xfrm>
          <a:prstGeom prst="rect">
            <a:avLst/>
          </a:prstGeom>
          <a:noFill/>
        </p:spPr>
        <p:txBody>
          <a:bodyPr anchor="ctr"/>
          <a:lstStyle/>
          <a:p>
            <a:pPr algn="r" defTabSz="457200">
              <a:defRPr/>
            </a:pPr>
            <a:fld id="{78A0F674-3823-4AB5-A16C-66A0245BE6B6}" type="slidenum">
              <a:rPr lang="en-US" sz="1200">
                <a:solidFill>
                  <a:prstClr val="black">
                    <a:tint val="75000"/>
                  </a:prstClr>
                </a:solidFill>
              </a:rPr>
              <a:pPr algn="r" defTabSz="457200">
                <a:defRPr/>
              </a:pPr>
              <a:t>9</a:t>
            </a:fld>
            <a:endParaRPr lang="en-US" sz="1200" dirty="0">
              <a:solidFill>
                <a:prstClr val="black">
                  <a:tint val="75000"/>
                </a:prstClr>
              </a:solidFill>
            </a:endParaRPr>
          </a:p>
        </p:txBody>
      </p:sp>
      <p:sp>
        <p:nvSpPr>
          <p:cNvPr id="26628" name="Title 1"/>
          <p:cNvSpPr>
            <a:spLocks noGrp="1"/>
          </p:cNvSpPr>
          <p:nvPr>
            <p:ph type="title" idx="4294967295"/>
          </p:nvPr>
        </p:nvSpPr>
        <p:spPr>
          <a:solidFill>
            <a:srgbClr val="41AD49"/>
          </a:solidFill>
        </p:spPr>
        <p:txBody>
          <a:bodyPr/>
          <a:lstStyle/>
          <a:p>
            <a:r>
              <a:rPr lang="en-US" b="1" dirty="0" smtClean="0">
                <a:solidFill>
                  <a:srgbClr val="FFFFFF"/>
                </a:solidFill>
              </a:rPr>
              <a:t>Calculating Pro-Rated Subsidy</a:t>
            </a:r>
          </a:p>
        </p:txBody>
      </p:sp>
      <p:sp>
        <p:nvSpPr>
          <p:cNvPr id="3" name="Content Placeholder 2"/>
          <p:cNvSpPr>
            <a:spLocks noGrp="1"/>
          </p:cNvSpPr>
          <p:nvPr>
            <p:ph idx="4294967295"/>
          </p:nvPr>
        </p:nvSpPr>
        <p:spPr>
          <a:xfrm>
            <a:off x="471488" y="1527175"/>
            <a:ext cx="8229600" cy="4914900"/>
          </a:xfrm>
        </p:spPr>
        <p:txBody>
          <a:bodyPr/>
          <a:lstStyle/>
          <a:p>
            <a:pPr marL="0" indent="0">
              <a:lnSpc>
                <a:spcPct val="70000"/>
              </a:lnSpc>
              <a:buClr>
                <a:srgbClr val="FF0000"/>
              </a:buClr>
              <a:buFont typeface="Wingdings" pitchFamily="2" charset="2"/>
              <a:buNone/>
              <a:defRPr/>
            </a:pPr>
            <a:r>
              <a:rPr lang="en-US" sz="2600" dirty="0" smtClean="0">
                <a:solidFill>
                  <a:srgbClr val="000000"/>
                </a:solidFill>
              </a:rPr>
              <a:t>Divide months of creditable service* by 192 months (16 years) if hired prior to 7/1/2011 or 300 months (25 years) if hired after 7/1/2011 (</a:t>
            </a:r>
            <a:r>
              <a:rPr lang="en-US" sz="2600" b="1" dirty="0" smtClean="0">
                <a:solidFill>
                  <a:srgbClr val="000000"/>
                </a:solidFill>
              </a:rPr>
              <a:t>retiree only)</a:t>
            </a:r>
            <a:endParaRPr lang="en-US" sz="2600" dirty="0" smtClean="0">
              <a:solidFill>
                <a:srgbClr val="000000"/>
              </a:solidFill>
            </a:endParaRPr>
          </a:p>
          <a:p>
            <a:pPr marL="0" indent="0">
              <a:lnSpc>
                <a:spcPct val="70000"/>
              </a:lnSpc>
              <a:buClr>
                <a:srgbClr val="FF0000"/>
              </a:buClr>
              <a:buFont typeface="Wingdings" pitchFamily="2" charset="2"/>
              <a:buNone/>
              <a:defRPr/>
            </a:pPr>
            <a:endParaRPr lang="en-US" sz="1600" dirty="0" smtClean="0">
              <a:solidFill>
                <a:srgbClr val="000000"/>
              </a:solidFill>
            </a:endParaRPr>
          </a:p>
          <a:p>
            <a:pPr marL="0" indent="0">
              <a:lnSpc>
                <a:spcPct val="70000"/>
              </a:lnSpc>
              <a:buClr>
                <a:srgbClr val="FF0000"/>
              </a:buClr>
              <a:buFont typeface="Wingdings" pitchFamily="2" charset="2"/>
              <a:buNone/>
              <a:defRPr/>
            </a:pPr>
            <a:r>
              <a:rPr lang="en-US" sz="2400" b="1" i="1" dirty="0" smtClean="0">
                <a:solidFill>
                  <a:srgbClr val="000000"/>
                </a:solidFill>
                <a:effectLst>
                  <a:outerShdw blurRad="38100" dist="38100" dir="2700000" algn="tl">
                    <a:srgbClr val="C0C0C0"/>
                  </a:outerShdw>
                </a:effectLst>
              </a:rPr>
              <a:t>Example: (hired prior to 7/1/2011)</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60 months (5 years) ÷ 192 months (16 years) = 0.3125</a:t>
            </a:r>
          </a:p>
          <a:p>
            <a:pPr marL="347663" lvl="1" indent="0">
              <a:lnSpc>
                <a:spcPct val="70000"/>
              </a:lnSpc>
              <a:buFontTx/>
              <a:buChar char="•"/>
              <a:defRPr/>
            </a:pPr>
            <a:endParaRPr lang="en-US" sz="200"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0.3125 (31.25%) of the maximum subsidy is what the State will 	   pay toward benefits.</a:t>
            </a:r>
          </a:p>
          <a:p>
            <a:pPr marL="0" indent="0">
              <a:lnSpc>
                <a:spcPct val="70000"/>
              </a:lnSpc>
              <a:buFont typeface="Arial" charset="0"/>
              <a:buNone/>
              <a:defRPr/>
            </a:pPr>
            <a:endParaRPr lang="en-US" sz="1000" b="1" dirty="0" smtClean="0">
              <a:solidFill>
                <a:srgbClr val="000000"/>
              </a:solidFill>
            </a:endParaRPr>
          </a:p>
          <a:p>
            <a:pPr marL="0" indent="0">
              <a:lnSpc>
                <a:spcPct val="70000"/>
              </a:lnSpc>
              <a:buFont typeface="Arial" charset="0"/>
              <a:buNone/>
              <a:defRPr/>
            </a:pPr>
            <a:r>
              <a:rPr lang="en-US" sz="2400" b="1" i="1" dirty="0" smtClean="0">
                <a:solidFill>
                  <a:srgbClr val="000000"/>
                </a:solidFill>
                <a:effectLst>
                  <a:outerShdw blurRad="38100" dist="38100" dir="2700000" algn="tl">
                    <a:srgbClr val="C0C0C0"/>
                  </a:outerShdw>
                </a:effectLst>
              </a:rPr>
              <a:t>Retiree</a:t>
            </a:r>
            <a:r>
              <a:rPr lang="ja-JP" altLang="en-US" sz="2400" b="1" i="1" dirty="0" smtClean="0">
                <a:solidFill>
                  <a:srgbClr val="000000"/>
                </a:solidFill>
                <a:effectLst>
                  <a:outerShdw blurRad="38100" dist="38100" dir="2700000" algn="tl">
                    <a:srgbClr val="C0C0C0"/>
                  </a:outerShdw>
                </a:effectLst>
                <a:cs typeface="Garamond" pitchFamily="18" charset="0"/>
              </a:rPr>
              <a:t>’</a:t>
            </a:r>
            <a:r>
              <a:rPr lang="en-US" sz="2400" b="1" i="1" dirty="0" smtClean="0">
                <a:solidFill>
                  <a:srgbClr val="000000"/>
                </a:solidFill>
                <a:effectLst>
                  <a:outerShdw blurRad="38100" dist="38100" dir="2700000" algn="tl">
                    <a:srgbClr val="C0C0C0"/>
                  </a:outerShdw>
                </a:effectLst>
              </a:rPr>
              <a:t>s monthly cost:</a:t>
            </a:r>
          </a:p>
          <a:p>
            <a:pPr marL="690563" lvl="1" indent="-342900">
              <a:lnSpc>
                <a:spcPct val="70000"/>
              </a:lnSpc>
              <a:buFont typeface="Wingdings" panose="05000000000000000000" pitchFamily="2" charset="2"/>
              <a:buChar char="Ø"/>
              <a:defRPr/>
            </a:pPr>
            <a:r>
              <a:rPr lang="en-US" sz="2000" dirty="0" smtClean="0">
                <a:solidFill>
                  <a:srgbClr val="000000"/>
                </a:solidFill>
              </a:rPr>
              <a:t>  </a:t>
            </a:r>
            <a:r>
              <a:rPr lang="en-US" sz="2200" dirty="0" smtClean="0">
                <a:solidFill>
                  <a:srgbClr val="000000"/>
                </a:solidFill>
              </a:rPr>
              <a:t>0.6875 (68.75%) of the maximum subsidy, </a:t>
            </a:r>
            <a:r>
              <a:rPr lang="en-US" sz="2200" b="1" dirty="0" smtClean="0">
                <a:solidFill>
                  <a:srgbClr val="000000"/>
                </a:solidFill>
              </a:rPr>
              <a:t>PLUS</a:t>
            </a:r>
          </a:p>
          <a:p>
            <a:pPr marL="347663" lvl="1" indent="0">
              <a:lnSpc>
                <a:spcPct val="70000"/>
              </a:lnSpc>
              <a:buFontTx/>
              <a:buChar char="•"/>
              <a:defRPr/>
            </a:pPr>
            <a:endParaRPr lang="en-US" sz="200" b="1" dirty="0" smtClean="0">
              <a:solidFill>
                <a:srgbClr val="000000"/>
              </a:solidFill>
            </a:endParaRPr>
          </a:p>
          <a:p>
            <a:pPr marL="690563" lvl="1" indent="-342900">
              <a:lnSpc>
                <a:spcPct val="70000"/>
              </a:lnSpc>
              <a:buFont typeface="Wingdings" panose="05000000000000000000" pitchFamily="2" charset="2"/>
              <a:buChar char="Ø"/>
              <a:defRPr/>
            </a:pPr>
            <a:r>
              <a:rPr lang="en-US" sz="2200" dirty="0" smtClean="0">
                <a:solidFill>
                  <a:srgbClr val="000000"/>
                </a:solidFill>
              </a:rPr>
              <a:t>  the regular monthly retiree premium.</a:t>
            </a:r>
          </a:p>
          <a:p>
            <a:pPr marL="0" indent="0">
              <a:lnSpc>
                <a:spcPct val="70000"/>
              </a:lnSpc>
              <a:buFont typeface="Arial" charset="0"/>
              <a:buNone/>
              <a:defRPr/>
            </a:pPr>
            <a:r>
              <a:rPr lang="en-US" sz="1600" dirty="0" smtClean="0">
                <a:solidFill>
                  <a:srgbClr val="000000"/>
                </a:solidFill>
              </a:rPr>
              <a:t>	</a:t>
            </a:r>
          </a:p>
          <a:p>
            <a:pPr marL="0" indent="0" algn="ctr">
              <a:lnSpc>
                <a:spcPct val="70000"/>
              </a:lnSpc>
              <a:buFont typeface="Wingdings" pitchFamily="2" charset="2"/>
              <a:buNone/>
              <a:defRPr/>
            </a:pPr>
            <a:r>
              <a:rPr lang="en-US" sz="2600" b="1" dirty="0" smtClean="0">
                <a:solidFill>
                  <a:srgbClr val="000000"/>
                </a:solidFill>
              </a:rPr>
              <a:t>For estimates of premiums with</a:t>
            </a:r>
            <a:br>
              <a:rPr lang="en-US" sz="2600" b="1" dirty="0" smtClean="0">
                <a:solidFill>
                  <a:srgbClr val="000000"/>
                </a:solidFill>
              </a:rPr>
            </a:br>
            <a:r>
              <a:rPr lang="en-US" sz="2600" b="1" dirty="0" smtClean="0">
                <a:solidFill>
                  <a:srgbClr val="000000"/>
                </a:solidFill>
              </a:rPr>
              <a:t>pro-rated State subsidy, call the EBD</a:t>
            </a:r>
          </a:p>
          <a:p>
            <a:pPr marL="0" indent="0" algn="ctr">
              <a:lnSpc>
                <a:spcPct val="70000"/>
              </a:lnSpc>
              <a:buFont typeface="Wingdings" pitchFamily="2" charset="2"/>
              <a:buNone/>
              <a:defRPr/>
            </a:pPr>
            <a:endParaRPr lang="en-US" sz="800" b="1" dirty="0" smtClean="0">
              <a:solidFill>
                <a:srgbClr val="000000"/>
              </a:solidFill>
            </a:endParaRPr>
          </a:p>
          <a:p>
            <a:pPr marL="0" indent="0" algn="ctr">
              <a:lnSpc>
                <a:spcPct val="70000"/>
              </a:lnSpc>
              <a:buFont typeface="Wingdings" pitchFamily="2" charset="2"/>
              <a:buNone/>
              <a:defRPr/>
            </a:pPr>
            <a:r>
              <a:rPr lang="en-US" sz="2600" dirty="0" smtClean="0">
                <a:solidFill>
                  <a:srgbClr val="000000"/>
                </a:solidFill>
              </a:rPr>
              <a:t>*</a:t>
            </a:r>
            <a:r>
              <a:rPr lang="en-US" sz="2000" dirty="0" smtClean="0">
                <a:solidFill>
                  <a:srgbClr val="000000"/>
                </a:solidFill>
              </a:rPr>
              <a:t>Contact EBD for estimate of premiums if less than 25 years.</a:t>
            </a:r>
            <a:endParaRPr lang="en-US" sz="1900" dirty="0" smtClean="0">
              <a:solidFill>
                <a:srgbClr val="000000"/>
              </a:solidFill>
              <a:latin typeface="Garamond" pitchFamily="18" charset="0"/>
            </a:endParaRPr>
          </a:p>
        </p:txBody>
      </p:sp>
      <p:sp>
        <p:nvSpPr>
          <p:cNvPr id="6" name="Slide Number Placeholder 5"/>
          <p:cNvSpPr>
            <a:spLocks noGrp="1"/>
          </p:cNvSpPr>
          <p:nvPr>
            <p:ph type="sldNum" sz="quarter" idx="12"/>
          </p:nvPr>
        </p:nvSpPr>
        <p:spPr/>
        <p:txBody>
          <a:bodyPr/>
          <a:lstStyle/>
          <a:p>
            <a:pPr>
              <a:defRPr/>
            </a:pPr>
            <a:fld id="{BEABC7D5-4769-47C0-A254-CAE66A8AFC58}"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3695960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SOMHB PowerPoint Template COMP 1A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OMHB PowerPoint Template COMP 1A - 2015" id="{8701C608-5838-4025-9824-2DB7B2814D49}" vid="{E7910EF1-F99F-452E-B82B-16C7B20865A7}"/>
    </a:ext>
  </a:extLst>
</a:theme>
</file>

<file path=ppt/theme/theme31.xml><?xml version="1.0" encoding="utf-8"?>
<a:theme xmlns:a="http://schemas.openxmlformats.org/drawingml/2006/main" name="1_SOMHB PowerPoint Template COMP 1A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OMHB PowerPoint Template COMP 1A - 2015" id="{8701C608-5838-4025-9824-2DB7B2814D49}" vid="{E7910EF1-F99F-452E-B82B-16C7B20865A7}"/>
    </a:ext>
  </a:extLst>
</a:theme>
</file>

<file path=ppt/theme/theme32.xml><?xml version="1.0" encoding="utf-8"?>
<a:theme xmlns:a="http://schemas.openxmlformats.org/drawingml/2006/main" name="5_SOMHB PowerPoint Template COMP 1A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OMHB PowerPoint Template COMP 1A - 2015" id="{8701C608-5838-4025-9824-2DB7B2814D49}" vid="{E7910EF1-F99F-452E-B82B-16C7B20865A7}"/>
    </a:ext>
  </a:extLst>
</a:theme>
</file>

<file path=ppt/theme/theme33.xml><?xml version="1.0" encoding="utf-8"?>
<a:theme xmlns:a="http://schemas.openxmlformats.org/drawingml/2006/main" name="6_SOMHB PowerPoint Template COMP 1A -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OMHB PowerPoint Template COMP 1A - 2015" id="{8701C608-5838-4025-9824-2DB7B2814D49}" vid="{E7910EF1-F99F-452E-B82B-16C7B20865A7}"/>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_x002d_Category xmlns="1d7b6081-7583-4274-933f-ce5f7d062d00">Miscellaneous</Sub_x002d_Category>
    <PostDate xmlns="1d7b6081-7583-4274-933f-ce5f7d062d00">2017-02-22T05:00:00+00:00</PostDate>
    <Category0 xmlns="1d7b6081-7583-4274-933f-ce5f7d062d00">General</Category0>
    <Plan_x0020_Year xmlns="1d7b6081-7583-4274-933f-ce5f7d062d00" xsi:nil="true"/>
  </documentManagement>
</p:properties>
</file>

<file path=customXml/itemProps1.xml><?xml version="1.0" encoding="utf-8"?>
<ds:datastoreItem xmlns:ds="http://schemas.openxmlformats.org/officeDocument/2006/customXml" ds:itemID="{D195B0E2-B3DE-4179-9E36-B64957ACDBAD}"/>
</file>

<file path=customXml/itemProps2.xml><?xml version="1.0" encoding="utf-8"?>
<ds:datastoreItem xmlns:ds="http://schemas.openxmlformats.org/officeDocument/2006/customXml" ds:itemID="{FDFF0881-892A-4690-93C1-D7B295B95E8A}"/>
</file>

<file path=customXml/itemProps3.xml><?xml version="1.0" encoding="utf-8"?>
<ds:datastoreItem xmlns:ds="http://schemas.openxmlformats.org/officeDocument/2006/customXml" ds:itemID="{DB2112FB-9A31-477E-97E1-23BDBB5DCDD0}"/>
</file>

<file path=docProps/app.xml><?xml version="1.0" encoding="utf-8"?>
<Properties xmlns="http://schemas.openxmlformats.org/officeDocument/2006/extended-properties" xmlns:vt="http://schemas.openxmlformats.org/officeDocument/2006/docPropsVTypes">
  <TotalTime>1756</TotalTime>
  <Words>1999</Words>
  <Application>Microsoft Office PowerPoint</Application>
  <PresentationFormat>On-screen Show (4:3)</PresentationFormat>
  <Paragraphs>372</Paragraphs>
  <Slides>36</Slides>
  <Notes>5</Notes>
  <HiddenSlides>0</HiddenSlides>
  <MMClips>0</MMClips>
  <ScaleCrop>false</ScaleCrop>
  <HeadingPairs>
    <vt:vector size="6" baseType="variant">
      <vt:variant>
        <vt:lpstr>Fonts Used</vt:lpstr>
      </vt:variant>
      <vt:variant>
        <vt:i4>9</vt:i4>
      </vt:variant>
      <vt:variant>
        <vt:lpstr>Theme</vt:lpstr>
      </vt:variant>
      <vt:variant>
        <vt:i4>33</vt:i4>
      </vt:variant>
      <vt:variant>
        <vt:lpstr>Slide Titles</vt:lpstr>
      </vt:variant>
      <vt:variant>
        <vt:i4>36</vt:i4>
      </vt:variant>
    </vt:vector>
  </HeadingPairs>
  <TitlesOfParts>
    <vt:vector size="78" baseType="lpstr">
      <vt:lpstr>Arial</vt:lpstr>
      <vt:lpstr>Calibri</vt:lpstr>
      <vt:lpstr>Myriad Pro Cond</vt:lpstr>
      <vt:lpstr>Myriad Pro</vt:lpstr>
      <vt:lpstr>Times New Roman</vt:lpstr>
      <vt:lpstr>Garamond</vt:lpstr>
      <vt:lpstr>Wingdings</vt:lpstr>
      <vt:lpstr>ＭＳ Ｐゴシック</vt:lpstr>
      <vt:lpstr>Franklin Gothic Demi</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SOMHB PowerPoint Template COMP 1A - 2015</vt:lpstr>
      <vt:lpstr>1_SOMHB PowerPoint Template COMP 1A - 2015</vt:lpstr>
      <vt:lpstr>5_SOMHB PowerPoint Template COMP 1A - 2015</vt:lpstr>
      <vt:lpstr>6_SOMHB PowerPoint Template COMP 1A - 2015</vt:lpstr>
      <vt:lpstr> Welcome to an ORP Retiree Overview of Maryland State Employee and Retiree Health and Welfare Benefits Program</vt:lpstr>
      <vt:lpstr>PowerPoint Presentation</vt:lpstr>
      <vt:lpstr>   Who is Eligible?</vt:lpstr>
      <vt:lpstr>Retiree Eligibility (hired prior to 7/1/2011)</vt:lpstr>
      <vt:lpstr>Retiree Eligibility (hired on or after 7/1/2011)</vt:lpstr>
      <vt:lpstr>Retiree/Dependent Eligibility</vt:lpstr>
      <vt:lpstr>How much Subsidy have you Earned?</vt:lpstr>
      <vt:lpstr>State Subsidy</vt:lpstr>
      <vt:lpstr>Calculating Pro-Rated Subsidy</vt:lpstr>
      <vt:lpstr>What should you consider when Planning for Retirement?</vt:lpstr>
      <vt:lpstr>Retirement and Beneficiaries</vt:lpstr>
      <vt:lpstr>Plans Available to Retirees</vt:lpstr>
      <vt:lpstr>PowerPoint Presentation</vt:lpstr>
      <vt:lpstr>What is Medicare?</vt:lpstr>
      <vt:lpstr>Medicare Is …</vt:lpstr>
      <vt:lpstr>Medicare Parts A &amp; B Enrollment</vt:lpstr>
      <vt:lpstr>Initial Enrollment Period (Medicare Part B) </vt:lpstr>
      <vt:lpstr>Initial Enrollment Period (Medicare Part B) </vt:lpstr>
      <vt:lpstr>Special Enrollment Period (Medicare Part B) </vt:lpstr>
      <vt:lpstr>General Medicare Enrollment Periods</vt:lpstr>
      <vt:lpstr>EGWP – What is It?</vt:lpstr>
      <vt:lpstr>What Does it Mean to the Retiree?</vt:lpstr>
      <vt:lpstr>What Does it Mean to the Retiree?</vt:lpstr>
      <vt:lpstr>What Does it Mean to the Retiree?</vt:lpstr>
      <vt:lpstr>How do you Enroll?</vt:lpstr>
      <vt:lpstr>Retiree Health Benefit Enrollment and Change Form</vt:lpstr>
      <vt:lpstr>Please Be Aware</vt:lpstr>
      <vt:lpstr>What’s new January 1, 2017?</vt:lpstr>
      <vt:lpstr>Updates in 2017</vt:lpstr>
      <vt:lpstr>What happens Next?</vt:lpstr>
      <vt:lpstr>Notices Retirees May Receive Upon Retirement</vt:lpstr>
      <vt:lpstr>Premium Payments</vt:lpstr>
      <vt:lpstr>Are you Moving? </vt:lpstr>
      <vt:lpstr>Now Do You Know? </vt:lpstr>
      <vt:lpstr>Where Can Retirees Get More Information?</vt:lpstr>
      <vt:lpstr>Contact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 Spring 2017 Pre-Retirement Seminar</dc:title>
  <dc:creator>Kurt</dc:creator>
  <cp:lastModifiedBy>Wollenweber, Carole</cp:lastModifiedBy>
  <cp:revision>132</cp:revision>
  <cp:lastPrinted>2016-03-29T13:58:23Z</cp:lastPrinted>
  <dcterms:created xsi:type="dcterms:W3CDTF">2014-08-09T15:57:40Z</dcterms:created>
  <dcterms:modified xsi:type="dcterms:W3CDTF">2017-02-22T19:44:53Z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y fmtid="{D5CDD505-2E9C-101B-9397-08002B2CF9AE}" pid="3" name="URL">
    <vt:lpwstr/>
  </property>
</Properties>
</file>