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2" r:id="rId4"/>
    <p:sldId id="271" r:id="rId5"/>
    <p:sldId id="263" r:id="rId6"/>
    <p:sldId id="284" r:id="rId7"/>
    <p:sldId id="288" r:id="rId8"/>
    <p:sldId id="289" r:id="rId9"/>
    <p:sldId id="266" r:id="rId10"/>
    <p:sldId id="282" r:id="rId11"/>
    <p:sldId id="281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CE084-FDA3-495B-BC18-7BC2233530BA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3C773-9113-474B-B044-F890079BB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3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1CF1-3CB9-4FA1-859A-60E85007C48E}" type="datetime1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8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ED263-BE29-4771-90B5-5F3FC5B27ECC}" type="datetime1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1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43F32-F637-40C2-A84B-24FF38FE39F5}" type="datetime1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72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82D59-4EF6-34B2-B6A4-C23A5FDAF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B1313F-D1F7-2581-17F0-F61A0A963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AF34A-6ECF-4EF1-83B9-2200CA9F3854}" type="datetime1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ECDD8C-118D-5CBC-379D-663554BDE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E2A5C3-BA70-01B3-0BBA-B75E9160D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0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2232-8E94-486C-89EA-1128E00B5D5B}" type="datetime1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7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8105-7B2B-40A8-AFC2-DDE23CAF8137}" type="datetime1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5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88C35-7C38-4797-BEA0-8C7898615019}" type="datetime1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7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FB152-DB1A-449E-B3A6-46E48304D074}" type="datetime1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1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F682-0735-4CC6-B320-CD06EB3F39BE}" type="datetime1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1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1778-BF89-4FBF-8C24-A622882BB39D}" type="datetime1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6604-BD96-42FF-B871-6EB75D535F9E}" type="datetime1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4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FFDEB-7650-42B7-B362-83FF273F10C0}" type="datetime1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6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1"/>
            <a:ext cx="8229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F34A-6ECF-4EF1-83B9-2200CA9F3854}" type="datetime1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125E-D473-41D4-AF11-8D090773E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5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sd.maryland.gov/Pages/COMARHome.aspx" TargetMode="External"/><Relationship Id="rId2" Type="http://schemas.openxmlformats.org/officeDocument/2006/relationships/hyperlink" Target="https://casetext.com/statute/code-of-maryland/article-state-personnel-and-pensions/division-i-state-personnel/title-7-employment-in-the-state-personnel-management-syste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1"/>
            <a:ext cx="8153400" cy="1981199"/>
          </a:xfrm>
        </p:spPr>
        <p:txBody>
          <a:bodyPr>
            <a:noAutofit/>
          </a:bodyPr>
          <a:lstStyle/>
          <a:p>
            <a:r>
              <a:rPr lang="en-US" sz="3200" dirty="0"/>
              <a:t>Recruiting in the </a:t>
            </a:r>
            <a:br>
              <a:rPr lang="en-US" sz="3200" dirty="0"/>
            </a:br>
            <a:r>
              <a:rPr lang="en-US" sz="3200" dirty="0"/>
              <a:t>State Personnel Management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352800"/>
            <a:ext cx="7010400" cy="1905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000" b="1" dirty="0"/>
              <a:t>G. Mark Townend</a:t>
            </a:r>
          </a:p>
          <a:p>
            <a:pPr algn="l"/>
            <a:r>
              <a:rPr lang="en-US" sz="2000" b="1" dirty="0"/>
              <a:t>Director, Recruitment and Examination Division</a:t>
            </a:r>
          </a:p>
          <a:p>
            <a:pPr algn="l"/>
            <a:r>
              <a:rPr lang="en-US" sz="2000" b="1" dirty="0"/>
              <a:t>Department of Budget and Management</a:t>
            </a:r>
          </a:p>
          <a:p>
            <a:pPr algn="l"/>
            <a:endParaRPr lang="en-US" sz="2300" dirty="0"/>
          </a:p>
          <a:p>
            <a:pPr algn="l"/>
            <a:r>
              <a:rPr lang="en-US" sz="2300" dirty="0"/>
              <a:t>September 5, 2023</a:t>
            </a:r>
          </a:p>
        </p:txBody>
      </p:sp>
    </p:spTree>
    <p:extLst>
      <p:ext uri="{BB962C8B-B14F-4D97-AF65-F5344CB8AC3E}">
        <p14:creationId xmlns:p14="http://schemas.microsoft.com/office/powerpoint/2010/main" val="3721393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C8466-F562-4F6C-3511-FD981E9C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434B2-AF9C-F55D-A1A5-BFBB5DD7C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200" dirty="0"/>
              <a:t>Statute requires centralized involvement and a restrictive process for hiring and job posting that increases recruitment timelines. </a:t>
            </a:r>
          </a:p>
          <a:p>
            <a:endParaRPr lang="en-US" sz="4200" dirty="0"/>
          </a:p>
          <a:p>
            <a:r>
              <a:rPr lang="en-US" sz="4200" dirty="0"/>
              <a:t>The required steps for SPMS agencies to hire take an average of 130 days</a:t>
            </a:r>
          </a:p>
          <a:p>
            <a:endParaRPr lang="en-US" sz="4200" dirty="0"/>
          </a:p>
          <a:p>
            <a:r>
              <a:rPr lang="en-US" sz="4200" dirty="0"/>
              <a:t>The state’s job postings are required to contain an excessive amount of information.</a:t>
            </a:r>
          </a:p>
          <a:p>
            <a:endParaRPr lang="en-US" sz="4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E5427-2582-5395-4D52-E7CD34A10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32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20E9D-A56D-E8CC-1B81-36D39D91F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Possible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D4B10-FBA3-3556-5370-64BFCA349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Repeal posting time requirements to give the State the capability to move quickly to fill positions, like the private sector</a:t>
            </a:r>
          </a:p>
          <a:p>
            <a:endParaRPr lang="en-US" sz="2800" dirty="0"/>
          </a:p>
          <a:p>
            <a:r>
              <a:rPr lang="en-US" sz="2800" dirty="0"/>
              <a:t>Eliminate required notification timelines. They are not necessary.</a:t>
            </a:r>
          </a:p>
          <a:p>
            <a:endParaRPr lang="en-US" sz="2800" dirty="0"/>
          </a:p>
          <a:p>
            <a:r>
              <a:rPr lang="en-US" sz="2800" dirty="0"/>
              <a:t>Repeal job announcement requirements. Applicants are provided with a job description on interview that has the same information. Shorter announcements are used by our private sector competition.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C14F5-78CA-BF0C-BB2E-0225489FA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91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2B54F-96ED-830D-25B5-4D14037FF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01E34-B5F8-E038-7720-A43C5CC4E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State Personnel and Pensions - </a:t>
            </a:r>
            <a:r>
              <a:rPr lang="en-US" sz="2400" dirty="0">
                <a:hlinkClick r:id="rId2"/>
              </a:rPr>
              <a:t>https://casetext.com/statute/code-of-maryland/article-state-personnel-and-pensions/division-i-state-personnel/title-7-employment-in-the-state-personnel-management-system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COMAR -17.04.03 </a:t>
            </a:r>
            <a:r>
              <a:rPr lang="en-US" sz="2400" dirty="0">
                <a:hlinkClick r:id="rId3"/>
              </a:rPr>
              <a:t>https://dsd.maryland.gov/Pages/COMARHome.aspx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6ED3D-DFF9-CB0D-36DA-9A81B4593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19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2BCB7-5205-6268-A025-25C6386BE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676400"/>
          </a:xfrm>
        </p:spPr>
        <p:txBody>
          <a:bodyPr>
            <a:noAutofit/>
          </a:bodyPr>
          <a:lstStyle/>
          <a:p>
            <a:r>
              <a:rPr lang="en-US" sz="2800" dirty="0"/>
              <a:t>STATUTORY REQUIREMENTS: </a:t>
            </a:r>
            <a:br>
              <a:rPr lang="en-US" sz="2800" dirty="0"/>
            </a:br>
            <a:r>
              <a:rPr lang="en-US" sz="2800" dirty="0"/>
              <a:t>Recruiting Process, Timelines, and Postings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4B287-1E60-D284-BC7D-2B5CEBA6D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613150"/>
          </a:xfrm>
        </p:spPr>
        <p:txBody>
          <a:bodyPr>
            <a:normAutofit/>
          </a:bodyPr>
          <a:lstStyle/>
          <a:p>
            <a:r>
              <a:rPr lang="en-US" sz="2000" dirty="0"/>
              <a:t>The process for recruiting is defined in the State Personnel and Pensions (SPP) article 7 - Employment in the State Personnel Management System, and further defined in Code of Maryland Regulations (COMAR) Title 17, Subtitle 4 - Personnel Services and Benefits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In addition, agencies have policies and practices specific to their specific needs and positions. Policies are not required to be codified and can vary between  agencies.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8D0B0-E948-E532-F8FE-3EEF827A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4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92315-D4A5-7235-1926-4862E7798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1"/>
            <a:ext cx="8229600" cy="1142998"/>
          </a:xfrm>
        </p:spPr>
        <p:txBody>
          <a:bodyPr>
            <a:normAutofit/>
          </a:bodyPr>
          <a:lstStyle/>
          <a:p>
            <a:r>
              <a:rPr lang="en-US" sz="2800" dirty="0"/>
              <a:t>STAKEHOLDERS IN THE STATE </a:t>
            </a:r>
            <a:br>
              <a:rPr lang="en-US" sz="2800" dirty="0"/>
            </a:br>
            <a:r>
              <a:rPr lang="en-US" sz="2800" dirty="0"/>
              <a:t>HIRING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A5B32-D40B-3699-E6FF-50C627DD7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429000"/>
          </a:xfrm>
        </p:spPr>
        <p:txBody>
          <a:bodyPr>
            <a:normAutofit/>
          </a:bodyPr>
          <a:lstStyle/>
          <a:p>
            <a:r>
              <a:rPr lang="en-US" sz="2400" dirty="0"/>
              <a:t>Job Seekers</a:t>
            </a:r>
          </a:p>
          <a:p>
            <a:r>
              <a:rPr lang="en-US" sz="2400" dirty="0"/>
              <a:t>Current State Employees (promotional)</a:t>
            </a:r>
          </a:p>
          <a:p>
            <a:r>
              <a:rPr lang="en-US" sz="2400" dirty="0"/>
              <a:t>Agencies and the Administration</a:t>
            </a:r>
          </a:p>
          <a:p>
            <a:r>
              <a:rPr lang="en-US" sz="2400" dirty="0"/>
              <a:t>Representation (Unions)</a:t>
            </a:r>
          </a:p>
          <a:p>
            <a:r>
              <a:rPr lang="en-US" sz="2400" dirty="0"/>
              <a:t>State and Federal Equal Employment Opportunity</a:t>
            </a:r>
          </a:p>
          <a:p>
            <a:r>
              <a:rPr lang="en-US" sz="2400" dirty="0"/>
              <a:t>The Maryland Commission for Civil Rights</a:t>
            </a:r>
          </a:p>
          <a:p>
            <a:r>
              <a:rPr lang="en-US" sz="2400" dirty="0"/>
              <a:t>The People of Maryland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507BE-3111-9350-C166-C10822F80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4410-C038-DA2A-3C84-5ED18F8C5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600200"/>
          </a:xfrm>
        </p:spPr>
        <p:txBody>
          <a:bodyPr>
            <a:normAutofit/>
          </a:bodyPr>
          <a:lstStyle/>
          <a:p>
            <a:r>
              <a:rPr lang="en-US" sz="2800" dirty="0"/>
              <a:t>HIRING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15CA7-E082-3A10-C202-6B7EF3437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10000"/>
          </a:xfrm>
        </p:spPr>
        <p:txBody>
          <a:bodyPr>
            <a:normAutofit/>
          </a:bodyPr>
          <a:lstStyle/>
          <a:p>
            <a:r>
              <a:rPr lang="en-US" sz="2400" dirty="0"/>
              <a:t>Governor’s goal to ensure that we can support the needs of the public</a:t>
            </a:r>
          </a:p>
          <a:p>
            <a:endParaRPr lang="en-US" sz="2400" dirty="0"/>
          </a:p>
          <a:p>
            <a:r>
              <a:rPr lang="en-US" sz="2400" dirty="0"/>
              <a:t>Executive Branch agencies have a high-quality workforce that reflects the diversity of the State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Ensure a fair, equitable, and inclusive hiring process free of artificial barriers and bias.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F65E9-F9A8-FF4F-7476-A53E98701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7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92EC-A896-2C6B-9635-4F618B85C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799"/>
            <a:ext cx="8229600" cy="1447801"/>
          </a:xfrm>
        </p:spPr>
        <p:txBody>
          <a:bodyPr>
            <a:normAutofit/>
          </a:bodyPr>
          <a:lstStyle/>
          <a:p>
            <a:r>
              <a:rPr lang="en-US" sz="2800" dirty="0"/>
              <a:t>REQUIRED RECRUITING PROCESS </a:t>
            </a:r>
            <a:br>
              <a:rPr lang="en-US" sz="2800" dirty="0"/>
            </a:br>
            <a:r>
              <a:rPr lang="en-US" sz="2800" dirty="0"/>
              <a:t>FOR SPMS MERIT POSITIONS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401AC-DB0B-AEAC-A08F-7341821FF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953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600" dirty="0"/>
              <a:t>The current process takes an average of </a:t>
            </a:r>
            <a:r>
              <a:rPr lang="en-US" sz="3600" b="1" u="sng" dirty="0"/>
              <a:t>130 days</a:t>
            </a:r>
            <a:r>
              <a:rPr lang="en-US" sz="3600" dirty="0"/>
              <a:t>:</a:t>
            </a:r>
          </a:p>
          <a:p>
            <a:endParaRPr lang="en-US" sz="3600" dirty="0"/>
          </a:p>
          <a:p>
            <a:r>
              <a:rPr lang="en-US" sz="3600" dirty="0"/>
              <a:t>Job vacated</a:t>
            </a:r>
          </a:p>
          <a:p>
            <a:r>
              <a:rPr lang="en-US" sz="3600" dirty="0"/>
              <a:t>Review Classification and Job Description (14 days)</a:t>
            </a:r>
          </a:p>
          <a:p>
            <a:r>
              <a:rPr lang="en-US" sz="3600" dirty="0"/>
              <a:t>Approval to recruit (14 days)</a:t>
            </a:r>
          </a:p>
          <a:p>
            <a:r>
              <a:rPr lang="en-US" sz="3600" dirty="0"/>
              <a:t>Create selection plan, submit to DBM (10 days)</a:t>
            </a:r>
          </a:p>
          <a:p>
            <a:r>
              <a:rPr lang="en-US" sz="3600" dirty="0"/>
              <a:t>Post for 2 weeks (14 days)</a:t>
            </a:r>
          </a:p>
          <a:p>
            <a:r>
              <a:rPr lang="en-US" sz="3600" dirty="0"/>
              <a:t>Applicant rating, points, band score (7 days)</a:t>
            </a:r>
          </a:p>
          <a:p>
            <a:r>
              <a:rPr lang="en-US" sz="3600" dirty="0"/>
              <a:t>Resolve discrepancies (3 days)</a:t>
            </a:r>
          </a:p>
          <a:p>
            <a:r>
              <a:rPr lang="en-US" sz="3600" dirty="0"/>
              <a:t>Create the eligible list (1 day)</a:t>
            </a:r>
          </a:p>
          <a:p>
            <a:r>
              <a:rPr lang="en-US" sz="3600" dirty="0"/>
              <a:t>Notify applicants of their standing (3 days)</a:t>
            </a:r>
          </a:p>
          <a:p>
            <a:r>
              <a:rPr lang="en-US" sz="3600" dirty="0"/>
              <a:t>Schedule interviews or written test (21 days)</a:t>
            </a:r>
          </a:p>
          <a:p>
            <a:r>
              <a:rPr lang="en-US" sz="3600" dirty="0"/>
              <a:t>Interviews, or test and score applicants (7 days)</a:t>
            </a:r>
          </a:p>
          <a:p>
            <a:r>
              <a:rPr lang="en-US" sz="3600" dirty="0"/>
              <a:t>Verify qualifications/background checks (14 days)</a:t>
            </a:r>
          </a:p>
          <a:p>
            <a:r>
              <a:rPr lang="en-US" sz="3600" dirty="0"/>
              <a:t>Salary negotiation and offer letter (7 days)</a:t>
            </a:r>
          </a:p>
          <a:p>
            <a:r>
              <a:rPr lang="en-US" sz="3600" dirty="0"/>
              <a:t>Start date (acceptance and notice to current employer - 15 days)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FF6DA-5684-6F22-71D3-78888893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8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B5A27-C931-0FD3-3C8C-3BD35245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POSTING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F5684-F94F-BF8E-27CA-1DBECCB21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2004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Agencies must notify DBM one week prior to posting a job.</a:t>
            </a:r>
          </a:p>
          <a:p>
            <a:endParaRPr lang="en-US" sz="2400" dirty="0"/>
          </a:p>
          <a:p>
            <a:r>
              <a:rPr lang="en-US" sz="2400" dirty="0"/>
              <a:t>Maryland has a statutory 2 week posting requirement. </a:t>
            </a:r>
          </a:p>
          <a:p>
            <a:endParaRPr lang="en-US" sz="2400" dirty="0"/>
          </a:p>
          <a:p>
            <a:r>
              <a:rPr lang="en-US" sz="2400" dirty="0"/>
              <a:t>Extensive information is required in statute.</a:t>
            </a:r>
          </a:p>
          <a:p>
            <a:endParaRPr lang="en-US" sz="2400" dirty="0"/>
          </a:p>
          <a:p>
            <a:r>
              <a:rPr lang="en-US" sz="2400" dirty="0"/>
              <a:t>Required fields include hiring department, date opened, filing deadline, salary, employment type, work location, grade, location of position, job description, minimum qualifications, desired/preferred qualifications, license, registrations and certs, selection process, and further instructions.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9D9C4-FD1D-2337-813A-77D1C1F91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16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804D13A1-6115-26B6-7E4C-08AFF4AEC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762000"/>
          </a:xfrm>
        </p:spPr>
        <p:txBody>
          <a:bodyPr/>
          <a:lstStyle/>
          <a:p>
            <a:r>
              <a:rPr lang="en-US" dirty="0"/>
              <a:t>Sample Announcement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E03AD333-E8EB-31D5-741B-2ABA2DFE76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5050" y="1148516"/>
            <a:ext cx="5111750" cy="4795084"/>
          </a:xfrm>
          <a:prstGeom prst="rect">
            <a:avLst/>
          </a:prstGeom>
          <a:noFill/>
        </p:spPr>
      </p:pic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0A6B45C1-5F5C-6664-5DDA-C90552F3A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602163"/>
          </a:xfrm>
        </p:spPr>
        <p:txBody>
          <a:bodyPr/>
          <a:lstStyle/>
          <a:p>
            <a:endParaRPr lang="en-US" dirty="0"/>
          </a:p>
          <a:p>
            <a:r>
              <a:rPr lang="en-US" sz="1600" u="sng" dirty="0"/>
              <a:t>Required fields:</a:t>
            </a:r>
          </a:p>
          <a:p>
            <a:endParaRPr lang="en-US" sz="1600" u="sng" dirty="0"/>
          </a:p>
          <a:p>
            <a:r>
              <a:rPr lang="en-US" sz="1600" dirty="0"/>
              <a:t>- Department</a:t>
            </a:r>
          </a:p>
          <a:p>
            <a:r>
              <a:rPr lang="en-US" sz="1600" dirty="0"/>
              <a:t>- Date opened</a:t>
            </a:r>
          </a:p>
          <a:p>
            <a:r>
              <a:rPr lang="en-US" sz="1600" dirty="0"/>
              <a:t>- Filing deadline</a:t>
            </a:r>
          </a:p>
          <a:p>
            <a:r>
              <a:rPr lang="en-US" sz="1600" dirty="0"/>
              <a:t>- Salary</a:t>
            </a:r>
          </a:p>
          <a:p>
            <a:r>
              <a:rPr lang="en-US" sz="1600" dirty="0"/>
              <a:t>- Employment type </a:t>
            </a:r>
          </a:p>
          <a:p>
            <a:r>
              <a:rPr lang="en-US" sz="1600" dirty="0"/>
              <a:t>- Work location</a:t>
            </a:r>
          </a:p>
          <a:p>
            <a:r>
              <a:rPr lang="en-US" sz="1600" dirty="0"/>
              <a:t>- Grade </a:t>
            </a:r>
          </a:p>
          <a:p>
            <a:r>
              <a:rPr lang="en-US" sz="1600" dirty="0"/>
              <a:t>- Location of position </a:t>
            </a:r>
          </a:p>
          <a:p>
            <a:r>
              <a:rPr lang="en-US" sz="1600" dirty="0"/>
              <a:t>- Main purpose/job description</a:t>
            </a:r>
          </a:p>
          <a:p>
            <a:r>
              <a:rPr lang="en-US" sz="1600" dirty="0"/>
              <a:t>- Minimum qualifications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18140-E508-9A24-F660-C3B48C52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76A7125E-D473-41D4-AF11-8D090773E0BB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4468530-0EE8-46FB-9C41-CD384ADD6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1219200"/>
          </a:xfrm>
        </p:spPr>
        <p:txBody>
          <a:bodyPr/>
          <a:lstStyle/>
          <a:p>
            <a:r>
              <a:rPr lang="en-US" dirty="0"/>
              <a:t>Sample Announcement</a:t>
            </a:r>
            <a:br>
              <a:rPr lang="en-US" dirty="0"/>
            </a:br>
            <a:r>
              <a:rPr lang="en-US" dirty="0"/>
              <a:t>(continued)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FF18AB-FBA3-E328-BDEC-76401064D6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5050" y="1295400"/>
            <a:ext cx="5111750" cy="5181599"/>
          </a:xfrm>
          <a:prstGeom prst="rect">
            <a:avLst/>
          </a:prstGeom>
          <a:noFill/>
        </p:spPr>
      </p:pic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09BB4330-2DD8-5EBA-2FC0-9621296C7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4068763"/>
          </a:xfrm>
        </p:spPr>
        <p:txBody>
          <a:bodyPr>
            <a:normAutofit/>
          </a:bodyPr>
          <a:lstStyle/>
          <a:p>
            <a:r>
              <a:rPr lang="en-US" sz="1600" u="sng" dirty="0"/>
              <a:t>Required fields:</a:t>
            </a:r>
          </a:p>
          <a:p>
            <a:endParaRPr lang="en-US" sz="1600" dirty="0"/>
          </a:p>
          <a:p>
            <a:r>
              <a:rPr lang="en-US" sz="1600" dirty="0"/>
              <a:t>- Desired/preferred qualifications</a:t>
            </a:r>
          </a:p>
          <a:p>
            <a:r>
              <a:rPr lang="en-US" sz="1600" dirty="0"/>
              <a:t>- Required licenses, registrations and  certifications </a:t>
            </a:r>
          </a:p>
          <a:p>
            <a:r>
              <a:rPr lang="en-US" sz="1600" dirty="0"/>
              <a:t>- Selection process</a:t>
            </a:r>
          </a:p>
          <a:p>
            <a:r>
              <a:rPr lang="en-US" sz="1600" dirty="0"/>
              <a:t>- Further instructions (includes all required statements, contacts and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C09A3-712A-8EEB-E4A0-B466CB10F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76A7125E-D473-41D4-AF11-8D090773E0BB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1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40EB-BE27-0817-287B-54CC9BF0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DBM AUDIT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602C2-2478-1A88-3B2B-A533E131D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4038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DBM conducts an audit of SPMS hiring to ensure that laws, regulations and policies are followed by agencies when performing their hiring.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By statute, DBM must audit agency hiring practices at least once every 3 years. The DBM audit is currently conducted each year.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Each audit uses a random sample of PINs from the prior fiscal year based on each agencies hiring volume.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2B06F-A13F-18AD-0D37-8E0A6197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125E-D473-41D4-AF11-8D090773E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81401"/>
      </p:ext>
    </p:extLst>
  </p:cSld>
  <p:clrMapOvr>
    <a:masterClrMapping/>
  </p:clrMapOvr>
</p:sld>
</file>

<file path=ppt/theme/theme1.xml><?xml version="1.0" encoding="utf-8"?>
<a:theme xmlns:a="http://schemas.openxmlformats.org/drawingml/2006/main" name="DBM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B0154B27B881408093B7098470D1FD" ma:contentTypeVersion="4" ma:contentTypeDescription="Create a new document." ma:contentTypeScope="" ma:versionID="83b06194a6016928b0c810cb4ed6834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ff1912dda2c34800ae3d5e8677634f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DFB6012-8BCE-43C6-9DED-B6612A3596E6}"/>
</file>

<file path=customXml/itemProps2.xml><?xml version="1.0" encoding="utf-8"?>
<ds:datastoreItem xmlns:ds="http://schemas.openxmlformats.org/officeDocument/2006/customXml" ds:itemID="{C3E873C5-50B7-4A7F-BBF9-64AD740B2405}"/>
</file>

<file path=customXml/itemProps3.xml><?xml version="1.0" encoding="utf-8"?>
<ds:datastoreItem xmlns:ds="http://schemas.openxmlformats.org/officeDocument/2006/customXml" ds:itemID="{8265A333-B221-4F18-BFC9-E2B93DE35C5D}"/>
</file>

<file path=docProps/app.xml><?xml version="1.0" encoding="utf-8"?>
<Properties xmlns="http://schemas.openxmlformats.org/officeDocument/2006/extended-properties" xmlns:vt="http://schemas.openxmlformats.org/officeDocument/2006/docPropsVTypes">
  <Template>DBM Presentation Template</Template>
  <TotalTime>2412</TotalTime>
  <Words>720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DBM Presentation Template</vt:lpstr>
      <vt:lpstr>Recruiting in the  State Personnel Management System</vt:lpstr>
      <vt:lpstr>STATUTORY REQUIREMENTS:  Recruiting Process, Timelines, and Postings</vt:lpstr>
      <vt:lpstr>STAKEHOLDERS IN THE STATE  HIRING PROCESS</vt:lpstr>
      <vt:lpstr>HIRING GOALS</vt:lpstr>
      <vt:lpstr>REQUIRED RECRUITING PROCESS  FOR SPMS MERIT POSITIONS  </vt:lpstr>
      <vt:lpstr>POSTING REQUIREMENTS</vt:lpstr>
      <vt:lpstr>Sample Announcement</vt:lpstr>
      <vt:lpstr>Sample Announcement (continued)</vt:lpstr>
      <vt:lpstr>DBM AUDIT</vt:lpstr>
      <vt:lpstr>Summary</vt:lpstr>
      <vt:lpstr>Possible Improvements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09 01 23 Task Force 2nd Presentation Recruiting Timelines and Posting</dc:title>
  <dc:creator>Townend, Mark</dc:creator>
  <cp:lastModifiedBy>Widomski, Brooke </cp:lastModifiedBy>
  <cp:revision>27</cp:revision>
  <dcterms:created xsi:type="dcterms:W3CDTF">2023-08-16T23:41:45Z</dcterms:created>
  <dcterms:modified xsi:type="dcterms:W3CDTF">2023-09-05T19:02:54Z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0x01010096B0154B27B881408093B7098470D1FD</vt:lpwstr>
  </property>
</Properties>
</file>