
<file path=[Content_Types].xml><?xml version="1.0" encoding="utf-8"?>
<Types xmlns="http://schemas.openxmlformats.org/package/2006/content-types">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752601"/>
            <a:ext cx="8229600" cy="4191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476500" y="-266699"/>
            <a:ext cx="41910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52601"/>
            <a:ext cx="8229600" cy="41910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dbm.maryland.gov/employees/Pages/TaskForce.asp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aryland.gov/pages/jobs.asp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0</a:t>
            </a:fld>
            <a:endParaRPr/>
          </a:p>
        </p:txBody>
      </p:sp>
      <p:sp>
        <p:nvSpPr>
          <p:cNvPr id="94" name="Google Shape;94;p14"/>
          <p:cNvSpPr txBox="1"/>
          <p:nvPr/>
        </p:nvSpPr>
        <p:spPr>
          <a:xfrm>
            <a:off x="1104900" y="1371600"/>
            <a:ext cx="6934200" cy="38472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Task Force on the Modernization of the State Personnel Management System</a:t>
            </a:r>
            <a:endParaRPr/>
          </a:p>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August 22, 2023</a:t>
            </a:r>
            <a:endParaRPr/>
          </a:p>
          <a:p>
            <a:pPr marL="0" marR="0" lvl="0" indent="0" algn="ctr" rtl="0">
              <a:spcBef>
                <a:spcPts val="0"/>
              </a:spcBef>
              <a:spcAft>
                <a:spcPts val="0"/>
              </a:spcAft>
              <a:buNone/>
            </a:pPr>
            <a:endParaRPr sz="32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32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b="0" i="0" u="none" strike="noStrike" cap="none">
                <a:solidFill>
                  <a:schemeClr val="dk1"/>
                </a:solidFill>
                <a:latin typeface="Calibri"/>
                <a:ea typeface="Calibri"/>
                <a:cs typeface="Calibri"/>
                <a:sym typeface="Calibri"/>
              </a:rPr>
              <a:t>Chaired by:</a:t>
            </a:r>
            <a:endParaRPr/>
          </a:p>
          <a:p>
            <a:pPr marL="0" marR="0" lvl="0" indent="0" algn="ctr" rtl="0">
              <a:spcBef>
                <a:spcPts val="0"/>
              </a:spcBef>
              <a:spcAft>
                <a:spcPts val="0"/>
              </a:spcAft>
              <a:buNone/>
            </a:pPr>
            <a:r>
              <a:rPr lang="en-US" sz="2800" b="0" i="0" u="none" strike="noStrike" cap="none">
                <a:solidFill>
                  <a:schemeClr val="dk1"/>
                </a:solidFill>
                <a:latin typeface="Calibri"/>
                <a:ea typeface="Calibri"/>
                <a:cs typeface="Calibri"/>
                <a:sym typeface="Calibri"/>
              </a:rPr>
              <a:t> Tisha Edwards</a:t>
            </a:r>
            <a:endParaRPr/>
          </a:p>
          <a:p>
            <a:pPr marL="0" marR="0" lvl="0" indent="0" algn="ctr" rtl="0">
              <a:spcBef>
                <a:spcPts val="0"/>
              </a:spcBef>
              <a:spcAft>
                <a:spcPts val="0"/>
              </a:spcAft>
              <a:buNone/>
            </a:pPr>
            <a:r>
              <a:rPr lang="en-US" sz="2800" b="0" i="0" u="none" strike="noStrike" cap="none">
                <a:solidFill>
                  <a:schemeClr val="dk1"/>
                </a:solidFill>
                <a:latin typeface="Calibri"/>
                <a:ea typeface="Calibri"/>
                <a:cs typeface="Calibri"/>
                <a:sym typeface="Calibri"/>
              </a:rPr>
              <a:t>Appointments Secretary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457200" y="685800"/>
            <a:ext cx="8229600" cy="137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Arial"/>
              <a:buNone/>
            </a:pPr>
            <a:r>
              <a:rPr lang="en-US" sz="3600"/>
              <a:t>Time to Fill</a:t>
            </a:r>
            <a:endParaRPr/>
          </a:p>
        </p:txBody>
      </p:sp>
      <p:sp>
        <p:nvSpPr>
          <p:cNvPr id="155" name="Google Shape;155;p23"/>
          <p:cNvSpPr txBox="1">
            <a:spLocks noGrp="1"/>
          </p:cNvSpPr>
          <p:nvPr>
            <p:ph type="body" idx="1"/>
          </p:nvPr>
        </p:nvSpPr>
        <p:spPr>
          <a:xfrm>
            <a:off x="609600" y="2057400"/>
            <a:ext cx="8001000" cy="38862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rgbClr val="000000"/>
              </a:buClr>
              <a:buSzPct val="80000"/>
              <a:buFont typeface="Noto Sans Symbols"/>
              <a:buNone/>
            </a:pPr>
            <a:r>
              <a:rPr lang="en-US" sz="2400" b="0" i="0" u="none" strike="noStrike" cap="none">
                <a:solidFill>
                  <a:srgbClr val="000000"/>
                </a:solidFill>
              </a:rPr>
              <a:t>In the State Personnel Management System, the time to fill is measured from the date a position goes vacant to the hire date. As of August 1, 2023, this averages </a:t>
            </a:r>
            <a:r>
              <a:rPr lang="en-US" sz="2400" b="0" i="0" u="sng" strike="noStrike" cap="none">
                <a:solidFill>
                  <a:srgbClr val="000000"/>
                </a:solidFill>
              </a:rPr>
              <a:t>127 calendar days</a:t>
            </a:r>
            <a:r>
              <a:rPr lang="en-US" sz="2400" b="0" i="0" strike="noStrike" cap="none">
                <a:solidFill>
                  <a:srgbClr val="000000"/>
                </a:solidFill>
              </a:rPr>
              <a:t> (about 4 months). </a:t>
            </a:r>
            <a:endParaRPr/>
          </a:p>
          <a:p>
            <a:pPr marL="0" marR="0" lvl="0" indent="0" algn="l" rtl="0">
              <a:lnSpc>
                <a:spcPct val="100000"/>
              </a:lnSpc>
              <a:spcBef>
                <a:spcPts val="0"/>
              </a:spcBef>
              <a:spcAft>
                <a:spcPts val="0"/>
              </a:spcAft>
              <a:buClr>
                <a:srgbClr val="000000"/>
              </a:buClr>
              <a:buSzPct val="80000"/>
              <a:buFont typeface="Noto Sans Symbols"/>
              <a:buNone/>
            </a:pPr>
            <a:endParaRPr sz="2400" b="0" i="0" u="none" strike="noStrike" cap="none">
              <a:solidFill>
                <a:srgbClr val="000000"/>
              </a:solidFill>
            </a:endParaRPr>
          </a:p>
          <a:p>
            <a:pPr marL="0" marR="0" lvl="0" indent="0" algn="l" rtl="0">
              <a:lnSpc>
                <a:spcPct val="100000"/>
              </a:lnSpc>
              <a:spcBef>
                <a:spcPts val="0"/>
              </a:spcBef>
              <a:spcAft>
                <a:spcPts val="0"/>
              </a:spcAft>
              <a:buClr>
                <a:srgbClr val="000000"/>
              </a:buClr>
              <a:buSzPct val="80000"/>
              <a:buFont typeface="Noto Sans Symbols"/>
              <a:buNone/>
            </a:pPr>
            <a:r>
              <a:rPr lang="en-US" sz="2400" b="0" i="0" u="none" strike="noStrike" cap="none">
                <a:solidFill>
                  <a:srgbClr val="000000"/>
                </a:solidFill>
              </a:rPr>
              <a:t>In that 4-month period, the </a:t>
            </a:r>
            <a:r>
              <a:rPr lang="en-US" sz="2400" b="0" i="0" u="sng" strike="noStrike" cap="none">
                <a:solidFill>
                  <a:srgbClr val="000000"/>
                </a:solidFill>
              </a:rPr>
              <a:t>first 6 weeks</a:t>
            </a:r>
            <a:r>
              <a:rPr lang="en-US" sz="2400" b="0" i="0" strike="noStrike" cap="none">
                <a:solidFill>
                  <a:srgbClr val="000000"/>
                </a:solidFill>
              </a:rPr>
              <a:t> is spent producing the list of eligibles due to statuto</a:t>
            </a:r>
            <a:r>
              <a:rPr lang="en-US" sz="2400" b="0" i="0" u="none" strike="noStrike" cap="none">
                <a:solidFill>
                  <a:srgbClr val="000000"/>
                </a:solidFill>
              </a:rPr>
              <a:t>ry hiring requirements.</a:t>
            </a:r>
            <a:endParaRPr/>
          </a:p>
          <a:p>
            <a:pPr marL="0" marR="0" lvl="0" indent="0" algn="l" rtl="0">
              <a:lnSpc>
                <a:spcPct val="100000"/>
              </a:lnSpc>
              <a:spcBef>
                <a:spcPts val="0"/>
              </a:spcBef>
              <a:spcAft>
                <a:spcPts val="0"/>
              </a:spcAft>
              <a:buClr>
                <a:srgbClr val="000000"/>
              </a:buClr>
              <a:buSzPct val="80000"/>
              <a:buFont typeface="Noto Sans Symbols"/>
              <a:buNone/>
            </a:pPr>
            <a:endParaRPr sz="2400" b="0" i="0" u="none" strike="noStrike" cap="none">
              <a:solidFill>
                <a:srgbClr val="000000"/>
              </a:solidFill>
            </a:endParaRPr>
          </a:p>
          <a:p>
            <a:pPr marL="0" marR="0" lvl="0" indent="0" algn="l" rtl="0">
              <a:lnSpc>
                <a:spcPct val="100000"/>
              </a:lnSpc>
              <a:spcBef>
                <a:spcPts val="0"/>
              </a:spcBef>
              <a:spcAft>
                <a:spcPts val="0"/>
              </a:spcAft>
              <a:buClr>
                <a:srgbClr val="000000"/>
              </a:buClr>
              <a:buSzPct val="80000"/>
              <a:buFont typeface="Noto Sans Symbols"/>
              <a:buNone/>
            </a:pPr>
            <a:r>
              <a:rPr lang="en-US" sz="2400">
                <a:solidFill>
                  <a:srgbClr val="000000"/>
                </a:solidFill>
              </a:rPr>
              <a:t>This includes the required agency approvals to start the recruitment, notification to DBM at least a week in advance of posting, a minimum 2-week open period, and the time it takes to create a certified list of eligibles.</a:t>
            </a:r>
            <a:endParaRPr sz="2400" b="0" i="0" u="none" strike="noStrike" cap="none">
              <a:solidFill>
                <a:srgbClr val="000000"/>
              </a:solidFill>
            </a:endParaRPr>
          </a:p>
          <a:p>
            <a:pPr marL="342900" lvl="0" indent="-154940" algn="l" rtl="0">
              <a:spcBef>
                <a:spcPts val="592"/>
              </a:spcBef>
              <a:spcAft>
                <a:spcPts val="0"/>
              </a:spcAft>
              <a:buClr>
                <a:schemeClr val="dk1"/>
              </a:buClr>
              <a:buSzPct val="100000"/>
              <a:buNone/>
            </a:pPr>
            <a:endParaRPr/>
          </a:p>
        </p:txBody>
      </p:sp>
      <p:sp>
        <p:nvSpPr>
          <p:cNvPr id="156" name="Google Shape;15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57200" y="990600"/>
            <a:ext cx="8229600" cy="8064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Arial"/>
              <a:buNone/>
            </a:pPr>
            <a:r>
              <a:rPr lang="en-US" sz="3600"/>
              <a:t>Why It Takes So Long</a:t>
            </a:r>
            <a:endParaRPr/>
          </a:p>
        </p:txBody>
      </p:sp>
      <p:sp>
        <p:nvSpPr>
          <p:cNvPr id="162" name="Google Shape;162;p24"/>
          <p:cNvSpPr txBox="1">
            <a:spLocks noGrp="1"/>
          </p:cNvSpPr>
          <p:nvPr>
            <p:ph type="body" idx="1"/>
          </p:nvPr>
        </p:nvSpPr>
        <p:spPr>
          <a:xfrm>
            <a:off x="762000" y="2057400"/>
            <a:ext cx="7620000" cy="3886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rgbClr val="FFFFFF"/>
              </a:buClr>
              <a:buSzPct val="80000"/>
              <a:buNone/>
            </a:pPr>
            <a:r>
              <a:rPr lang="en-US" sz="2400" b="0" i="0" u="none" strike="noStrike" cap="none">
                <a:solidFill>
                  <a:srgbClr val="000000"/>
                </a:solidFill>
              </a:rPr>
              <a:t>The </a:t>
            </a:r>
            <a:r>
              <a:rPr lang="en-US" sz="2400">
                <a:solidFill>
                  <a:srgbClr val="000000"/>
                </a:solidFill>
              </a:rPr>
              <a:t>SPMS </a:t>
            </a:r>
            <a:r>
              <a:rPr lang="en-US" sz="2400" b="0" i="0" u="none" strike="noStrike" cap="none">
                <a:solidFill>
                  <a:srgbClr val="000000"/>
                </a:solidFill>
              </a:rPr>
              <a:t>hiring process is defined in statute and requires:</a:t>
            </a:r>
            <a:endParaRPr/>
          </a:p>
          <a:p>
            <a:pPr marL="0" lvl="0" indent="0" algn="l" rtl="0">
              <a:spcBef>
                <a:spcPts val="803"/>
              </a:spcBef>
              <a:spcAft>
                <a:spcPts val="0"/>
              </a:spcAft>
              <a:buClr>
                <a:srgbClr val="FFFFFF"/>
              </a:buClr>
              <a:buSzPct val="80000"/>
              <a:buNone/>
            </a:pPr>
            <a:endParaRPr sz="1100" b="0" i="0" u="none" strike="noStrike" cap="none">
              <a:solidFill>
                <a:srgbClr val="000000"/>
              </a:solidFill>
            </a:endParaRPr>
          </a:p>
          <a:p>
            <a:pPr marL="342900" marR="0" lvl="0" indent="-342900" algn="l" rtl="0">
              <a:lnSpc>
                <a:spcPct val="120000"/>
              </a:lnSpc>
              <a:spcBef>
                <a:spcPts val="600"/>
              </a:spcBef>
              <a:spcAft>
                <a:spcPts val="0"/>
              </a:spcAft>
              <a:buClr>
                <a:srgbClr val="000000"/>
              </a:buClr>
              <a:buSzPct val="80000"/>
              <a:buFont typeface="Noto Sans Symbols"/>
              <a:buChar char="⮚"/>
            </a:pPr>
            <a:r>
              <a:rPr lang="en-US" sz="2400" b="0" i="0" u="none" strike="noStrike" cap="none">
                <a:solidFill>
                  <a:srgbClr val="000000"/>
                </a:solidFill>
                <a:latin typeface="Arial"/>
                <a:ea typeface="Arial"/>
                <a:cs typeface="Arial"/>
                <a:sym typeface="Arial"/>
              </a:rPr>
              <a:t>creation of a lengthy position selection plan and inflexible job announcement;</a:t>
            </a:r>
            <a:endParaRPr/>
          </a:p>
          <a:p>
            <a:pPr marL="342900" marR="0" lvl="0" indent="-342900" algn="l" rtl="0">
              <a:lnSpc>
                <a:spcPct val="120000"/>
              </a:lnSpc>
              <a:spcBef>
                <a:spcPts val="0"/>
              </a:spcBef>
              <a:spcAft>
                <a:spcPts val="0"/>
              </a:spcAft>
              <a:buClr>
                <a:srgbClr val="000000"/>
              </a:buClr>
              <a:buSzPct val="80000"/>
              <a:buFont typeface="Noto Sans Symbols"/>
              <a:buChar char="⮚"/>
            </a:pPr>
            <a:r>
              <a:rPr lang="en-US" sz="2400" b="0" i="0" u="none" strike="noStrike" cap="none">
                <a:solidFill>
                  <a:srgbClr val="000000"/>
                </a:solidFill>
                <a:latin typeface="Arial"/>
                <a:ea typeface="Arial"/>
                <a:cs typeface="Arial"/>
                <a:sym typeface="Arial"/>
              </a:rPr>
              <a:t>posting for a minimum of two weeks;</a:t>
            </a:r>
            <a:endParaRPr/>
          </a:p>
          <a:p>
            <a:pPr marL="342900" marR="0" lvl="0" indent="-342900" algn="l" rtl="0">
              <a:lnSpc>
                <a:spcPct val="120000"/>
              </a:lnSpc>
              <a:spcBef>
                <a:spcPts val="0"/>
              </a:spcBef>
              <a:spcAft>
                <a:spcPts val="0"/>
              </a:spcAft>
              <a:buClr>
                <a:srgbClr val="000000"/>
              </a:buClr>
              <a:buSzPct val="80000"/>
              <a:buFont typeface="Noto Sans Symbols"/>
              <a:buChar char="⮚"/>
            </a:pPr>
            <a:r>
              <a:rPr lang="en-US" sz="2400" b="0" i="0" u="none" strike="noStrike" cap="none">
                <a:solidFill>
                  <a:srgbClr val="000000"/>
                </a:solidFill>
                <a:latin typeface="Arial"/>
                <a:ea typeface="Arial"/>
                <a:cs typeface="Arial"/>
                <a:sym typeface="Arial"/>
              </a:rPr>
              <a:t>application review, scoring and addition of preference points;  </a:t>
            </a:r>
            <a:endParaRPr/>
          </a:p>
          <a:p>
            <a:pPr marL="342900" marR="0" lvl="0" indent="-342900" algn="l" rtl="0">
              <a:lnSpc>
                <a:spcPct val="120000"/>
              </a:lnSpc>
              <a:spcBef>
                <a:spcPts val="0"/>
              </a:spcBef>
              <a:spcAft>
                <a:spcPts val="0"/>
              </a:spcAft>
              <a:buClr>
                <a:srgbClr val="000000"/>
              </a:buClr>
              <a:buSzPct val="80000"/>
              <a:buFont typeface="Noto Sans Symbols"/>
              <a:buChar char="⮚"/>
            </a:pPr>
            <a:r>
              <a:rPr lang="en-US" sz="2400">
                <a:solidFill>
                  <a:srgbClr val="000000"/>
                </a:solidFill>
              </a:rPr>
              <a:t>b</a:t>
            </a:r>
            <a:r>
              <a:rPr lang="en-US" sz="2400" b="0" i="0" u="none" strike="noStrike" cap="none">
                <a:solidFill>
                  <a:srgbClr val="000000"/>
                </a:solidFill>
                <a:latin typeface="Arial"/>
                <a:ea typeface="Arial"/>
                <a:cs typeface="Arial"/>
                <a:sym typeface="Arial"/>
              </a:rPr>
              <a:t>anding of applicants; and that</a:t>
            </a:r>
            <a:endParaRPr/>
          </a:p>
          <a:p>
            <a:pPr marL="342900" marR="0" lvl="0" indent="-342900" algn="l" rtl="0">
              <a:lnSpc>
                <a:spcPct val="120000"/>
              </a:lnSpc>
              <a:spcBef>
                <a:spcPts val="0"/>
              </a:spcBef>
              <a:spcAft>
                <a:spcPts val="0"/>
              </a:spcAft>
              <a:buClr>
                <a:srgbClr val="000000"/>
              </a:buClr>
              <a:buSzPct val="80000"/>
              <a:buFont typeface="Noto Sans Symbols"/>
              <a:buChar char="⮚"/>
            </a:pPr>
            <a:r>
              <a:rPr lang="en-US" sz="2400">
                <a:solidFill>
                  <a:srgbClr val="000000"/>
                </a:solidFill>
              </a:rPr>
              <a:t>o</a:t>
            </a:r>
            <a:r>
              <a:rPr lang="en-US" sz="2400" b="0" i="0" u="none" strike="noStrike" cap="none">
                <a:solidFill>
                  <a:srgbClr val="000000"/>
                </a:solidFill>
              </a:rPr>
              <a:t>nce a list of eligibles is produced, a specific process for contacting and reviewing applicants if followed.</a:t>
            </a:r>
            <a:endParaRPr sz="2400" b="0" i="0" u="none" strike="noStrike" cap="none">
              <a:solidFill>
                <a:srgbClr val="000000"/>
              </a:solidFill>
            </a:endParaRPr>
          </a:p>
          <a:p>
            <a:pPr marL="0" marR="0" lvl="0" indent="0" algn="l" rtl="0">
              <a:lnSpc>
                <a:spcPct val="120000"/>
              </a:lnSpc>
              <a:spcBef>
                <a:spcPts val="0"/>
              </a:spcBef>
              <a:spcAft>
                <a:spcPts val="0"/>
              </a:spcAft>
              <a:buClr>
                <a:schemeClr val="dk1"/>
              </a:buClr>
              <a:buSzPct val="80000"/>
              <a:buNone/>
            </a:pPr>
            <a:endParaRPr sz="2400" b="0" i="0" u="none" strike="noStrike" cap="none">
              <a:solidFill>
                <a:srgbClr val="000000"/>
              </a:solidFill>
            </a:endParaRPr>
          </a:p>
          <a:p>
            <a:pPr marL="0" marR="0" lvl="0" indent="0" algn="l" rtl="0">
              <a:lnSpc>
                <a:spcPct val="120000"/>
              </a:lnSpc>
              <a:spcBef>
                <a:spcPts val="0"/>
              </a:spcBef>
              <a:spcAft>
                <a:spcPts val="0"/>
              </a:spcAft>
              <a:buClr>
                <a:schemeClr val="dk1"/>
              </a:buClr>
              <a:buSzPct val="80000"/>
              <a:buNone/>
            </a:pPr>
            <a:endParaRPr sz="2400">
              <a:solidFill>
                <a:srgbClr val="000000"/>
              </a:solidFill>
              <a:latin typeface="Arial"/>
              <a:ea typeface="Arial"/>
              <a:cs typeface="Arial"/>
              <a:sym typeface="Arial"/>
            </a:endParaRPr>
          </a:p>
          <a:p>
            <a:pPr marL="342900" marR="0" lvl="0" indent="-230123" algn="l" rtl="0">
              <a:lnSpc>
                <a:spcPct val="120000"/>
              </a:lnSpc>
              <a:spcBef>
                <a:spcPts val="0"/>
              </a:spcBef>
              <a:spcAft>
                <a:spcPts val="0"/>
              </a:spcAft>
              <a:buClr>
                <a:schemeClr val="dk1"/>
              </a:buClr>
              <a:buSzPct val="80000"/>
              <a:buFont typeface="Noto Sans Symbols"/>
              <a:buNone/>
            </a:pPr>
            <a:endParaRPr sz="2400" b="0" i="0" u="none" strike="noStrike" cap="none">
              <a:solidFill>
                <a:srgbClr val="000000"/>
              </a:solidFill>
            </a:endParaRPr>
          </a:p>
          <a:p>
            <a:pPr marL="342900" lvl="0" indent="-192532" algn="l" rtl="0">
              <a:spcBef>
                <a:spcPts val="592"/>
              </a:spcBef>
              <a:spcAft>
                <a:spcPts val="0"/>
              </a:spcAft>
              <a:buClr>
                <a:srgbClr val="FFFFFF"/>
              </a:buClr>
              <a:buSzPct val="80000"/>
              <a:buFont typeface="Noto Sans Symbols"/>
              <a:buNone/>
            </a:pPr>
            <a:endParaRPr/>
          </a:p>
        </p:txBody>
      </p:sp>
      <p:sp>
        <p:nvSpPr>
          <p:cNvPr id="163" name="Google Shape;16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rial"/>
              <a:buNone/>
            </a:pPr>
            <a:r>
              <a:rPr lang="en-US" sz="3200"/>
              <a:t>Requirements to Recruit</a:t>
            </a:r>
            <a:endParaRPr/>
          </a:p>
        </p:txBody>
      </p:sp>
      <p:sp>
        <p:nvSpPr>
          <p:cNvPr id="169" name="Google Shape;169;p25"/>
          <p:cNvSpPr txBox="1">
            <a:spLocks noGrp="1"/>
          </p:cNvSpPr>
          <p:nvPr>
            <p:ph type="body" idx="1"/>
          </p:nvPr>
        </p:nvSpPr>
        <p:spPr>
          <a:xfrm>
            <a:off x="457200" y="1752601"/>
            <a:ext cx="8229600" cy="4191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The statutory process for all skilled and professional positions requires submissions, approvals and resources for each of the following steps:</a:t>
            </a:r>
            <a:endParaRPr/>
          </a:p>
          <a:p>
            <a:pPr marL="0" lvl="0" indent="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Char char="•"/>
            </a:pPr>
            <a:r>
              <a:rPr lang="en-US" sz="2400"/>
              <a:t>Pre-posting</a:t>
            </a:r>
            <a:endParaRPr/>
          </a:p>
          <a:p>
            <a:pPr marL="342900" lvl="0" indent="-342900" algn="l" rtl="0">
              <a:spcBef>
                <a:spcPts val="480"/>
              </a:spcBef>
              <a:spcAft>
                <a:spcPts val="0"/>
              </a:spcAft>
              <a:buClr>
                <a:schemeClr val="dk1"/>
              </a:buClr>
              <a:buSzPts val="2400"/>
              <a:buChar char="•"/>
            </a:pPr>
            <a:r>
              <a:rPr lang="en-US" sz="2400"/>
              <a:t>Posting</a:t>
            </a:r>
            <a:endParaRPr/>
          </a:p>
          <a:p>
            <a:pPr marL="342900" lvl="0" indent="-342900" algn="l" rtl="0">
              <a:spcBef>
                <a:spcPts val="480"/>
              </a:spcBef>
              <a:spcAft>
                <a:spcPts val="0"/>
              </a:spcAft>
              <a:buClr>
                <a:schemeClr val="dk1"/>
              </a:buClr>
              <a:buSzPts val="2400"/>
              <a:buChar char="•"/>
            </a:pPr>
            <a:r>
              <a:rPr lang="en-US" sz="2400"/>
              <a:t>Evaluation and Rating</a:t>
            </a:r>
            <a:endParaRPr/>
          </a:p>
          <a:p>
            <a:pPr marL="342900" lvl="0" indent="-342900" algn="l" rtl="0">
              <a:spcBef>
                <a:spcPts val="480"/>
              </a:spcBef>
              <a:spcAft>
                <a:spcPts val="0"/>
              </a:spcAft>
              <a:buClr>
                <a:schemeClr val="dk1"/>
              </a:buClr>
              <a:buSzPts val="2400"/>
              <a:buChar char="•"/>
            </a:pPr>
            <a:r>
              <a:rPr lang="en-US" sz="2400"/>
              <a:t>Credits in Selection and List Creation</a:t>
            </a:r>
            <a:endParaRPr/>
          </a:p>
          <a:p>
            <a:pPr marL="342900" lvl="0" indent="-342900" algn="l" rtl="0">
              <a:spcBef>
                <a:spcPts val="480"/>
              </a:spcBef>
              <a:spcAft>
                <a:spcPts val="0"/>
              </a:spcAft>
              <a:buClr>
                <a:schemeClr val="dk1"/>
              </a:buClr>
              <a:buSzPts val="2400"/>
              <a:buChar char="•"/>
            </a:pPr>
            <a:r>
              <a:rPr lang="en-US" sz="2400"/>
              <a:t>Interviewing</a:t>
            </a:r>
            <a:endParaRPr/>
          </a:p>
          <a:p>
            <a:pPr marL="342900" lvl="0" indent="-139700" algn="l" rtl="0">
              <a:spcBef>
                <a:spcPts val="640"/>
              </a:spcBef>
              <a:spcAft>
                <a:spcPts val="0"/>
              </a:spcAft>
              <a:buClr>
                <a:schemeClr val="dk1"/>
              </a:buClr>
              <a:buSzPts val="3200"/>
              <a:buNone/>
            </a:pPr>
            <a:endParaRPr/>
          </a:p>
        </p:txBody>
      </p:sp>
      <p:sp>
        <p:nvSpPr>
          <p:cNvPr id="170" name="Google Shape;17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rial"/>
              <a:buNone/>
            </a:pPr>
            <a:r>
              <a:rPr lang="en-US" sz="3200" b="1" u="sng"/>
              <a:t>Pre-Posting Requirements</a:t>
            </a:r>
            <a:endParaRPr sz="3200"/>
          </a:p>
        </p:txBody>
      </p:sp>
      <p:sp>
        <p:nvSpPr>
          <p:cNvPr id="176" name="Google Shape;176;p26"/>
          <p:cNvSpPr txBox="1">
            <a:spLocks noGrp="1"/>
          </p:cNvSpPr>
          <p:nvPr>
            <p:ph type="body" idx="1"/>
          </p:nvPr>
        </p:nvSpPr>
        <p:spPr>
          <a:xfrm>
            <a:off x="457200" y="1904999"/>
            <a:ext cx="8229600" cy="419100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2080"/>
              <a:buFont typeface="Noto Sans Symbols"/>
              <a:buNone/>
            </a:pPr>
            <a:r>
              <a:rPr lang="en-US" sz="2600" b="1" i="0" u="none" strike="noStrike" cap="none">
                <a:solidFill>
                  <a:srgbClr val="000000"/>
                </a:solidFill>
              </a:rPr>
              <a:t>Creation of a position selection plan containing: </a:t>
            </a:r>
            <a:endParaRPr sz="2400" b="0" i="0" u="none" strike="noStrike" cap="none">
              <a:solidFill>
                <a:srgbClr val="000000"/>
              </a:solidFill>
            </a:endParaRPr>
          </a:p>
          <a:p>
            <a:pPr marL="342900" marR="0" lvl="0" indent="-342900" algn="l" rtl="0">
              <a:lnSpc>
                <a:spcPct val="120000"/>
              </a:lnSpc>
              <a:spcBef>
                <a:spcPts val="600"/>
              </a:spcBef>
              <a:spcAft>
                <a:spcPts val="0"/>
              </a:spcAft>
              <a:buClr>
                <a:srgbClr val="000000"/>
              </a:buClr>
              <a:buSzPts val="1760"/>
              <a:buFont typeface="Noto Sans Symbols"/>
              <a:buChar char="⮚"/>
            </a:pPr>
            <a:r>
              <a:rPr lang="en-US" sz="2200" b="0" i="0" u="none" strike="noStrike" cap="none">
                <a:solidFill>
                  <a:srgbClr val="000000"/>
                </a:solidFill>
                <a:latin typeface="Arial"/>
                <a:ea typeface="Arial"/>
                <a:cs typeface="Arial"/>
                <a:sym typeface="Arial"/>
              </a:rPr>
              <a:t>A completed Position Description</a:t>
            </a:r>
            <a:endParaRPr/>
          </a:p>
          <a:p>
            <a:pPr marL="342900" marR="0" lvl="0" indent="-342900" algn="l" rtl="0">
              <a:lnSpc>
                <a:spcPct val="120000"/>
              </a:lnSpc>
              <a:spcBef>
                <a:spcPts val="0"/>
              </a:spcBef>
              <a:spcAft>
                <a:spcPts val="0"/>
              </a:spcAft>
              <a:buClr>
                <a:srgbClr val="000000"/>
              </a:buClr>
              <a:buSzPts val="1760"/>
              <a:buFont typeface="Noto Sans Symbols"/>
              <a:buChar char="⮚"/>
            </a:pPr>
            <a:r>
              <a:rPr lang="en-US" sz="2200" b="0" i="0" u="none" strike="noStrike" cap="none">
                <a:solidFill>
                  <a:srgbClr val="000000"/>
                </a:solidFill>
                <a:latin typeface="Arial"/>
                <a:ea typeface="Arial"/>
                <a:cs typeface="Arial"/>
                <a:sym typeface="Arial"/>
              </a:rPr>
              <a:t>Minimum qualifications for the class and any selective qualifications for the position</a:t>
            </a:r>
            <a:endParaRPr/>
          </a:p>
          <a:p>
            <a:pPr marL="342900" marR="0" lvl="0" indent="-342900" algn="l" rtl="0">
              <a:lnSpc>
                <a:spcPct val="120000"/>
              </a:lnSpc>
              <a:spcBef>
                <a:spcPts val="0"/>
              </a:spcBef>
              <a:spcAft>
                <a:spcPts val="0"/>
              </a:spcAft>
              <a:buClr>
                <a:srgbClr val="000000"/>
              </a:buClr>
              <a:buSzPts val="1760"/>
              <a:buFont typeface="Noto Sans Symbols"/>
              <a:buChar char="⮚"/>
            </a:pPr>
            <a:r>
              <a:rPr lang="en-US" sz="2200" b="0" i="0" u="none" strike="noStrike" cap="none">
                <a:solidFill>
                  <a:srgbClr val="000000"/>
                </a:solidFill>
                <a:latin typeface="Arial"/>
                <a:ea typeface="Arial"/>
                <a:cs typeface="Arial"/>
                <a:sym typeface="Arial"/>
              </a:rPr>
              <a:t>Limitations on selection (e.g., current State employees only) </a:t>
            </a:r>
            <a:endParaRPr/>
          </a:p>
          <a:p>
            <a:pPr marL="342900" marR="0" lvl="0" indent="-342900" algn="l" rtl="0">
              <a:lnSpc>
                <a:spcPct val="120000"/>
              </a:lnSpc>
              <a:spcBef>
                <a:spcPts val="0"/>
              </a:spcBef>
              <a:spcAft>
                <a:spcPts val="0"/>
              </a:spcAft>
              <a:buClr>
                <a:srgbClr val="000000"/>
              </a:buClr>
              <a:buSzPts val="1760"/>
              <a:buFont typeface="Noto Sans Symbols"/>
              <a:buChar char="⮚"/>
            </a:pPr>
            <a:r>
              <a:rPr lang="en-US" sz="2200" b="0" i="0" u="none" strike="noStrike" cap="none">
                <a:solidFill>
                  <a:srgbClr val="000000"/>
                </a:solidFill>
                <a:latin typeface="Arial"/>
                <a:ea typeface="Arial"/>
                <a:cs typeface="Arial"/>
                <a:sym typeface="Arial"/>
              </a:rPr>
              <a:t>Location and manner of posting the announcement in the unit</a:t>
            </a:r>
            <a:endParaRPr/>
          </a:p>
          <a:p>
            <a:pPr marL="342900" marR="0" lvl="0" indent="-342900" algn="l" rtl="0">
              <a:lnSpc>
                <a:spcPct val="120000"/>
              </a:lnSpc>
              <a:spcBef>
                <a:spcPts val="0"/>
              </a:spcBef>
              <a:spcAft>
                <a:spcPts val="0"/>
              </a:spcAft>
              <a:buClr>
                <a:srgbClr val="000000"/>
              </a:buClr>
              <a:buSzPts val="1760"/>
              <a:buFont typeface="Noto Sans Symbols"/>
              <a:buChar char="⮚"/>
            </a:pPr>
            <a:r>
              <a:rPr lang="en-US" sz="2200" b="0" i="0" u="none" strike="noStrike" cap="none">
                <a:solidFill>
                  <a:srgbClr val="000000"/>
                </a:solidFill>
                <a:latin typeface="Arial"/>
                <a:ea typeface="Arial"/>
                <a:cs typeface="Arial"/>
                <a:sym typeface="Arial"/>
              </a:rPr>
              <a:t>Method and length of time for posting </a:t>
            </a:r>
            <a:endParaRPr/>
          </a:p>
          <a:p>
            <a:pPr marL="342900" marR="0" lvl="0" indent="-342900" algn="l" rtl="0">
              <a:lnSpc>
                <a:spcPct val="120000"/>
              </a:lnSpc>
              <a:spcBef>
                <a:spcPts val="0"/>
              </a:spcBef>
              <a:spcAft>
                <a:spcPts val="0"/>
              </a:spcAft>
              <a:buClr>
                <a:srgbClr val="000000"/>
              </a:buClr>
              <a:buSzPts val="1760"/>
              <a:buFont typeface="Noto Sans Symbols"/>
              <a:buChar char="⮚"/>
            </a:pPr>
            <a:r>
              <a:rPr lang="en-US" sz="2200" b="0" i="0" u="none" strike="noStrike" cap="none">
                <a:solidFill>
                  <a:srgbClr val="000000"/>
                </a:solidFill>
                <a:latin typeface="Arial"/>
                <a:ea typeface="Arial"/>
                <a:cs typeface="Arial"/>
                <a:sym typeface="Arial"/>
              </a:rPr>
              <a:t>Opening and Closing Date to receive applications</a:t>
            </a:r>
            <a:endParaRPr/>
          </a:p>
          <a:p>
            <a:pPr marL="342900" marR="0" lvl="0" indent="-342900" algn="l" rtl="0">
              <a:lnSpc>
                <a:spcPct val="120000"/>
              </a:lnSpc>
              <a:spcBef>
                <a:spcPts val="0"/>
              </a:spcBef>
              <a:spcAft>
                <a:spcPts val="0"/>
              </a:spcAft>
              <a:buClr>
                <a:srgbClr val="000000"/>
              </a:buClr>
              <a:buSzPts val="1760"/>
              <a:buFont typeface="Noto Sans Symbols"/>
              <a:buChar char="⮚"/>
            </a:pPr>
            <a:r>
              <a:rPr lang="en-US" sz="2200" b="0" i="0" u="none" strike="noStrike" cap="none">
                <a:solidFill>
                  <a:srgbClr val="000000"/>
                </a:solidFill>
                <a:latin typeface="Arial"/>
                <a:ea typeface="Arial"/>
                <a:cs typeface="Arial"/>
                <a:sym typeface="Arial"/>
              </a:rPr>
              <a:t>Plan of development for a written exam or testing instrument </a:t>
            </a:r>
            <a:endParaRPr/>
          </a:p>
          <a:p>
            <a:pPr marL="342900" marR="0" lvl="0" indent="-342900" algn="l" rtl="0">
              <a:lnSpc>
                <a:spcPct val="120000"/>
              </a:lnSpc>
              <a:spcBef>
                <a:spcPts val="0"/>
              </a:spcBef>
              <a:spcAft>
                <a:spcPts val="0"/>
              </a:spcAft>
              <a:buClr>
                <a:srgbClr val="000000"/>
              </a:buClr>
              <a:buSzPts val="1760"/>
              <a:buFont typeface="Noto Sans Symbols"/>
              <a:buChar char="⮚"/>
            </a:pPr>
            <a:r>
              <a:rPr lang="en-US" sz="2200" b="0" i="0" u="none" strike="noStrike" cap="none">
                <a:solidFill>
                  <a:srgbClr val="000000"/>
                </a:solidFill>
                <a:latin typeface="Arial"/>
                <a:ea typeface="Arial"/>
                <a:cs typeface="Arial"/>
                <a:sym typeface="Arial"/>
              </a:rPr>
              <a:t>Duration of the list of eligibles</a:t>
            </a:r>
            <a:endParaRPr/>
          </a:p>
          <a:p>
            <a:pPr marL="342900" lvl="0" indent="-139700" algn="l" rtl="0">
              <a:spcBef>
                <a:spcPts val="640"/>
              </a:spcBef>
              <a:spcAft>
                <a:spcPts val="0"/>
              </a:spcAft>
              <a:buClr>
                <a:schemeClr val="dk1"/>
              </a:buClr>
              <a:buSzPts val="3200"/>
              <a:buNone/>
            </a:pPr>
            <a:endParaRPr/>
          </a:p>
        </p:txBody>
      </p:sp>
      <p:sp>
        <p:nvSpPr>
          <p:cNvPr id="177" name="Google Shape;1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rial"/>
              <a:buNone/>
            </a:pPr>
            <a:r>
              <a:rPr lang="en-US" sz="3200" b="1" u="sng"/>
              <a:t>Posting Requirements</a:t>
            </a:r>
            <a:endParaRPr sz="3200"/>
          </a:p>
        </p:txBody>
      </p:sp>
      <p:sp>
        <p:nvSpPr>
          <p:cNvPr id="183" name="Google Shape;183;p27"/>
          <p:cNvSpPr txBox="1">
            <a:spLocks noGrp="1"/>
          </p:cNvSpPr>
          <p:nvPr>
            <p:ph type="body" idx="1"/>
          </p:nvPr>
        </p:nvSpPr>
        <p:spPr>
          <a:xfrm>
            <a:off x="457200" y="1524000"/>
            <a:ext cx="8229600" cy="49530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Clr>
                <a:schemeClr val="dk1"/>
              </a:buClr>
              <a:buSzPct val="100000"/>
              <a:buNone/>
            </a:pPr>
            <a:endParaRPr sz="2400"/>
          </a:p>
          <a:p>
            <a:pPr marL="0" marR="0" lvl="0" indent="0" algn="l" rtl="0">
              <a:lnSpc>
                <a:spcPct val="100000"/>
              </a:lnSpc>
              <a:spcBef>
                <a:spcPts val="403"/>
              </a:spcBef>
              <a:spcAft>
                <a:spcPts val="0"/>
              </a:spcAft>
              <a:buClr>
                <a:srgbClr val="FFFFFF"/>
              </a:buClr>
              <a:buSzPct val="79999"/>
              <a:buNone/>
            </a:pPr>
            <a:r>
              <a:rPr lang="en-US" sz="2600" b="1" i="0" u="none" strike="noStrike" cap="none">
                <a:solidFill>
                  <a:srgbClr val="000000"/>
                </a:solidFill>
              </a:rPr>
              <a:t>The statute contains numerous posting requirements including: </a:t>
            </a:r>
            <a:endParaRPr/>
          </a:p>
          <a:p>
            <a:pPr marL="342900" lvl="0" indent="-342900" algn="l" rtl="0">
              <a:spcBef>
                <a:spcPts val="972"/>
              </a:spcBef>
              <a:spcAft>
                <a:spcPts val="0"/>
              </a:spcAft>
              <a:buClr>
                <a:srgbClr val="000000"/>
              </a:buClr>
              <a:buSzPct val="100000"/>
              <a:buChar char="•"/>
            </a:pPr>
            <a:r>
              <a:rPr lang="en-US" sz="2400">
                <a:solidFill>
                  <a:srgbClr val="000000"/>
                </a:solidFill>
              </a:rPr>
              <a:t>T</a:t>
            </a:r>
            <a:r>
              <a:rPr lang="en-US" sz="2400" b="0" i="0" u="none" strike="noStrike" cap="none">
                <a:solidFill>
                  <a:srgbClr val="000000"/>
                </a:solidFill>
              </a:rPr>
              <a:t>he State classification title; </a:t>
            </a:r>
            <a:endParaRPr/>
          </a:p>
          <a:p>
            <a:pPr marL="342900" lvl="0" indent="-342900" algn="l" rtl="0">
              <a:spcBef>
                <a:spcPts val="372"/>
              </a:spcBef>
              <a:spcAft>
                <a:spcPts val="0"/>
              </a:spcAft>
              <a:buClr>
                <a:srgbClr val="000000"/>
              </a:buClr>
              <a:buSzPct val="100000"/>
              <a:buChar char="•"/>
            </a:pPr>
            <a:r>
              <a:rPr lang="en-US" sz="2400">
                <a:solidFill>
                  <a:srgbClr val="000000"/>
                </a:solidFill>
              </a:rPr>
              <a:t>An accurate summary of the duties of the job;</a:t>
            </a:r>
            <a:endParaRPr/>
          </a:p>
          <a:p>
            <a:pPr marL="342900" lvl="0" indent="-342900" algn="l" rtl="0">
              <a:spcBef>
                <a:spcPts val="372"/>
              </a:spcBef>
              <a:spcAft>
                <a:spcPts val="0"/>
              </a:spcAft>
              <a:buClr>
                <a:srgbClr val="000000"/>
              </a:buClr>
              <a:buSzPct val="100000"/>
              <a:buChar char="•"/>
            </a:pPr>
            <a:r>
              <a:rPr lang="en-US" sz="2400" b="0" i="0" u="none" strike="noStrike" cap="none">
                <a:solidFill>
                  <a:srgbClr val="000000"/>
                </a:solidFill>
              </a:rPr>
              <a:t>Hiring department and location;</a:t>
            </a:r>
            <a:endParaRPr/>
          </a:p>
          <a:p>
            <a:pPr marL="342900" lvl="0" indent="-342900" algn="l" rtl="0">
              <a:spcBef>
                <a:spcPts val="372"/>
              </a:spcBef>
              <a:spcAft>
                <a:spcPts val="0"/>
              </a:spcAft>
              <a:buClr>
                <a:srgbClr val="000000"/>
              </a:buClr>
              <a:buSzPct val="100000"/>
              <a:buChar char="•"/>
            </a:pPr>
            <a:r>
              <a:rPr lang="en-US" sz="2400">
                <a:solidFill>
                  <a:srgbClr val="000000"/>
                </a:solidFill>
              </a:rPr>
              <a:t>Opening date and deadline for application;</a:t>
            </a:r>
            <a:endParaRPr/>
          </a:p>
          <a:p>
            <a:pPr marL="342900" lvl="0" indent="-342900" algn="l" rtl="0">
              <a:spcBef>
                <a:spcPts val="372"/>
              </a:spcBef>
              <a:spcAft>
                <a:spcPts val="0"/>
              </a:spcAft>
              <a:buClr>
                <a:srgbClr val="000000"/>
              </a:buClr>
              <a:buSzPct val="100000"/>
              <a:buChar char="•"/>
            </a:pPr>
            <a:r>
              <a:rPr lang="en-US" sz="2400" b="0" i="0" u="none" strike="noStrike" cap="none">
                <a:solidFill>
                  <a:srgbClr val="000000"/>
                </a:solidFill>
              </a:rPr>
              <a:t>Pay grade and salary range </a:t>
            </a:r>
            <a:endParaRPr/>
          </a:p>
          <a:p>
            <a:pPr marL="342900" lvl="0" indent="-342900" algn="l" rtl="0">
              <a:spcBef>
                <a:spcPts val="372"/>
              </a:spcBef>
              <a:spcAft>
                <a:spcPts val="0"/>
              </a:spcAft>
              <a:buClr>
                <a:srgbClr val="000000"/>
              </a:buClr>
              <a:buSzPct val="100000"/>
              <a:buChar char="•"/>
            </a:pPr>
            <a:r>
              <a:rPr lang="en-US" sz="2400" b="0" i="0" u="none" strike="noStrike" cap="none">
                <a:solidFill>
                  <a:srgbClr val="000000"/>
                </a:solidFill>
              </a:rPr>
              <a:t>Employment type and service category</a:t>
            </a:r>
            <a:endParaRPr/>
          </a:p>
          <a:p>
            <a:pPr marL="342900" lvl="0" indent="-342900" algn="l" rtl="0">
              <a:spcBef>
                <a:spcPts val="372"/>
              </a:spcBef>
              <a:spcAft>
                <a:spcPts val="0"/>
              </a:spcAft>
              <a:buClr>
                <a:srgbClr val="000000"/>
              </a:buClr>
              <a:buSzPct val="100000"/>
              <a:buChar char="•"/>
            </a:pPr>
            <a:r>
              <a:rPr lang="en-US" sz="2400">
                <a:solidFill>
                  <a:srgbClr val="000000"/>
                </a:solidFill>
              </a:rPr>
              <a:t>Agency contact information</a:t>
            </a:r>
            <a:endParaRPr/>
          </a:p>
          <a:p>
            <a:pPr marL="342900" lvl="0" indent="-342900" algn="l" rtl="0">
              <a:spcBef>
                <a:spcPts val="372"/>
              </a:spcBef>
              <a:spcAft>
                <a:spcPts val="0"/>
              </a:spcAft>
              <a:buClr>
                <a:srgbClr val="000000"/>
              </a:buClr>
              <a:buSzPct val="100000"/>
              <a:buChar char="•"/>
            </a:pPr>
            <a:r>
              <a:rPr lang="en-US" sz="2400" b="0" i="0" u="none" strike="noStrike" cap="none">
                <a:solidFill>
                  <a:srgbClr val="000000"/>
                </a:solidFill>
              </a:rPr>
              <a:t>Minimum and selective or desired qualifications specific to the position</a:t>
            </a:r>
            <a:endParaRPr/>
          </a:p>
          <a:p>
            <a:pPr marL="342900" lvl="0" indent="-342900" algn="l" rtl="0">
              <a:spcBef>
                <a:spcPts val="372"/>
              </a:spcBef>
              <a:spcAft>
                <a:spcPts val="0"/>
              </a:spcAft>
              <a:buClr>
                <a:srgbClr val="000000"/>
              </a:buClr>
              <a:buSzPct val="100000"/>
              <a:buChar char="•"/>
            </a:pPr>
            <a:r>
              <a:rPr lang="en-US" sz="2400">
                <a:solidFill>
                  <a:srgbClr val="000000"/>
                </a:solidFill>
              </a:rPr>
              <a:t>A description of the selection process being used for hiring</a:t>
            </a:r>
            <a:endParaRPr/>
          </a:p>
          <a:p>
            <a:pPr marL="342900" lvl="0" indent="-342900" algn="l" rtl="0">
              <a:spcBef>
                <a:spcPts val="372"/>
              </a:spcBef>
              <a:spcAft>
                <a:spcPts val="0"/>
              </a:spcAft>
              <a:buClr>
                <a:srgbClr val="000000"/>
              </a:buClr>
              <a:buSzPct val="100000"/>
              <a:buChar char="•"/>
            </a:pPr>
            <a:r>
              <a:rPr lang="en-US" sz="2400" b="0" i="0" u="none" strike="noStrike" cap="none">
                <a:solidFill>
                  <a:srgbClr val="000000"/>
                </a:solidFill>
              </a:rPr>
              <a:t>Any special requirements of the job (licensure, certification, educational credits</a:t>
            </a:r>
            <a:r>
              <a:rPr lang="en-US" sz="2400">
                <a:solidFill>
                  <a:srgbClr val="000000"/>
                </a:solidFill>
              </a:rPr>
              <a:t>, etc)</a:t>
            </a:r>
            <a:endParaRPr/>
          </a:p>
          <a:p>
            <a:pPr marL="342900" lvl="0" indent="-342900" algn="l" rtl="0">
              <a:spcBef>
                <a:spcPts val="372"/>
              </a:spcBef>
              <a:spcAft>
                <a:spcPts val="0"/>
              </a:spcAft>
              <a:buClr>
                <a:srgbClr val="000000"/>
              </a:buClr>
              <a:buSzPct val="100000"/>
              <a:buChar char="•"/>
            </a:pPr>
            <a:r>
              <a:rPr lang="en-US" sz="2400" b="0" i="0" u="none" strike="noStrike" cap="none">
                <a:solidFill>
                  <a:srgbClr val="000000"/>
                </a:solidFill>
              </a:rPr>
              <a:t>The duration of the list; and</a:t>
            </a:r>
            <a:endParaRPr/>
          </a:p>
          <a:p>
            <a:pPr marL="342900" lvl="0" indent="-342900" algn="l" rtl="0">
              <a:spcBef>
                <a:spcPts val="372"/>
              </a:spcBef>
              <a:spcAft>
                <a:spcPts val="0"/>
              </a:spcAft>
              <a:buClr>
                <a:srgbClr val="000000"/>
              </a:buClr>
              <a:buSzPct val="100000"/>
              <a:buChar char="•"/>
            </a:pPr>
            <a:r>
              <a:rPr lang="en-US" sz="2400" b="0" i="0" u="none" strike="noStrike" cap="none">
                <a:solidFill>
                  <a:srgbClr val="000000"/>
                </a:solidFill>
              </a:rPr>
              <a:t>Any further information required (how to submit a paper application, the DBM helpline number and email address, TTY information, and disability, veterans, bilingual and EEO statements).</a:t>
            </a:r>
            <a:endParaRPr/>
          </a:p>
          <a:p>
            <a:pPr marL="0" lvl="0" indent="0" algn="l" rtl="0">
              <a:spcBef>
                <a:spcPts val="496"/>
              </a:spcBef>
              <a:spcAft>
                <a:spcPts val="0"/>
              </a:spcAft>
              <a:buClr>
                <a:schemeClr val="dk1"/>
              </a:buClr>
              <a:buSzPct val="100000"/>
              <a:buNone/>
            </a:pPr>
            <a:endParaRPr/>
          </a:p>
        </p:txBody>
      </p:sp>
      <p:sp>
        <p:nvSpPr>
          <p:cNvPr id="184" name="Google Shape;18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rial"/>
              <a:buNone/>
            </a:pPr>
            <a:r>
              <a:rPr lang="en-US" sz="3200" b="1" u="sng"/>
              <a:t>Evaluation and Rating Requirements</a:t>
            </a:r>
            <a:endParaRPr sz="3200"/>
          </a:p>
        </p:txBody>
      </p:sp>
      <p:sp>
        <p:nvSpPr>
          <p:cNvPr id="190" name="Google Shape;190;p28"/>
          <p:cNvSpPr txBox="1">
            <a:spLocks noGrp="1"/>
          </p:cNvSpPr>
          <p:nvPr>
            <p:ph type="body" idx="1"/>
          </p:nvPr>
        </p:nvSpPr>
        <p:spPr>
          <a:xfrm>
            <a:off x="457200" y="1981200"/>
            <a:ext cx="8229600" cy="41148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Clr>
                <a:schemeClr val="dk1"/>
              </a:buClr>
              <a:buSzPts val="2100"/>
              <a:buFont typeface="Noto Sans Symbols"/>
              <a:buChar char="⮚"/>
            </a:pPr>
            <a:r>
              <a:rPr lang="en-US" sz="2100">
                <a:solidFill>
                  <a:schemeClr val="dk1"/>
                </a:solidFill>
              </a:rPr>
              <a:t>Candidates are evaluated against preset minimum qualifications</a:t>
            </a:r>
            <a:endParaRPr/>
          </a:p>
          <a:p>
            <a:pPr marL="342900" lvl="0" indent="-342900" algn="l" rtl="0">
              <a:lnSpc>
                <a:spcPct val="90000"/>
              </a:lnSpc>
              <a:spcBef>
                <a:spcPts val="420"/>
              </a:spcBef>
              <a:spcAft>
                <a:spcPts val="0"/>
              </a:spcAft>
              <a:buClr>
                <a:schemeClr val="dk1"/>
              </a:buClr>
              <a:buSzPts val="2100"/>
              <a:buFont typeface="Noto Sans Symbols"/>
              <a:buChar char="⮚"/>
            </a:pPr>
            <a:r>
              <a:rPr lang="en-US" sz="2100">
                <a:solidFill>
                  <a:schemeClr val="dk1"/>
                </a:solidFill>
              </a:rPr>
              <a:t>Notification must be sent to “not-qualified” candidates</a:t>
            </a:r>
            <a:endParaRPr/>
          </a:p>
          <a:p>
            <a:pPr marL="342900" lvl="0" indent="-342900" algn="l" rtl="0">
              <a:lnSpc>
                <a:spcPct val="90000"/>
              </a:lnSpc>
              <a:spcBef>
                <a:spcPts val="420"/>
              </a:spcBef>
              <a:spcAft>
                <a:spcPts val="0"/>
              </a:spcAft>
              <a:buClr>
                <a:schemeClr val="dk1"/>
              </a:buClr>
              <a:buSzPts val="2100"/>
              <a:buFont typeface="Noto Sans Symbols"/>
              <a:buChar char="⮚"/>
            </a:pPr>
            <a:r>
              <a:rPr lang="en-US" sz="2100">
                <a:solidFill>
                  <a:schemeClr val="dk1"/>
                </a:solidFill>
              </a:rPr>
              <a:t>If an examination will be given, notify qualified candidates 10 days prior</a:t>
            </a:r>
            <a:endParaRPr/>
          </a:p>
          <a:p>
            <a:pPr marL="342900" lvl="0" indent="-342900" algn="l" rtl="0">
              <a:lnSpc>
                <a:spcPct val="90000"/>
              </a:lnSpc>
              <a:spcBef>
                <a:spcPts val="420"/>
              </a:spcBef>
              <a:spcAft>
                <a:spcPts val="0"/>
              </a:spcAft>
              <a:buClr>
                <a:schemeClr val="dk1"/>
              </a:buClr>
              <a:buSzPts val="2100"/>
              <a:buFont typeface="Noto Sans Symbols"/>
              <a:buChar char="⮚"/>
            </a:pPr>
            <a:r>
              <a:rPr lang="en-US" sz="2100">
                <a:solidFill>
                  <a:schemeClr val="dk1"/>
                </a:solidFill>
              </a:rPr>
              <a:t>Establish the job relatedness, reliability, and validity of the selection instrument</a:t>
            </a:r>
            <a:endParaRPr/>
          </a:p>
          <a:p>
            <a:pPr marL="342900" lvl="0" indent="-342900" algn="l" rtl="0">
              <a:lnSpc>
                <a:spcPct val="90000"/>
              </a:lnSpc>
              <a:spcBef>
                <a:spcPts val="420"/>
              </a:spcBef>
              <a:spcAft>
                <a:spcPts val="0"/>
              </a:spcAft>
              <a:buClr>
                <a:schemeClr val="dk1"/>
              </a:buClr>
              <a:buSzPts val="2100"/>
              <a:buFont typeface="Noto Sans Symbols"/>
              <a:buChar char="⮚"/>
            </a:pPr>
            <a:r>
              <a:rPr lang="en-US" sz="2100">
                <a:solidFill>
                  <a:schemeClr val="dk1"/>
                </a:solidFill>
              </a:rPr>
              <a:t>Apply any credits in selection</a:t>
            </a:r>
            <a:endParaRPr/>
          </a:p>
          <a:p>
            <a:pPr marL="342900" lvl="0" indent="-342900" algn="l" rtl="0">
              <a:lnSpc>
                <a:spcPct val="90000"/>
              </a:lnSpc>
              <a:spcBef>
                <a:spcPts val="420"/>
              </a:spcBef>
              <a:spcAft>
                <a:spcPts val="0"/>
              </a:spcAft>
              <a:buClr>
                <a:schemeClr val="dk1"/>
              </a:buClr>
              <a:buSzPts val="2100"/>
              <a:buFont typeface="Noto Sans Symbols"/>
              <a:buChar char="⮚"/>
            </a:pPr>
            <a:r>
              <a:rPr lang="en-US" sz="2100">
                <a:solidFill>
                  <a:schemeClr val="dk1"/>
                </a:solidFill>
              </a:rPr>
              <a:t>Categorize candidates as Best, Better, or Qualified; DORS Certified; Veteran; Layoff; Reinstatement; or Transfer</a:t>
            </a:r>
            <a:endParaRPr/>
          </a:p>
          <a:p>
            <a:pPr marL="342900" lvl="0" indent="-342900" algn="l" rtl="0">
              <a:lnSpc>
                <a:spcPct val="90000"/>
              </a:lnSpc>
              <a:spcBef>
                <a:spcPts val="420"/>
              </a:spcBef>
              <a:spcAft>
                <a:spcPts val="0"/>
              </a:spcAft>
              <a:buClr>
                <a:schemeClr val="dk1"/>
              </a:buClr>
              <a:buSzPts val="2100"/>
              <a:buFont typeface="Noto Sans Symbols"/>
              <a:buChar char="⮚"/>
            </a:pPr>
            <a:r>
              <a:rPr lang="en-US" sz="2100">
                <a:solidFill>
                  <a:schemeClr val="dk1"/>
                </a:solidFill>
              </a:rPr>
              <a:t>Randomize the candidates within the categories to give equal chance of contact for interview</a:t>
            </a:r>
            <a:endParaRPr/>
          </a:p>
          <a:p>
            <a:pPr marL="342900" lvl="0" indent="-342900" algn="l" rtl="0">
              <a:lnSpc>
                <a:spcPct val="90000"/>
              </a:lnSpc>
              <a:spcBef>
                <a:spcPts val="420"/>
              </a:spcBef>
              <a:spcAft>
                <a:spcPts val="0"/>
              </a:spcAft>
              <a:buClr>
                <a:schemeClr val="dk1"/>
              </a:buClr>
              <a:buSzPts val="2100"/>
              <a:buFont typeface="Noto Sans Symbols"/>
              <a:buChar char="⮚"/>
            </a:pPr>
            <a:r>
              <a:rPr lang="en-US" sz="2100">
                <a:solidFill>
                  <a:schemeClr val="dk1"/>
                </a:solidFill>
              </a:rPr>
              <a:t>Create a Certified List of Eligible Candidates for use in hiring</a:t>
            </a:r>
            <a:endParaRPr/>
          </a:p>
          <a:p>
            <a:pPr marL="342900" lvl="0" indent="-342900" algn="l" rtl="0">
              <a:lnSpc>
                <a:spcPct val="90000"/>
              </a:lnSpc>
              <a:spcBef>
                <a:spcPts val="420"/>
              </a:spcBef>
              <a:spcAft>
                <a:spcPts val="0"/>
              </a:spcAft>
              <a:buClr>
                <a:schemeClr val="dk1"/>
              </a:buClr>
              <a:buSzPts val="2100"/>
              <a:buFont typeface="Noto Sans Symbols"/>
              <a:buChar char="⮚"/>
            </a:pPr>
            <a:r>
              <a:rPr lang="en-US" sz="2100">
                <a:solidFill>
                  <a:schemeClr val="dk1"/>
                </a:solidFill>
              </a:rPr>
              <a:t>Notify candidates of their standing on the list</a:t>
            </a:r>
            <a:endParaRPr/>
          </a:p>
          <a:p>
            <a:pPr marL="342900" lvl="0" indent="-139700" algn="l" rtl="0">
              <a:spcBef>
                <a:spcPts val="640"/>
              </a:spcBef>
              <a:spcAft>
                <a:spcPts val="0"/>
              </a:spcAft>
              <a:buClr>
                <a:schemeClr val="dk1"/>
              </a:buClr>
              <a:buSzPts val="3200"/>
              <a:buNone/>
            </a:pPr>
            <a:endParaRPr/>
          </a:p>
        </p:txBody>
      </p:sp>
      <p:sp>
        <p:nvSpPr>
          <p:cNvPr id="191" name="Google Shape;19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rial"/>
              <a:buNone/>
            </a:pPr>
            <a:r>
              <a:rPr lang="en-US" sz="3200" u="sng"/>
              <a:t>Credits in Selection </a:t>
            </a:r>
            <a:br>
              <a:rPr lang="en-US" sz="3200" u="sng"/>
            </a:br>
            <a:r>
              <a:rPr lang="en-US" sz="2800" b="0"/>
              <a:t>(to be added in scoring)</a:t>
            </a:r>
            <a:endParaRPr/>
          </a:p>
        </p:txBody>
      </p:sp>
      <p:sp>
        <p:nvSpPr>
          <p:cNvPr id="197" name="Google Shape;197;p29"/>
          <p:cNvSpPr txBox="1">
            <a:spLocks noGrp="1"/>
          </p:cNvSpPr>
          <p:nvPr>
            <p:ph type="body" idx="1"/>
          </p:nvPr>
        </p:nvSpPr>
        <p:spPr>
          <a:xfrm>
            <a:off x="457200" y="1828801"/>
            <a:ext cx="8229600" cy="396239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FFFFF"/>
              </a:buClr>
              <a:buSzPts val="1600"/>
              <a:buFont typeface="Noto Sans Symbols"/>
              <a:buChar char="▶"/>
            </a:pPr>
            <a:r>
              <a:rPr lang="en-US" sz="2000" b="1" i="0" u="none" strike="noStrike" cap="none">
                <a:solidFill>
                  <a:srgbClr val="000000"/>
                </a:solidFill>
              </a:rPr>
              <a:t>State employees </a:t>
            </a:r>
            <a:r>
              <a:rPr lang="en-US" sz="2000" b="0" i="0" u="none" strike="noStrike" cap="none">
                <a:solidFill>
                  <a:srgbClr val="000000"/>
                </a:solidFill>
              </a:rPr>
              <a:t>– ¼ point per year up to 20 years service (5 points max.) </a:t>
            </a:r>
            <a:endParaRPr/>
          </a:p>
          <a:p>
            <a:pPr marL="285750" marR="0" lvl="0" indent="-184150" algn="l" rtl="0">
              <a:spcBef>
                <a:spcPts val="0"/>
              </a:spcBef>
              <a:spcAft>
                <a:spcPts val="0"/>
              </a:spcAft>
              <a:buClr>
                <a:srgbClr val="FFFFFF"/>
              </a:buClr>
              <a:buSzPts val="1600"/>
              <a:buFont typeface="Noto Sans Symbols"/>
              <a:buNone/>
            </a:pPr>
            <a:endParaRPr sz="2000" b="0" i="0" u="none" strike="noStrike" cap="none">
              <a:solidFill>
                <a:srgbClr val="000000"/>
              </a:solidFill>
            </a:endParaRPr>
          </a:p>
          <a:p>
            <a:pPr marL="285750" marR="0" lvl="0" indent="-285750" algn="l" rtl="0">
              <a:spcBef>
                <a:spcPts val="0"/>
              </a:spcBef>
              <a:spcAft>
                <a:spcPts val="0"/>
              </a:spcAft>
              <a:buClr>
                <a:srgbClr val="FFFFFF"/>
              </a:buClr>
              <a:buSzPts val="1600"/>
              <a:buFont typeface="Noto Sans Symbols"/>
              <a:buChar char="▶"/>
            </a:pPr>
            <a:r>
              <a:rPr lang="en-US" sz="2000" b="1" i="0" u="none" strike="noStrike" cap="none">
                <a:solidFill>
                  <a:srgbClr val="000000"/>
                </a:solidFill>
              </a:rPr>
              <a:t>Veterans</a:t>
            </a:r>
            <a:r>
              <a:rPr lang="en-US" sz="2000" b="0" i="0" u="none" strike="noStrike" cap="none">
                <a:solidFill>
                  <a:srgbClr val="000000"/>
                </a:solidFill>
              </a:rPr>
              <a:t>, and family members of </a:t>
            </a:r>
            <a:r>
              <a:rPr lang="en-US" sz="2000" b="1">
                <a:solidFill>
                  <a:srgbClr val="000000"/>
                </a:solidFill>
              </a:rPr>
              <a:t>S</a:t>
            </a:r>
            <a:r>
              <a:rPr lang="en-US" sz="2000" b="1" i="0" u="none" strike="noStrike" cap="none">
                <a:solidFill>
                  <a:srgbClr val="000000"/>
                </a:solidFill>
              </a:rPr>
              <a:t>ervice-connected Disabled </a:t>
            </a:r>
            <a:r>
              <a:rPr lang="en-US" sz="2000" b="0" i="0" u="none" strike="noStrike" cap="none">
                <a:solidFill>
                  <a:srgbClr val="000000"/>
                </a:solidFill>
              </a:rPr>
              <a:t>and family members of </a:t>
            </a:r>
            <a:r>
              <a:rPr lang="en-US" sz="2000" b="1">
                <a:solidFill>
                  <a:srgbClr val="000000"/>
                </a:solidFill>
              </a:rPr>
              <a:t>D</a:t>
            </a:r>
            <a:r>
              <a:rPr lang="en-US" sz="2000" b="1" i="0" u="none" strike="noStrike" cap="none">
                <a:solidFill>
                  <a:srgbClr val="000000"/>
                </a:solidFill>
              </a:rPr>
              <a:t>eceased Veterans </a:t>
            </a:r>
            <a:r>
              <a:rPr lang="en-US" sz="2000" b="0" i="0" u="none" strike="noStrike" cap="none">
                <a:solidFill>
                  <a:srgbClr val="000000"/>
                </a:solidFill>
              </a:rPr>
              <a:t>(10 points)</a:t>
            </a:r>
            <a:endParaRPr/>
          </a:p>
          <a:p>
            <a:pPr marL="285750" marR="0" lvl="0" indent="-184150" algn="l" rtl="0">
              <a:spcBef>
                <a:spcPts val="0"/>
              </a:spcBef>
              <a:spcAft>
                <a:spcPts val="0"/>
              </a:spcAft>
              <a:buClr>
                <a:srgbClr val="FFFFFF"/>
              </a:buClr>
              <a:buSzPts val="1600"/>
              <a:buFont typeface="Noto Sans Symbols"/>
              <a:buNone/>
            </a:pPr>
            <a:endParaRPr sz="2000" b="0" i="0" u="none" strike="noStrike" cap="none">
              <a:solidFill>
                <a:srgbClr val="000000"/>
              </a:solidFill>
            </a:endParaRPr>
          </a:p>
          <a:p>
            <a:pPr marL="285750" marR="0" lvl="0" indent="-285750" algn="l" rtl="0">
              <a:spcBef>
                <a:spcPts val="0"/>
              </a:spcBef>
              <a:spcAft>
                <a:spcPts val="0"/>
              </a:spcAft>
              <a:buClr>
                <a:srgbClr val="FFFFFF"/>
              </a:buClr>
              <a:buSzPts val="1600"/>
              <a:buFont typeface="Noto Sans Symbols"/>
              <a:buChar char="▶"/>
            </a:pPr>
            <a:r>
              <a:rPr lang="en-US" sz="2000" b="0" i="0" u="none" strike="noStrike" cap="none">
                <a:solidFill>
                  <a:srgbClr val="000000"/>
                </a:solidFill>
              </a:rPr>
              <a:t>A </a:t>
            </a:r>
            <a:r>
              <a:rPr lang="en-US" sz="2000" b="1">
                <a:solidFill>
                  <a:srgbClr val="000000"/>
                </a:solidFill>
              </a:rPr>
              <a:t>F</a:t>
            </a:r>
            <a:r>
              <a:rPr lang="en-US" sz="2000" b="1" i="0" u="none" strike="noStrike" cap="none">
                <a:solidFill>
                  <a:srgbClr val="000000"/>
                </a:solidFill>
              </a:rPr>
              <a:t>ormer Prisoner of War </a:t>
            </a:r>
            <a:r>
              <a:rPr lang="en-US" sz="2000" b="0" i="0" u="none" strike="noStrike" cap="none">
                <a:solidFill>
                  <a:srgbClr val="000000"/>
                </a:solidFill>
              </a:rPr>
              <a:t>(2 additional points, for a total of 12)</a:t>
            </a:r>
            <a:endParaRPr/>
          </a:p>
          <a:p>
            <a:pPr marL="285750" marR="0" lvl="0" indent="-184150" algn="l" rtl="0">
              <a:spcBef>
                <a:spcPts val="0"/>
              </a:spcBef>
              <a:spcAft>
                <a:spcPts val="0"/>
              </a:spcAft>
              <a:buClr>
                <a:srgbClr val="FFFFFF"/>
              </a:buClr>
              <a:buSzPts val="1600"/>
              <a:buFont typeface="Noto Sans Symbols"/>
              <a:buNone/>
            </a:pPr>
            <a:endParaRPr sz="2000" b="0" i="0" u="none" strike="noStrike" cap="none">
              <a:solidFill>
                <a:srgbClr val="000000"/>
              </a:solidFill>
            </a:endParaRPr>
          </a:p>
          <a:p>
            <a:pPr marL="285750" marR="0" lvl="0" indent="-285750" algn="l" rtl="0">
              <a:spcBef>
                <a:spcPts val="0"/>
              </a:spcBef>
              <a:spcAft>
                <a:spcPts val="0"/>
              </a:spcAft>
              <a:buClr>
                <a:srgbClr val="FFFFFF"/>
              </a:buClr>
              <a:buSzPts val="1600"/>
              <a:buFont typeface="Noto Sans Symbols"/>
              <a:buChar char="▶"/>
            </a:pPr>
            <a:r>
              <a:rPr lang="en-US" sz="2000" b="0" i="0" u="none" strike="noStrike" cap="none">
                <a:solidFill>
                  <a:srgbClr val="000000"/>
                </a:solidFill>
              </a:rPr>
              <a:t>Host counties and adjacent counties with average </a:t>
            </a:r>
            <a:r>
              <a:rPr lang="en-US" sz="2000" b="1">
                <a:solidFill>
                  <a:srgbClr val="000000"/>
                </a:solidFill>
              </a:rPr>
              <a:t>U</a:t>
            </a:r>
            <a:r>
              <a:rPr lang="en-US" sz="2000" b="1" i="0" u="none" strike="noStrike" cap="none">
                <a:solidFill>
                  <a:srgbClr val="000000"/>
                </a:solidFill>
              </a:rPr>
              <a:t>nemployment Rate </a:t>
            </a:r>
            <a:r>
              <a:rPr lang="en-US" sz="2000" b="0" i="0" u="none" strike="noStrike" cap="none">
                <a:solidFill>
                  <a:srgbClr val="000000"/>
                </a:solidFill>
              </a:rPr>
              <a:t>more than 1.5 times the States unemployment rate (5 points), </a:t>
            </a:r>
            <a:endParaRPr/>
          </a:p>
          <a:p>
            <a:pPr marL="285750" marR="0" lvl="0" indent="-285750" algn="l" rtl="0">
              <a:spcBef>
                <a:spcPts val="0"/>
              </a:spcBef>
              <a:spcAft>
                <a:spcPts val="0"/>
              </a:spcAft>
              <a:buClr>
                <a:srgbClr val="FFFFFF"/>
              </a:buClr>
              <a:buSzPts val="1600"/>
              <a:buFont typeface="Noto Sans Symbols"/>
              <a:buChar char="▶"/>
            </a:pPr>
            <a:r>
              <a:rPr lang="en-US" sz="2000" b="0" i="0" u="none" strike="noStrike" cap="none">
                <a:solidFill>
                  <a:srgbClr val="000000"/>
                </a:solidFill>
              </a:rPr>
              <a:t>Host legislative districts in Baltimore City and adjacent legislative districts in which a </a:t>
            </a:r>
            <a:r>
              <a:rPr lang="en-US" sz="2000" b="1">
                <a:solidFill>
                  <a:srgbClr val="000000"/>
                </a:solidFill>
              </a:rPr>
              <a:t>J</a:t>
            </a:r>
            <a:r>
              <a:rPr lang="en-US" sz="2000" b="1" i="0" u="none" strike="noStrike" cap="none">
                <a:solidFill>
                  <a:srgbClr val="000000"/>
                </a:solidFill>
              </a:rPr>
              <a:t>uvenile Justice </a:t>
            </a:r>
            <a:r>
              <a:rPr lang="en-US" sz="2000" b="1">
                <a:solidFill>
                  <a:srgbClr val="000000"/>
                </a:solidFill>
              </a:rPr>
              <a:t>C</a:t>
            </a:r>
            <a:r>
              <a:rPr lang="en-US" sz="2000" b="1" i="0" u="none" strike="noStrike" cap="none">
                <a:solidFill>
                  <a:srgbClr val="000000"/>
                </a:solidFill>
              </a:rPr>
              <a:t>enter </a:t>
            </a:r>
            <a:r>
              <a:rPr lang="en-US" sz="2000" b="0" i="0" u="none" strike="noStrike" cap="none">
                <a:solidFill>
                  <a:srgbClr val="000000"/>
                </a:solidFill>
              </a:rPr>
              <a:t>is located (5 points)</a:t>
            </a:r>
            <a:endParaRPr/>
          </a:p>
          <a:p>
            <a:pPr marL="285750" marR="0" lvl="0" indent="-184150" algn="l" rtl="0">
              <a:spcBef>
                <a:spcPts val="0"/>
              </a:spcBef>
              <a:spcAft>
                <a:spcPts val="0"/>
              </a:spcAft>
              <a:buClr>
                <a:srgbClr val="FFFFFF"/>
              </a:buClr>
              <a:buSzPts val="1600"/>
              <a:buFont typeface="Noto Sans Symbols"/>
              <a:buNone/>
            </a:pPr>
            <a:endParaRPr sz="2000" b="0" i="0" u="none" strike="noStrike" cap="none">
              <a:solidFill>
                <a:srgbClr val="000000"/>
              </a:solidFill>
            </a:endParaRPr>
          </a:p>
          <a:p>
            <a:pPr marL="285750" marR="0" lvl="0" indent="-285750" algn="l" rtl="0">
              <a:spcBef>
                <a:spcPts val="0"/>
              </a:spcBef>
              <a:spcAft>
                <a:spcPts val="0"/>
              </a:spcAft>
              <a:buClr>
                <a:srgbClr val="FFFFFF"/>
              </a:buClr>
              <a:buSzPts val="1600"/>
              <a:buFont typeface="Noto Sans Symbols"/>
              <a:buChar char="▶"/>
            </a:pPr>
            <a:r>
              <a:rPr lang="en-US" sz="2000" b="1" i="0" u="none" strike="noStrike" cap="none">
                <a:solidFill>
                  <a:srgbClr val="000000"/>
                </a:solidFill>
              </a:rPr>
              <a:t>Disability</a:t>
            </a:r>
            <a:r>
              <a:rPr lang="en-US" sz="2000" b="0" i="0" u="none" strike="noStrike" cap="none">
                <a:solidFill>
                  <a:srgbClr val="000000"/>
                </a:solidFill>
              </a:rPr>
              <a:t> as defined by ADA (5 points)</a:t>
            </a:r>
            <a:endParaRPr sz="2000"/>
          </a:p>
        </p:txBody>
      </p:sp>
      <p:sp>
        <p:nvSpPr>
          <p:cNvPr id="198" name="Google Shape;19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rial"/>
              <a:buNone/>
            </a:pPr>
            <a:r>
              <a:rPr lang="en-US" sz="3200" b="1" u="sng"/>
              <a:t>Interview Requirements</a:t>
            </a:r>
            <a:endParaRPr sz="3200"/>
          </a:p>
        </p:txBody>
      </p:sp>
      <p:sp>
        <p:nvSpPr>
          <p:cNvPr id="204" name="Google Shape;204;p30"/>
          <p:cNvSpPr txBox="1">
            <a:spLocks noGrp="1"/>
          </p:cNvSpPr>
          <p:nvPr>
            <p:ph type="body" idx="1"/>
          </p:nvPr>
        </p:nvSpPr>
        <p:spPr>
          <a:xfrm>
            <a:off x="457200" y="1828800"/>
            <a:ext cx="8229600" cy="452755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Font typeface="Noto Sans Symbols"/>
              <a:buChar char="⮚"/>
            </a:pPr>
            <a:r>
              <a:rPr lang="en-US" sz="2400" b="0" i="0" u="none" strike="noStrike" cap="none"/>
              <a:t>Approval of interview questions by HR and EEO coordinators</a:t>
            </a:r>
            <a:endParaRPr/>
          </a:p>
          <a:p>
            <a:pPr marL="342900" lvl="0" indent="-342900" algn="l" rtl="0">
              <a:lnSpc>
                <a:spcPct val="90000"/>
              </a:lnSpc>
              <a:spcBef>
                <a:spcPts val="480"/>
              </a:spcBef>
              <a:spcAft>
                <a:spcPts val="0"/>
              </a:spcAft>
              <a:buClr>
                <a:schemeClr val="dk1"/>
              </a:buClr>
              <a:buSzPts val="2400"/>
              <a:buFont typeface="Noto Sans Symbols"/>
              <a:buChar char="⮚"/>
            </a:pPr>
            <a:r>
              <a:rPr lang="en-US" sz="2400" b="0" i="0" u="none" strike="noStrike" cap="none"/>
              <a:t>Diverse panel regarding demographics</a:t>
            </a:r>
            <a:endParaRPr/>
          </a:p>
          <a:p>
            <a:pPr marL="342900" lvl="0" indent="-342900" algn="l" rtl="0">
              <a:lnSpc>
                <a:spcPct val="90000"/>
              </a:lnSpc>
              <a:spcBef>
                <a:spcPts val="480"/>
              </a:spcBef>
              <a:spcAft>
                <a:spcPts val="0"/>
              </a:spcAft>
              <a:buClr>
                <a:schemeClr val="dk1"/>
              </a:buClr>
              <a:buSzPts val="2400"/>
              <a:buFont typeface="Noto Sans Symbols"/>
              <a:buChar char="⮚"/>
            </a:pPr>
            <a:r>
              <a:rPr lang="en-US" sz="2400" b="0" i="0" u="none" strike="noStrike" cap="none"/>
              <a:t>Homogeneous experience for all candidates </a:t>
            </a:r>
            <a:endParaRPr/>
          </a:p>
          <a:p>
            <a:pPr marL="0" lvl="0" indent="0" algn="l" rtl="0">
              <a:lnSpc>
                <a:spcPct val="90000"/>
              </a:lnSpc>
              <a:spcBef>
                <a:spcPts val="480"/>
              </a:spcBef>
              <a:spcAft>
                <a:spcPts val="0"/>
              </a:spcAft>
              <a:buClr>
                <a:schemeClr val="dk1"/>
              </a:buClr>
              <a:buSzPts val="2400"/>
              <a:buNone/>
            </a:pPr>
            <a:r>
              <a:rPr lang="en-US" sz="2400" b="0" i="0" u="none" strike="noStrike" cap="none"/>
              <a:t>	(location, questions, etc.)</a:t>
            </a:r>
            <a:endParaRPr/>
          </a:p>
          <a:p>
            <a:pPr marL="342900" lvl="0" indent="-342900" algn="l" rtl="0">
              <a:lnSpc>
                <a:spcPct val="90000"/>
              </a:lnSpc>
              <a:spcBef>
                <a:spcPts val="480"/>
              </a:spcBef>
              <a:spcAft>
                <a:spcPts val="0"/>
              </a:spcAft>
              <a:buClr>
                <a:schemeClr val="dk1"/>
              </a:buClr>
              <a:buSzPts val="2400"/>
              <a:buFont typeface="Noto Sans Symbols"/>
              <a:buChar char="⮚"/>
            </a:pPr>
            <a:r>
              <a:rPr lang="en-US" sz="2400" b="0" i="0" u="none" strike="noStrike" cap="none"/>
              <a:t>Provide Position Description</a:t>
            </a:r>
            <a:endParaRPr/>
          </a:p>
          <a:p>
            <a:pPr marL="342900" lvl="0" indent="-342900" algn="l" rtl="0">
              <a:lnSpc>
                <a:spcPct val="90000"/>
              </a:lnSpc>
              <a:spcBef>
                <a:spcPts val="480"/>
              </a:spcBef>
              <a:spcAft>
                <a:spcPts val="0"/>
              </a:spcAft>
              <a:buClr>
                <a:schemeClr val="dk1"/>
              </a:buClr>
              <a:buSzPts val="2400"/>
              <a:buFont typeface="Noto Sans Symbols"/>
              <a:buChar char="⮚"/>
            </a:pPr>
            <a:r>
              <a:rPr lang="en-US" sz="2400" b="0" i="0" u="none" strike="noStrike" cap="none"/>
              <a:t>Collect background</a:t>
            </a:r>
            <a:r>
              <a:rPr lang="en-US" sz="2400"/>
              <a:t> and </a:t>
            </a:r>
            <a:r>
              <a:rPr lang="en-US" sz="2400" b="0" i="0" u="none" strike="noStrike" cap="none"/>
              <a:t>reference check release forms</a:t>
            </a:r>
            <a:endParaRPr/>
          </a:p>
          <a:p>
            <a:pPr marL="342900" lvl="0" indent="-342900" algn="l" rtl="0">
              <a:lnSpc>
                <a:spcPct val="90000"/>
              </a:lnSpc>
              <a:spcBef>
                <a:spcPts val="480"/>
              </a:spcBef>
              <a:spcAft>
                <a:spcPts val="0"/>
              </a:spcAft>
              <a:buClr>
                <a:schemeClr val="dk1"/>
              </a:buClr>
              <a:buSzPts val="2400"/>
              <a:buFont typeface="Noto Sans Symbols"/>
              <a:buChar char="⮚"/>
            </a:pPr>
            <a:r>
              <a:rPr lang="en-US" sz="2400" b="0" i="0" u="none" strike="noStrike" cap="none"/>
              <a:t>Request of minimum salary requirement of applicant</a:t>
            </a:r>
            <a:endParaRPr/>
          </a:p>
          <a:p>
            <a:pPr marL="342900" lvl="0" indent="-342900" algn="l" rtl="0">
              <a:lnSpc>
                <a:spcPct val="90000"/>
              </a:lnSpc>
              <a:spcBef>
                <a:spcPts val="480"/>
              </a:spcBef>
              <a:spcAft>
                <a:spcPts val="0"/>
              </a:spcAft>
              <a:buClr>
                <a:schemeClr val="dk1"/>
              </a:buClr>
              <a:buSzPts val="2400"/>
              <a:buFont typeface="Noto Sans Symbols"/>
              <a:buChar char="⮚"/>
            </a:pPr>
            <a:r>
              <a:rPr lang="en-US" sz="2400" b="0" i="0" u="none" strike="noStrike" cap="none"/>
              <a:t>Minimum of 3 interviews if 3 are available, recommendation of 5 for an above base salary justification</a:t>
            </a:r>
            <a:endParaRPr/>
          </a:p>
          <a:p>
            <a:pPr marL="342900" lvl="0" indent="-190500" algn="l" rtl="0">
              <a:lnSpc>
                <a:spcPct val="90000"/>
              </a:lnSpc>
              <a:spcBef>
                <a:spcPts val="480"/>
              </a:spcBef>
              <a:spcAft>
                <a:spcPts val="0"/>
              </a:spcAft>
              <a:buClr>
                <a:schemeClr val="dk1"/>
              </a:buClr>
              <a:buSzPts val="2400"/>
              <a:buFont typeface="Noto Sans Symbols"/>
              <a:buNone/>
            </a:pPr>
            <a:endParaRPr sz="2400" b="0" i="0" u="none" strike="noStrike" cap="none"/>
          </a:p>
          <a:p>
            <a:pPr marL="342900" lvl="0" indent="-190500" algn="l" rtl="0">
              <a:lnSpc>
                <a:spcPct val="90000"/>
              </a:lnSpc>
              <a:spcBef>
                <a:spcPts val="480"/>
              </a:spcBef>
              <a:spcAft>
                <a:spcPts val="0"/>
              </a:spcAft>
              <a:buClr>
                <a:schemeClr val="dk1"/>
              </a:buClr>
              <a:buSzPts val="2400"/>
              <a:buFont typeface="Noto Sans Symbols"/>
              <a:buNone/>
            </a:pPr>
            <a:endParaRPr sz="2400" b="0" i="0" u="none" strike="noStrike" cap="none"/>
          </a:p>
          <a:p>
            <a:pPr marL="342900" lvl="0" indent="-190500" algn="l" rtl="0">
              <a:lnSpc>
                <a:spcPct val="90000"/>
              </a:lnSpc>
              <a:spcBef>
                <a:spcPts val="480"/>
              </a:spcBef>
              <a:spcAft>
                <a:spcPts val="0"/>
              </a:spcAft>
              <a:buClr>
                <a:schemeClr val="dk1"/>
              </a:buClr>
              <a:buSzPts val="2400"/>
              <a:buFont typeface="Noto Sans Symbols"/>
              <a:buNone/>
            </a:pPr>
            <a:endParaRPr sz="2400" b="0" i="0" u="none" strike="noStrike" cap="none"/>
          </a:p>
          <a:p>
            <a:pPr marL="342900" lvl="0" indent="-190500" algn="l" rtl="0">
              <a:lnSpc>
                <a:spcPct val="90000"/>
              </a:lnSpc>
              <a:spcBef>
                <a:spcPts val="480"/>
              </a:spcBef>
              <a:spcAft>
                <a:spcPts val="0"/>
              </a:spcAft>
              <a:buClr>
                <a:schemeClr val="dk1"/>
              </a:buClr>
              <a:buSzPts val="2400"/>
              <a:buFont typeface="Noto Sans Symbols"/>
              <a:buNone/>
            </a:pPr>
            <a:endParaRPr sz="2400" b="0" i="0" u="none" strike="noStrike" cap="none"/>
          </a:p>
          <a:p>
            <a:pPr marL="342900" lvl="0" indent="-190500" algn="l" rtl="0">
              <a:lnSpc>
                <a:spcPct val="90000"/>
              </a:lnSpc>
              <a:spcBef>
                <a:spcPts val="480"/>
              </a:spcBef>
              <a:spcAft>
                <a:spcPts val="0"/>
              </a:spcAft>
              <a:buClr>
                <a:schemeClr val="dk1"/>
              </a:buClr>
              <a:buSzPts val="2400"/>
              <a:buFont typeface="Noto Sans Symbols"/>
              <a:buNone/>
            </a:pPr>
            <a:endParaRPr sz="2400" b="0" i="0" u="none" strike="noStrike" cap="none"/>
          </a:p>
          <a:p>
            <a:pPr marL="342900" lvl="0" indent="-190500" algn="l" rtl="0">
              <a:lnSpc>
                <a:spcPct val="90000"/>
              </a:lnSpc>
              <a:spcBef>
                <a:spcPts val="480"/>
              </a:spcBef>
              <a:spcAft>
                <a:spcPts val="0"/>
              </a:spcAft>
              <a:buClr>
                <a:schemeClr val="dk1"/>
              </a:buClr>
              <a:buSzPts val="2400"/>
              <a:buFont typeface="Noto Sans Symbols"/>
              <a:buNone/>
            </a:pPr>
            <a:endParaRPr sz="2400" b="0" i="0" u="none" strike="noStrike" cap="none"/>
          </a:p>
          <a:p>
            <a:pPr marL="285750" marR="0" lvl="0" indent="-163830" algn="l" rtl="0">
              <a:lnSpc>
                <a:spcPct val="100000"/>
              </a:lnSpc>
              <a:spcBef>
                <a:spcPts val="480"/>
              </a:spcBef>
              <a:spcAft>
                <a:spcPts val="0"/>
              </a:spcAft>
              <a:buClr>
                <a:srgbClr val="FFFFFF"/>
              </a:buClr>
              <a:buSzPts val="1920"/>
              <a:buFont typeface="Noto Sans Symbols"/>
              <a:buNone/>
            </a:pPr>
            <a:endParaRPr sz="2400" b="0" i="0" u="none" strike="noStrike" cap="none"/>
          </a:p>
          <a:p>
            <a:pPr marL="342900" lvl="0" indent="-139700" algn="l" rtl="0">
              <a:spcBef>
                <a:spcPts val="1240"/>
              </a:spcBef>
              <a:spcAft>
                <a:spcPts val="0"/>
              </a:spcAft>
              <a:buClr>
                <a:schemeClr val="dk1"/>
              </a:buClr>
              <a:buSzPts val="3200"/>
              <a:buNone/>
            </a:pPr>
            <a:endParaRPr/>
          </a:p>
        </p:txBody>
      </p:sp>
      <p:sp>
        <p:nvSpPr>
          <p:cNvPr id="205" name="Google Shape;20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rial"/>
              <a:buNone/>
            </a:pPr>
            <a:r>
              <a:rPr lang="en-US" sz="3200"/>
              <a:t>Summary</a:t>
            </a:r>
            <a:endParaRPr/>
          </a:p>
        </p:txBody>
      </p:sp>
      <p:sp>
        <p:nvSpPr>
          <p:cNvPr id="211" name="Google Shape;211;p31"/>
          <p:cNvSpPr txBox="1">
            <a:spLocks noGrp="1"/>
          </p:cNvSpPr>
          <p:nvPr>
            <p:ph type="body" idx="1"/>
          </p:nvPr>
        </p:nvSpPr>
        <p:spPr>
          <a:xfrm>
            <a:off x="457200" y="1752601"/>
            <a:ext cx="8229600" cy="4191000"/>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rtl="0">
              <a:lnSpc>
                <a:spcPct val="100000"/>
              </a:lnSpc>
              <a:spcBef>
                <a:spcPts val="0"/>
              </a:spcBef>
              <a:spcAft>
                <a:spcPts val="0"/>
              </a:spcAft>
              <a:buClr>
                <a:srgbClr val="000000"/>
              </a:buClr>
              <a:buSzPct val="80000"/>
              <a:buFont typeface="Noto Sans Symbols"/>
              <a:buChar char="⮚"/>
            </a:pPr>
            <a:r>
              <a:rPr lang="en-US" sz="2400" b="0" i="0" u="none" strike="noStrike" cap="none">
                <a:solidFill>
                  <a:srgbClr val="000000"/>
                </a:solidFill>
              </a:rPr>
              <a:t>The current recruitment process was created 30 years ago. It is not intuitive, efficient</a:t>
            </a:r>
            <a:r>
              <a:rPr lang="en-US" sz="2400">
                <a:solidFill>
                  <a:srgbClr val="000000"/>
                </a:solidFill>
              </a:rPr>
              <a:t> </a:t>
            </a:r>
            <a:r>
              <a:rPr lang="en-US" sz="2400" b="0" i="0" u="none" strike="noStrike" cap="none">
                <a:solidFill>
                  <a:srgbClr val="000000"/>
                </a:solidFill>
              </a:rPr>
              <a:t>or responsive. It is a one-size-fits-all solution that constrains the State’s ability to compete with the private sector. </a:t>
            </a:r>
            <a:endParaRPr/>
          </a:p>
          <a:p>
            <a:pPr marL="0" marR="0" lvl="0" indent="0" algn="l" rtl="0">
              <a:lnSpc>
                <a:spcPct val="100000"/>
              </a:lnSpc>
              <a:spcBef>
                <a:spcPts val="0"/>
              </a:spcBef>
              <a:spcAft>
                <a:spcPts val="0"/>
              </a:spcAft>
              <a:buClr>
                <a:srgbClr val="000000"/>
              </a:buClr>
              <a:buSzPct val="80000"/>
              <a:buNone/>
            </a:pPr>
            <a:endParaRPr sz="2400" b="0" i="0" u="none" strike="noStrike" cap="none">
              <a:solidFill>
                <a:srgbClr val="000000"/>
              </a:solidFill>
            </a:endParaRPr>
          </a:p>
          <a:p>
            <a:pPr marL="342900" marR="0" lvl="0" indent="-342900" algn="l" rtl="0">
              <a:lnSpc>
                <a:spcPct val="100000"/>
              </a:lnSpc>
              <a:spcBef>
                <a:spcPts val="0"/>
              </a:spcBef>
              <a:spcAft>
                <a:spcPts val="0"/>
              </a:spcAft>
              <a:buClr>
                <a:srgbClr val="000000"/>
              </a:buClr>
              <a:buSzPct val="80000"/>
              <a:buFont typeface="Noto Sans Symbols"/>
              <a:buChar char="⮚"/>
            </a:pPr>
            <a:r>
              <a:rPr lang="en-US" sz="2400" b="0" i="0" u="none" strike="noStrike" cap="none">
                <a:solidFill>
                  <a:srgbClr val="000000"/>
                </a:solidFill>
              </a:rPr>
              <a:t>The labor market is highly competitive. Candidates often apply for several positions simultaneously and receive multiple offers. If it takes the State four months to hire</a:t>
            </a:r>
            <a:r>
              <a:rPr lang="en-US" sz="2400">
                <a:solidFill>
                  <a:srgbClr val="000000"/>
                </a:solidFill>
              </a:rPr>
              <a:t>;</a:t>
            </a:r>
            <a:r>
              <a:rPr lang="en-US" sz="2400" b="0" i="0" u="none" strike="noStrike" cap="none">
                <a:solidFill>
                  <a:srgbClr val="000000"/>
                </a:solidFill>
              </a:rPr>
              <a:t> we are losing valuable candidates to more efficient organizations.</a:t>
            </a:r>
            <a:endParaRPr/>
          </a:p>
          <a:p>
            <a:pPr marL="342900" marR="0" lvl="0" indent="-230123" algn="l" rtl="0">
              <a:lnSpc>
                <a:spcPct val="100000"/>
              </a:lnSpc>
              <a:spcBef>
                <a:spcPts val="0"/>
              </a:spcBef>
              <a:spcAft>
                <a:spcPts val="0"/>
              </a:spcAft>
              <a:buClr>
                <a:srgbClr val="000000"/>
              </a:buClr>
              <a:buSzPct val="80000"/>
              <a:buFont typeface="Noto Sans Symbols"/>
              <a:buNone/>
            </a:pPr>
            <a:endParaRPr sz="2400" b="0" i="0" u="none" strike="noStrike" cap="none">
              <a:solidFill>
                <a:srgbClr val="000000"/>
              </a:solidFill>
            </a:endParaRPr>
          </a:p>
          <a:p>
            <a:pPr marL="342900" marR="0" lvl="0" indent="-342900" algn="l" rtl="0">
              <a:lnSpc>
                <a:spcPct val="100000"/>
              </a:lnSpc>
              <a:spcBef>
                <a:spcPts val="0"/>
              </a:spcBef>
              <a:spcAft>
                <a:spcPts val="0"/>
              </a:spcAft>
              <a:buClr>
                <a:srgbClr val="000000"/>
              </a:buClr>
              <a:buSzPct val="80000"/>
              <a:buFont typeface="Noto Sans Symbols"/>
              <a:buChar char="⮚"/>
            </a:pPr>
            <a:r>
              <a:rPr lang="en-US" sz="2400" b="0" i="0" u="none" strike="noStrike" cap="none">
                <a:solidFill>
                  <a:srgbClr val="000000"/>
                </a:solidFill>
              </a:rPr>
              <a:t>In order to remain competitive, the State must revise its recruitment </a:t>
            </a:r>
            <a:r>
              <a:rPr lang="en-US" sz="2400">
                <a:solidFill>
                  <a:srgbClr val="000000"/>
                </a:solidFill>
              </a:rPr>
              <a:t>process to decrease the time to fill. There are several opportunities that would make us more competitive.</a:t>
            </a:r>
            <a:endParaRPr sz="2400" b="0" i="0" u="none" strike="noStrike" cap="none">
              <a:solidFill>
                <a:srgbClr val="000000"/>
              </a:solidFill>
            </a:endParaRPr>
          </a:p>
          <a:p>
            <a:pPr marL="0" lvl="0" indent="0" algn="l" rtl="0">
              <a:spcBef>
                <a:spcPts val="592"/>
              </a:spcBef>
              <a:spcAft>
                <a:spcPts val="0"/>
              </a:spcAft>
              <a:buClr>
                <a:schemeClr val="dk1"/>
              </a:buClr>
              <a:buSzPct val="100000"/>
              <a:buNone/>
            </a:pPr>
            <a:endParaRPr/>
          </a:p>
        </p:txBody>
      </p:sp>
      <p:sp>
        <p:nvSpPr>
          <p:cNvPr id="212" name="Google Shape;21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rial"/>
              <a:buNone/>
            </a:pPr>
            <a:r>
              <a:rPr lang="en-US" sz="3200"/>
              <a:t>Recent Recruitment Changes Using Existing Flexibility</a:t>
            </a:r>
            <a:endParaRPr/>
          </a:p>
        </p:txBody>
      </p:sp>
      <p:sp>
        <p:nvSpPr>
          <p:cNvPr id="218" name="Google Shape;218;p32"/>
          <p:cNvSpPr txBox="1">
            <a:spLocks noGrp="1"/>
          </p:cNvSpPr>
          <p:nvPr>
            <p:ph type="body" idx="1"/>
          </p:nvPr>
        </p:nvSpPr>
        <p:spPr>
          <a:xfrm>
            <a:off x="457200" y="2057400"/>
            <a:ext cx="8229600" cy="4572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a:t>Elimination of degree blockers from job announcements</a:t>
            </a:r>
            <a:endParaRPr/>
          </a:p>
          <a:p>
            <a:pPr marL="342900" lvl="0" indent="-342900" algn="l" rtl="0">
              <a:spcBef>
                <a:spcPts val="480"/>
              </a:spcBef>
              <a:spcAft>
                <a:spcPts val="0"/>
              </a:spcAft>
              <a:buClr>
                <a:schemeClr val="dk1"/>
              </a:buClr>
              <a:buSzPts val="2400"/>
              <a:buChar char="•"/>
            </a:pPr>
            <a:r>
              <a:rPr lang="en-US" sz="2400"/>
              <a:t>Streamlining recruitments for positions where vacancy rate exceeds the statewide vacancy rate. </a:t>
            </a:r>
            <a:endParaRPr/>
          </a:p>
          <a:p>
            <a:pPr marL="342900" lvl="0" indent="-342900" algn="l" rtl="0">
              <a:spcBef>
                <a:spcPts val="480"/>
              </a:spcBef>
              <a:spcAft>
                <a:spcPts val="0"/>
              </a:spcAft>
              <a:buClr>
                <a:schemeClr val="dk1"/>
              </a:buClr>
              <a:buSzPts val="2400"/>
              <a:buChar char="•"/>
            </a:pPr>
            <a:r>
              <a:rPr lang="en-US" sz="2400"/>
              <a:t>Removing agency requirements to verify education and experience of candidates unless required by statute or certification</a:t>
            </a:r>
            <a:endParaRPr/>
          </a:p>
          <a:p>
            <a:pPr marL="342900" lvl="0" indent="-342900" algn="l" rtl="0">
              <a:spcBef>
                <a:spcPts val="480"/>
              </a:spcBef>
              <a:spcAft>
                <a:spcPts val="0"/>
              </a:spcAft>
              <a:buClr>
                <a:schemeClr val="dk1"/>
              </a:buClr>
              <a:buSzPts val="2400"/>
              <a:buChar char="•"/>
            </a:pPr>
            <a:r>
              <a:rPr lang="en-US" sz="2400"/>
              <a:t>Rebranding of state jobs website to focus on items of importance for applicants</a:t>
            </a:r>
            <a:endParaRPr/>
          </a:p>
          <a:p>
            <a:pPr marL="342900" lvl="0" indent="-190500" algn="l" rtl="0">
              <a:spcBef>
                <a:spcPts val="480"/>
              </a:spcBef>
              <a:spcAft>
                <a:spcPts val="0"/>
              </a:spcAft>
              <a:buClr>
                <a:schemeClr val="dk1"/>
              </a:buClr>
              <a:buSzPts val="2400"/>
              <a:buNone/>
            </a:pPr>
            <a:endParaRPr sz="2400"/>
          </a:p>
          <a:p>
            <a:pPr marL="342900" lvl="0" indent="-139700" algn="l" rtl="0">
              <a:spcBef>
                <a:spcPts val="640"/>
              </a:spcBef>
              <a:spcAft>
                <a:spcPts val="0"/>
              </a:spcAft>
              <a:buClr>
                <a:schemeClr val="dk1"/>
              </a:buClr>
              <a:buSzPts val="3200"/>
              <a:buNone/>
            </a:pPr>
            <a:endParaRPr/>
          </a:p>
        </p:txBody>
      </p:sp>
      <p:sp>
        <p:nvSpPr>
          <p:cNvPr id="219" name="Google Shape;21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457200" y="304800"/>
            <a:ext cx="8229600" cy="1447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Arial"/>
              <a:buNone/>
            </a:pPr>
            <a:r>
              <a:rPr lang="en-US" sz="2800"/>
              <a:t>Members and Staff</a:t>
            </a:r>
            <a:endParaRPr/>
          </a:p>
        </p:txBody>
      </p:sp>
      <p:sp>
        <p:nvSpPr>
          <p:cNvPr id="100" name="Google Shape;100;p15"/>
          <p:cNvSpPr txBox="1">
            <a:spLocks noGrp="1"/>
          </p:cNvSpPr>
          <p:nvPr>
            <p:ph type="body" idx="1"/>
          </p:nvPr>
        </p:nvSpPr>
        <p:spPr>
          <a:xfrm>
            <a:off x="457200" y="1371600"/>
            <a:ext cx="8534400" cy="4572001"/>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Clr>
                <a:srgbClr val="000000"/>
              </a:buClr>
              <a:buSzPct val="100000"/>
              <a:buNone/>
            </a:pPr>
            <a:r>
              <a:rPr lang="en-US" sz="6400" b="1" i="0" u="sng">
                <a:solidFill>
                  <a:srgbClr val="000000"/>
                </a:solidFill>
              </a:rPr>
              <a:t>Members</a:t>
            </a:r>
            <a:endParaRPr sz="6400" b="0" i="0" u="sng">
              <a:solidFill>
                <a:srgbClr val="000000"/>
              </a:solidFill>
            </a:endParaRPr>
          </a:p>
          <a:p>
            <a:pPr marL="342900" lvl="0" indent="-342900" algn="l" rtl="0">
              <a:spcBef>
                <a:spcPts val="320"/>
              </a:spcBef>
              <a:spcAft>
                <a:spcPts val="0"/>
              </a:spcAft>
              <a:buClr>
                <a:srgbClr val="000000"/>
              </a:buClr>
              <a:buSzPct val="100000"/>
              <a:buChar char="•"/>
            </a:pPr>
            <a:r>
              <a:rPr lang="en-US" sz="6400" b="1" i="0">
                <a:solidFill>
                  <a:srgbClr val="000000"/>
                </a:solidFill>
              </a:rPr>
              <a:t>Tisha Edwards, Secretary, Governor’s Appointments Office, Chair</a:t>
            </a:r>
            <a:endParaRPr/>
          </a:p>
          <a:p>
            <a:pPr marL="342900" lvl="0" indent="-342900" algn="l" rtl="0">
              <a:spcBef>
                <a:spcPts val="320"/>
              </a:spcBef>
              <a:spcAft>
                <a:spcPts val="0"/>
              </a:spcAft>
              <a:buClr>
                <a:srgbClr val="000000"/>
              </a:buClr>
              <a:buSzPct val="100000"/>
              <a:buChar char="•"/>
            </a:pPr>
            <a:r>
              <a:rPr lang="en-US" sz="6400" b="0" i="0">
                <a:solidFill>
                  <a:srgbClr val="000000"/>
                </a:solidFill>
              </a:rPr>
              <a:t>Serena McIlwain, Secretary, Maryland Department of Environment, </a:t>
            </a:r>
            <a:endParaRPr/>
          </a:p>
          <a:p>
            <a:pPr marL="342900" lvl="0" indent="-342900" algn="l" rtl="0">
              <a:spcBef>
                <a:spcPts val="320"/>
              </a:spcBef>
              <a:spcAft>
                <a:spcPts val="0"/>
              </a:spcAft>
              <a:buClr>
                <a:srgbClr val="000000"/>
              </a:buClr>
              <a:buSzPct val="100000"/>
              <a:buChar char="•"/>
            </a:pPr>
            <a:r>
              <a:rPr lang="en-US" sz="6400" b="0" i="0">
                <a:solidFill>
                  <a:srgbClr val="000000"/>
                </a:solidFill>
              </a:rPr>
              <a:t>Dianna Rosborough, Assistant Secretary of Administration, Maryland Department of Transportat​ion</a:t>
            </a:r>
            <a:endParaRPr/>
          </a:p>
          <a:p>
            <a:pPr marL="342900" lvl="0" indent="-342900" algn="l" rtl="0">
              <a:spcBef>
                <a:spcPts val="320"/>
              </a:spcBef>
              <a:spcAft>
                <a:spcPts val="0"/>
              </a:spcAft>
              <a:buClr>
                <a:srgbClr val="000000"/>
              </a:buClr>
              <a:buSzPct val="100000"/>
              <a:buChar char="•"/>
            </a:pPr>
            <a:r>
              <a:rPr lang="en-US" sz="6400" b="0" i="0">
                <a:solidFill>
                  <a:srgbClr val="000000"/>
                </a:solidFill>
              </a:rPr>
              <a:t>Cindy Kollner, Executive Director, Department of Budget and Management (DBM) Office of Personnel Services and Benefits</a:t>
            </a:r>
            <a:endParaRPr/>
          </a:p>
          <a:p>
            <a:pPr marL="342900" lvl="0" indent="-342900" algn="l" rtl="0">
              <a:spcBef>
                <a:spcPts val="320"/>
              </a:spcBef>
              <a:spcAft>
                <a:spcPts val="0"/>
              </a:spcAft>
              <a:buClr>
                <a:srgbClr val="000000"/>
              </a:buClr>
              <a:buSzPct val="100000"/>
              <a:buChar char="•"/>
            </a:pPr>
            <a:r>
              <a:rPr lang="en-US" sz="6400" b="0" i="0">
                <a:solidFill>
                  <a:srgbClr val="000000"/>
                </a:solidFill>
              </a:rPr>
              <a:t>Erin McMullen, Chief of Staff, Maryland Department of Health </a:t>
            </a:r>
            <a:endParaRPr/>
          </a:p>
          <a:p>
            <a:pPr marL="342900" lvl="0" indent="-342900" algn="l" rtl="0">
              <a:spcBef>
                <a:spcPts val="320"/>
              </a:spcBef>
              <a:spcAft>
                <a:spcPts val="0"/>
              </a:spcAft>
              <a:buClr>
                <a:srgbClr val="000000"/>
              </a:buClr>
              <a:buSzPct val="100000"/>
              <a:buChar char="•"/>
            </a:pPr>
            <a:r>
              <a:rPr lang="en-US" sz="6400" b="0" i="0">
                <a:solidFill>
                  <a:srgbClr val="000000"/>
                </a:solidFill>
              </a:rPr>
              <a:t>Rianna Matthews-Brown, Chief of Staff, Comptroller of Maryland</a:t>
            </a:r>
            <a:endParaRPr/>
          </a:p>
          <a:p>
            <a:pPr marL="342900" lvl="0" indent="-342900" algn="l" rtl="0">
              <a:spcBef>
                <a:spcPts val="320"/>
              </a:spcBef>
              <a:spcAft>
                <a:spcPts val="0"/>
              </a:spcAft>
              <a:buClr>
                <a:srgbClr val="000000"/>
              </a:buClr>
              <a:buSzPct val="100000"/>
              <a:buChar char="•"/>
            </a:pPr>
            <a:r>
              <a:rPr lang="en-US" sz="6400" b="0" i="0">
                <a:solidFill>
                  <a:srgbClr val="000000"/>
                </a:solidFill>
              </a:rPr>
              <a:t>Aaron Jacobs, HR Director, Maryland Department of Labor </a:t>
            </a:r>
            <a:endParaRPr/>
          </a:p>
          <a:p>
            <a:pPr marL="342900" lvl="0" indent="-342900" algn="l" rtl="0">
              <a:spcBef>
                <a:spcPts val="320"/>
              </a:spcBef>
              <a:spcAft>
                <a:spcPts val="0"/>
              </a:spcAft>
              <a:buClr>
                <a:srgbClr val="000000"/>
              </a:buClr>
              <a:buSzPct val="100000"/>
              <a:buChar char="•"/>
            </a:pPr>
            <a:r>
              <a:rPr lang="en-US" sz="6400" b="0" i="0">
                <a:solidFill>
                  <a:srgbClr val="000000"/>
                </a:solidFill>
              </a:rPr>
              <a:t>Gwen Schindler, HR Director, Maryland Department of Agriculture</a:t>
            </a:r>
            <a:endParaRPr/>
          </a:p>
          <a:p>
            <a:pPr marL="342900" lvl="0" indent="-342900" algn="l" rtl="0">
              <a:spcBef>
                <a:spcPts val="320"/>
              </a:spcBef>
              <a:spcAft>
                <a:spcPts val="0"/>
              </a:spcAft>
              <a:buClr>
                <a:srgbClr val="000000"/>
              </a:buClr>
              <a:buSzPct val="100000"/>
              <a:buChar char="•"/>
            </a:pPr>
            <a:r>
              <a:rPr lang="en-US" sz="6400" b="0" i="0">
                <a:solidFill>
                  <a:srgbClr val="000000"/>
                </a:solidFill>
              </a:rPr>
              <a:t>Tara Nelson, HR Director, Department of Public Safety and Correctional </a:t>
            </a:r>
            <a:endParaRPr/>
          </a:p>
          <a:p>
            <a:pPr marL="342900" lvl="0" indent="-342900" algn="l" rtl="0">
              <a:spcBef>
                <a:spcPts val="320"/>
              </a:spcBef>
              <a:spcAft>
                <a:spcPts val="0"/>
              </a:spcAft>
              <a:buClr>
                <a:srgbClr val="000000"/>
              </a:buClr>
              <a:buSzPct val="100000"/>
              <a:buChar char="•"/>
            </a:pPr>
            <a:r>
              <a:rPr lang="en-US" sz="6400" b="0" i="0">
                <a:solidFill>
                  <a:srgbClr val="000000"/>
                </a:solidFill>
              </a:rPr>
              <a:t>Denise Gilmore, Legislative Director, American Federation of State, County, and Municipal Employees Council 3</a:t>
            </a:r>
            <a:endParaRPr/>
          </a:p>
          <a:p>
            <a:pPr marL="342900" lvl="0" indent="-342900" algn="l" rtl="0">
              <a:spcBef>
                <a:spcPts val="320"/>
              </a:spcBef>
              <a:spcAft>
                <a:spcPts val="0"/>
              </a:spcAft>
              <a:buClr>
                <a:srgbClr val="000000"/>
              </a:buClr>
              <a:buSzPct val="100000"/>
              <a:buChar char="•"/>
            </a:pPr>
            <a:r>
              <a:rPr lang="en-US" sz="6400" b="0" i="0">
                <a:solidFill>
                  <a:srgbClr val="000000"/>
                </a:solidFill>
              </a:rPr>
              <a:t>Jerry Smith, President, Maryland Professional Employees Council</a:t>
            </a:r>
            <a:endParaRPr/>
          </a:p>
          <a:p>
            <a:pPr marL="342900" lvl="0" indent="-342900" algn="l" rtl="0">
              <a:spcBef>
                <a:spcPts val="320"/>
              </a:spcBef>
              <a:spcAft>
                <a:spcPts val="0"/>
              </a:spcAft>
              <a:buClr>
                <a:srgbClr val="000000"/>
              </a:buClr>
              <a:buSzPct val="100000"/>
              <a:buChar char="•"/>
            </a:pPr>
            <a:r>
              <a:rPr lang="en-US" sz="6400" b="0" i="0">
                <a:solidFill>
                  <a:srgbClr val="000000"/>
                </a:solidFill>
              </a:rPr>
              <a:t>Rose Wertz, Field Coordinator, American Federation of Teachers – Healthcare, </a:t>
            </a:r>
            <a:endParaRPr/>
          </a:p>
          <a:p>
            <a:pPr marL="342900" lvl="0" indent="-342900" algn="l" rtl="0">
              <a:spcBef>
                <a:spcPts val="320"/>
              </a:spcBef>
              <a:spcAft>
                <a:spcPts val="0"/>
              </a:spcAft>
              <a:buClr>
                <a:srgbClr val="000000"/>
              </a:buClr>
              <a:buSzPct val="100000"/>
              <a:buChar char="•"/>
            </a:pPr>
            <a:r>
              <a:rPr lang="en-US" sz="6400" b="0" i="0">
                <a:solidFill>
                  <a:srgbClr val="000000"/>
                </a:solidFill>
              </a:rPr>
              <a:t>Joel Martinez, Human Resources Director, Amazon</a:t>
            </a:r>
            <a:endParaRPr/>
          </a:p>
          <a:p>
            <a:pPr marL="342900" lvl="0" indent="-342900" algn="l" rtl="0">
              <a:spcBef>
                <a:spcPts val="320"/>
              </a:spcBef>
              <a:spcAft>
                <a:spcPts val="0"/>
              </a:spcAft>
              <a:buClr>
                <a:srgbClr val="000000"/>
              </a:buClr>
              <a:buSzPct val="100000"/>
              <a:buChar char="•"/>
            </a:pPr>
            <a:r>
              <a:rPr lang="en-US" sz="6400" b="0" i="0">
                <a:solidFill>
                  <a:srgbClr val="000000"/>
                </a:solidFill>
              </a:rPr>
              <a:t>Kimberly Prescott, President, Prescott HR, Inc.</a:t>
            </a:r>
            <a:br>
              <a:rPr lang="en-US" sz="6400" b="0" i="0">
                <a:solidFill>
                  <a:srgbClr val="000000"/>
                </a:solidFill>
              </a:rPr>
            </a:br>
            <a:endParaRPr sz="6400" b="0" i="0">
              <a:solidFill>
                <a:srgbClr val="000000"/>
              </a:solidFill>
            </a:endParaRPr>
          </a:p>
          <a:p>
            <a:pPr marL="0" lvl="0" indent="0" algn="l" rtl="0">
              <a:spcBef>
                <a:spcPts val="320"/>
              </a:spcBef>
              <a:spcAft>
                <a:spcPts val="0"/>
              </a:spcAft>
              <a:buClr>
                <a:srgbClr val="000000"/>
              </a:buClr>
              <a:buSzPct val="100000"/>
              <a:buNone/>
            </a:pPr>
            <a:r>
              <a:rPr lang="en-US" sz="6400" b="1" i="0" u="sng">
                <a:solidFill>
                  <a:srgbClr val="000000"/>
                </a:solidFill>
              </a:rPr>
              <a:t>Staff</a:t>
            </a:r>
            <a:endParaRPr/>
          </a:p>
          <a:p>
            <a:pPr marL="342900" lvl="0" indent="-342900" algn="l" rtl="0">
              <a:spcBef>
                <a:spcPts val="320"/>
              </a:spcBef>
              <a:spcAft>
                <a:spcPts val="0"/>
              </a:spcAft>
              <a:buClr>
                <a:srgbClr val="000000"/>
              </a:buClr>
              <a:buSzPct val="100000"/>
              <a:buChar char="•"/>
            </a:pPr>
            <a:r>
              <a:rPr lang="en-US" sz="6400" b="0" i="0">
                <a:solidFill>
                  <a:srgbClr val="000000"/>
                </a:solidFill>
              </a:rPr>
              <a:t>Raquel Coombs, Chief of Staff, DBM</a:t>
            </a:r>
            <a:endParaRPr/>
          </a:p>
          <a:p>
            <a:pPr marL="342900" lvl="0" indent="-342900" algn="l" rtl="0">
              <a:spcBef>
                <a:spcPts val="320"/>
              </a:spcBef>
              <a:spcAft>
                <a:spcPts val="0"/>
              </a:spcAft>
              <a:buClr>
                <a:srgbClr val="000000"/>
              </a:buClr>
              <a:buSzPct val="100000"/>
              <a:buChar char="•"/>
            </a:pPr>
            <a:r>
              <a:rPr lang="en-US" sz="6400" b="0" i="0">
                <a:solidFill>
                  <a:srgbClr val="000000"/>
                </a:solidFill>
              </a:rPr>
              <a:t>Laura Vykol-Gray, Manager, Legislative Affairs and Special Projects Unit, DBM OPSB​</a:t>
            </a:r>
            <a:endParaRPr/>
          </a:p>
          <a:p>
            <a:pPr marL="342900" lvl="0" indent="-292100" algn="l" rtl="0">
              <a:spcBef>
                <a:spcPts val="160"/>
              </a:spcBef>
              <a:spcAft>
                <a:spcPts val="0"/>
              </a:spcAft>
              <a:buClr>
                <a:schemeClr val="dk1"/>
              </a:buClr>
              <a:buSzPct val="100000"/>
              <a:buNone/>
            </a:pPr>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457200" y="685800"/>
            <a:ext cx="8229600" cy="1600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Arial"/>
              <a:buNone/>
            </a:pPr>
            <a:r>
              <a:rPr lang="en-US" sz="3600"/>
              <a:t>Other Ongoing Activities</a:t>
            </a:r>
            <a:endParaRPr/>
          </a:p>
        </p:txBody>
      </p:sp>
      <p:sp>
        <p:nvSpPr>
          <p:cNvPr id="225" name="Google Shape;225;p33"/>
          <p:cNvSpPr txBox="1">
            <a:spLocks noGrp="1"/>
          </p:cNvSpPr>
          <p:nvPr>
            <p:ph type="body" idx="1"/>
          </p:nvPr>
        </p:nvSpPr>
        <p:spPr>
          <a:xfrm>
            <a:off x="442784" y="2666999"/>
            <a:ext cx="7543800" cy="349739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a:t>Salary and Compensation Survey</a:t>
            </a:r>
            <a:endParaRPr/>
          </a:p>
          <a:p>
            <a:pPr marL="342900" lvl="0" indent="-342900" algn="l" rtl="0">
              <a:spcBef>
                <a:spcPts val="480"/>
              </a:spcBef>
              <a:spcAft>
                <a:spcPts val="0"/>
              </a:spcAft>
              <a:buClr>
                <a:schemeClr val="dk1"/>
              </a:buClr>
              <a:buSzPts val="2400"/>
              <a:buChar char="•"/>
            </a:pPr>
            <a:r>
              <a:rPr lang="en-US" sz="2400"/>
              <a:t>Greater collaboration with State employee unions</a:t>
            </a:r>
            <a:endParaRPr/>
          </a:p>
          <a:p>
            <a:pPr marL="342900" lvl="0" indent="-342900" algn="l" rtl="0">
              <a:spcBef>
                <a:spcPts val="480"/>
              </a:spcBef>
              <a:spcAft>
                <a:spcPts val="0"/>
              </a:spcAft>
              <a:buClr>
                <a:schemeClr val="dk1"/>
              </a:buClr>
              <a:buSzPts val="2400"/>
              <a:buChar char="•"/>
            </a:pPr>
            <a:r>
              <a:rPr lang="en-US" sz="2400"/>
              <a:t>Enhanced focus on Apprenticeships, interns and trainees</a:t>
            </a:r>
            <a:endParaRPr/>
          </a:p>
        </p:txBody>
      </p:sp>
      <p:sp>
        <p:nvSpPr>
          <p:cNvPr id="226" name="Google Shape;22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304800" y="2376616"/>
            <a:ext cx="8229600" cy="189058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r>
              <a:rPr lang="en-US"/>
              <a:t>Discussion and</a:t>
            </a:r>
            <a:br>
              <a:rPr lang="en-US"/>
            </a:br>
            <a:br>
              <a:rPr lang="en-US"/>
            </a:br>
            <a:r>
              <a:rPr lang="en-US"/>
              <a:t>Next Meeting Focus</a:t>
            </a:r>
            <a:endParaRPr/>
          </a:p>
        </p:txBody>
      </p:sp>
      <p:sp>
        <p:nvSpPr>
          <p:cNvPr id="232" name="Google Shape;23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33" name="Google Shape;233;p34"/>
          <p:cNvSpPr txBox="1"/>
          <p:nvPr/>
        </p:nvSpPr>
        <p:spPr>
          <a:xfrm>
            <a:off x="1447800" y="3107894"/>
            <a:ext cx="5410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r>
              <a:rPr lang="en-US"/>
              <a:t>Future Meetings</a:t>
            </a:r>
            <a:br>
              <a:rPr lang="en-US"/>
            </a:br>
            <a:r>
              <a:rPr lang="en-US" sz="3100"/>
              <a:t>10 am – 11:30 am</a:t>
            </a:r>
            <a:endParaRPr/>
          </a:p>
        </p:txBody>
      </p:sp>
      <p:sp>
        <p:nvSpPr>
          <p:cNvPr id="239" name="Google Shape;239;p35"/>
          <p:cNvSpPr txBox="1">
            <a:spLocks noGrp="1"/>
          </p:cNvSpPr>
          <p:nvPr>
            <p:ph type="body" idx="1"/>
          </p:nvPr>
        </p:nvSpPr>
        <p:spPr>
          <a:xfrm>
            <a:off x="457200" y="2514600"/>
            <a:ext cx="8001000" cy="4038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0000"/>
              </a:buClr>
              <a:buSzPts val="3200"/>
              <a:buChar char="•"/>
            </a:pPr>
            <a:r>
              <a:rPr lang="en-US" b="0" i="0">
                <a:solidFill>
                  <a:srgbClr val="000000"/>
                </a:solidFill>
                <a:latin typeface="Montserrat"/>
                <a:ea typeface="Montserrat"/>
                <a:cs typeface="Montserrat"/>
                <a:sym typeface="Montserrat"/>
              </a:rPr>
              <a:t>​</a:t>
            </a:r>
            <a:r>
              <a:rPr lang="en-US" b="0" i="0">
                <a:solidFill>
                  <a:srgbClr val="000000"/>
                </a:solidFill>
              </a:rPr>
              <a:t>September 5</a:t>
            </a:r>
            <a:endParaRPr/>
          </a:p>
          <a:p>
            <a:pPr marL="342900" lvl="0" indent="-342900" algn="l" rtl="0">
              <a:spcBef>
                <a:spcPts val="640"/>
              </a:spcBef>
              <a:spcAft>
                <a:spcPts val="0"/>
              </a:spcAft>
              <a:buClr>
                <a:srgbClr val="000000"/>
              </a:buClr>
              <a:buSzPts val="3200"/>
              <a:buChar char="•"/>
            </a:pPr>
            <a:r>
              <a:rPr lang="en-US">
                <a:solidFill>
                  <a:srgbClr val="000000"/>
                </a:solidFill>
              </a:rPr>
              <a:t>September 19</a:t>
            </a:r>
            <a:endParaRPr/>
          </a:p>
          <a:p>
            <a:pPr marL="342900" lvl="0" indent="-342900" algn="l" rtl="0">
              <a:spcBef>
                <a:spcPts val="640"/>
              </a:spcBef>
              <a:spcAft>
                <a:spcPts val="0"/>
              </a:spcAft>
              <a:buClr>
                <a:srgbClr val="000000"/>
              </a:buClr>
              <a:buSzPts val="3200"/>
              <a:buChar char="•"/>
            </a:pPr>
            <a:r>
              <a:rPr lang="en-US" b="0" i="0">
                <a:solidFill>
                  <a:srgbClr val="000000"/>
                </a:solidFill>
              </a:rPr>
              <a:t>October 3</a:t>
            </a:r>
            <a:endParaRPr/>
          </a:p>
          <a:p>
            <a:pPr marL="342900" lvl="0" indent="-139700" algn="l" rtl="0">
              <a:spcBef>
                <a:spcPts val="640"/>
              </a:spcBef>
              <a:spcAft>
                <a:spcPts val="0"/>
              </a:spcAft>
              <a:buClr>
                <a:schemeClr val="dk1"/>
              </a:buClr>
              <a:buSzPts val="3200"/>
              <a:buNone/>
            </a:pPr>
            <a:endParaRPr>
              <a:solidFill>
                <a:srgbClr val="000000"/>
              </a:solidFill>
            </a:endParaRPr>
          </a:p>
          <a:p>
            <a:pPr marL="0" lvl="0" indent="0" algn="l" rtl="0">
              <a:spcBef>
                <a:spcPts val="480"/>
              </a:spcBef>
              <a:spcAft>
                <a:spcPts val="0"/>
              </a:spcAft>
              <a:buClr>
                <a:srgbClr val="000000"/>
              </a:buClr>
              <a:buSzPts val="2400"/>
              <a:buNone/>
            </a:pPr>
            <a:r>
              <a:rPr lang="en-US" sz="2400">
                <a:solidFill>
                  <a:srgbClr val="000000"/>
                </a:solidFill>
              </a:rPr>
              <a:t>Website for Task Force on the Modernization of the State Personnel Management System</a:t>
            </a:r>
            <a:endParaRPr/>
          </a:p>
          <a:p>
            <a:pPr marL="0" lvl="0" indent="0" algn="l" rtl="0">
              <a:spcBef>
                <a:spcPts val="400"/>
              </a:spcBef>
              <a:spcAft>
                <a:spcPts val="0"/>
              </a:spcAft>
              <a:buClr>
                <a:srgbClr val="000000"/>
              </a:buClr>
              <a:buSzPts val="2000"/>
              <a:buNone/>
            </a:pPr>
            <a:r>
              <a:rPr lang="en-US" sz="2000" b="0" i="0" u="sng">
                <a:solidFill>
                  <a:srgbClr val="000000"/>
                </a:solidFill>
                <a:hlinkClick r:id="rId3">
                  <a:extLst>
                    <a:ext uri="{A12FA001-AC4F-418D-AE19-62706E023703}">
                      <ahyp:hlinkClr xmlns:ahyp="http://schemas.microsoft.com/office/drawing/2018/hyperlinkcolor" val="tx"/>
                    </a:ext>
                  </a:extLst>
                </a:hlinkClick>
              </a:rPr>
              <a:t>https://dbm.maryland.gov/employees/Pages/TaskForce.aspx</a:t>
            </a:r>
            <a:endParaRPr sz="2000" b="0" i="0">
              <a:solidFill>
                <a:srgbClr val="000000"/>
              </a:solidFill>
            </a:endParaRPr>
          </a:p>
          <a:p>
            <a:pPr marL="0" lvl="0" indent="0" algn="l" rtl="0">
              <a:spcBef>
                <a:spcPts val="400"/>
              </a:spcBef>
              <a:spcAft>
                <a:spcPts val="0"/>
              </a:spcAft>
              <a:buClr>
                <a:schemeClr val="dk1"/>
              </a:buClr>
              <a:buSzPts val="2000"/>
              <a:buNone/>
            </a:pPr>
            <a:endParaRPr sz="2000" b="0" i="0">
              <a:solidFill>
                <a:srgbClr val="000000"/>
              </a:solidFill>
            </a:endParaRPr>
          </a:p>
          <a:p>
            <a:pPr marL="0" lvl="0" indent="0" algn="l" rtl="0">
              <a:spcBef>
                <a:spcPts val="640"/>
              </a:spcBef>
              <a:spcAft>
                <a:spcPts val="0"/>
              </a:spcAft>
              <a:buClr>
                <a:schemeClr val="dk1"/>
              </a:buClr>
              <a:buSzPts val="3200"/>
              <a:buNone/>
            </a:pPr>
            <a:endParaRPr b="0" i="0">
              <a:solidFill>
                <a:srgbClr val="000000"/>
              </a:solidFill>
            </a:endParaRPr>
          </a:p>
          <a:p>
            <a:pPr marL="342900" lvl="0" indent="-139700" algn="l" rtl="0">
              <a:spcBef>
                <a:spcPts val="640"/>
              </a:spcBef>
              <a:spcAft>
                <a:spcPts val="0"/>
              </a:spcAft>
              <a:buClr>
                <a:schemeClr val="dk1"/>
              </a:buClr>
              <a:buSzPts val="3200"/>
              <a:buNone/>
            </a:pPr>
            <a:endParaRPr/>
          </a:p>
        </p:txBody>
      </p:sp>
      <p:sp>
        <p:nvSpPr>
          <p:cNvPr id="240" name="Google Shape;24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41" name="Google Shape;241;p35"/>
          <p:cNvSpPr txBox="1"/>
          <p:nvPr/>
        </p:nvSpPr>
        <p:spPr>
          <a:xfrm>
            <a:off x="4572000" y="2514600"/>
            <a:ext cx="3573162" cy="156966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October 17</a:t>
            </a:r>
            <a:endParaRPr/>
          </a:p>
          <a:p>
            <a:pPr marL="457200" marR="0" lvl="0" indent="-457200" algn="l" rtl="0">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October 31</a:t>
            </a:r>
            <a:endParaRPr/>
          </a:p>
          <a:p>
            <a:pPr marL="457200" marR="0" lvl="0" indent="-457200" algn="l" rtl="0">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November 14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Charge</a:t>
            </a:r>
            <a:endParaRPr/>
          </a:p>
        </p:txBody>
      </p:sp>
      <p:sp>
        <p:nvSpPr>
          <p:cNvPr id="107" name="Google Shape;107;p16"/>
          <p:cNvSpPr txBox="1">
            <a:spLocks noGrp="1"/>
          </p:cNvSpPr>
          <p:nvPr>
            <p:ph type="body" idx="1"/>
          </p:nvPr>
        </p:nvSpPr>
        <p:spPr>
          <a:xfrm>
            <a:off x="457200" y="1600200"/>
            <a:ext cx="8229600" cy="4952999"/>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Clr>
                <a:srgbClr val="000000"/>
              </a:buClr>
              <a:buSzPct val="100000"/>
              <a:buNone/>
            </a:pPr>
            <a:r>
              <a:rPr lang="en-US" sz="4400" b="0" i="0">
                <a:solidFill>
                  <a:srgbClr val="000000"/>
                </a:solidFill>
              </a:rPr>
              <a:t>In the 2023 Joint Chairmen’s Report (JCR), the budget committees of the Maryland General Assembly expressed intent that the Department of Budget and Management convene a task force to evaluate opportunities to modernize and improve recruitment, hiring and retention in the State Personnel Management System. The committees identified the following topics specifically for the task force to review:</a:t>
            </a:r>
            <a:endParaRPr/>
          </a:p>
          <a:p>
            <a:pPr marL="0" lvl="0" indent="0" algn="l" rtl="0">
              <a:spcBef>
                <a:spcPts val="484"/>
              </a:spcBef>
              <a:spcAft>
                <a:spcPts val="0"/>
              </a:spcAft>
              <a:buClr>
                <a:schemeClr val="dk1"/>
              </a:buClr>
              <a:buSzPct val="100000"/>
              <a:buNone/>
            </a:pPr>
            <a:endParaRPr sz="4400" b="0" i="0">
              <a:solidFill>
                <a:srgbClr val="000000"/>
              </a:solidFill>
            </a:endParaRPr>
          </a:p>
          <a:p>
            <a:pPr marL="342900" lvl="0" indent="-342900" algn="l" rtl="0">
              <a:spcBef>
                <a:spcPts val="484"/>
              </a:spcBef>
              <a:spcAft>
                <a:spcPts val="0"/>
              </a:spcAft>
              <a:buClr>
                <a:srgbClr val="000000"/>
              </a:buClr>
              <a:buSzPct val="100000"/>
              <a:buFont typeface="Arial"/>
              <a:buChar char="•"/>
            </a:pPr>
            <a:r>
              <a:rPr lang="en-US" sz="4400" b="0" i="0">
                <a:solidFill>
                  <a:srgbClr val="000000"/>
                </a:solidFill>
              </a:rPr>
              <a:t>The approval process for agencies to begin hiring for a position; </a:t>
            </a:r>
            <a:endParaRPr/>
          </a:p>
          <a:p>
            <a:pPr marL="342900" lvl="0" indent="-342900" algn="l" rtl="0">
              <a:spcBef>
                <a:spcPts val="484"/>
              </a:spcBef>
              <a:spcAft>
                <a:spcPts val="0"/>
              </a:spcAft>
              <a:buClr>
                <a:srgbClr val="000000"/>
              </a:buClr>
              <a:buSzPct val="100000"/>
              <a:buFont typeface="Arial"/>
              <a:buChar char="•"/>
            </a:pPr>
            <a:r>
              <a:rPr lang="en-US" sz="4400" b="0" i="0">
                <a:solidFill>
                  <a:srgbClr val="000000"/>
                </a:solidFill>
              </a:rPr>
              <a:t>The length of time between stages of the hiring process;</a:t>
            </a:r>
            <a:endParaRPr/>
          </a:p>
          <a:p>
            <a:pPr marL="342900" lvl="0" indent="-342900" algn="l" rtl="0">
              <a:spcBef>
                <a:spcPts val="484"/>
              </a:spcBef>
              <a:spcAft>
                <a:spcPts val="0"/>
              </a:spcAft>
              <a:buClr>
                <a:srgbClr val="000000"/>
              </a:buClr>
              <a:buSzPct val="100000"/>
              <a:buFont typeface="Arial"/>
              <a:buChar char="•"/>
            </a:pPr>
            <a:r>
              <a:rPr lang="en-US" sz="4400" b="0" i="0">
                <a:solidFill>
                  <a:srgbClr val="000000"/>
                </a:solidFill>
              </a:rPr>
              <a:t>The requirements for selection to an interview;</a:t>
            </a:r>
            <a:endParaRPr/>
          </a:p>
          <a:p>
            <a:pPr marL="342900" lvl="0" indent="-342900" algn="l" rtl="0">
              <a:spcBef>
                <a:spcPts val="484"/>
              </a:spcBef>
              <a:spcAft>
                <a:spcPts val="0"/>
              </a:spcAft>
              <a:buClr>
                <a:srgbClr val="000000"/>
              </a:buClr>
              <a:buSzPct val="100000"/>
              <a:buFont typeface="Arial"/>
              <a:buChar char="•"/>
            </a:pPr>
            <a:r>
              <a:rPr lang="en-US" sz="4400" b="0" i="0">
                <a:solidFill>
                  <a:srgbClr val="000000"/>
                </a:solidFill>
              </a:rPr>
              <a:t>Degree requirements; and</a:t>
            </a:r>
            <a:endParaRPr/>
          </a:p>
          <a:p>
            <a:pPr marL="342900" lvl="0" indent="-342900" algn="l" rtl="0">
              <a:spcBef>
                <a:spcPts val="484"/>
              </a:spcBef>
              <a:spcAft>
                <a:spcPts val="0"/>
              </a:spcAft>
              <a:buClr>
                <a:srgbClr val="000000"/>
              </a:buClr>
              <a:buSzPct val="100000"/>
              <a:buFont typeface="Arial"/>
              <a:buChar char="•"/>
            </a:pPr>
            <a:r>
              <a:rPr lang="en-US" sz="4400" b="0" i="0">
                <a:solidFill>
                  <a:srgbClr val="000000"/>
                </a:solidFill>
              </a:rPr>
              <a:t>Any other impediments to the State hiring process.</a:t>
            </a:r>
            <a:endParaRPr/>
          </a:p>
          <a:p>
            <a:pPr marL="342900" lvl="0" indent="-231140" algn="l" rtl="0">
              <a:spcBef>
                <a:spcPts val="352"/>
              </a:spcBef>
              <a:spcAft>
                <a:spcPts val="0"/>
              </a:spcAft>
              <a:buClr>
                <a:schemeClr val="dk1"/>
              </a:buClr>
              <a:buSzPct val="100000"/>
              <a:buNone/>
            </a:pPr>
            <a:endParaRPr/>
          </a:p>
        </p:txBody>
      </p:sp>
      <p:sp>
        <p:nvSpPr>
          <p:cNvPr id="108" name="Google Shape;10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Arial"/>
              <a:buNone/>
            </a:pPr>
            <a:r>
              <a:rPr lang="en-US" sz="3600"/>
              <a:t>Other Considerations</a:t>
            </a:r>
            <a:endParaRPr/>
          </a:p>
        </p:txBody>
      </p:sp>
      <p:sp>
        <p:nvSpPr>
          <p:cNvPr id="114" name="Google Shape;114;p17"/>
          <p:cNvSpPr txBox="1">
            <a:spLocks noGrp="1"/>
          </p:cNvSpPr>
          <p:nvPr>
            <p:ph type="body" idx="1"/>
          </p:nvPr>
        </p:nvSpPr>
        <p:spPr>
          <a:xfrm>
            <a:off x="457200" y="1752601"/>
            <a:ext cx="8229600" cy="4191000"/>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000000"/>
              </a:buClr>
              <a:buSzPct val="100000"/>
              <a:buFont typeface="Arial"/>
              <a:buChar char="•"/>
            </a:pPr>
            <a:r>
              <a:rPr lang="en-US" b="0" i="0">
                <a:solidFill>
                  <a:srgbClr val="000000"/>
                </a:solidFill>
              </a:rPr>
              <a:t>Proactive recruitment strategies, including in high schools and in cooperation with workforce agency career counselors;</a:t>
            </a:r>
            <a:endParaRPr/>
          </a:p>
          <a:p>
            <a:pPr marL="342900" lvl="0" indent="-342900" algn="l" rtl="0">
              <a:spcBef>
                <a:spcPts val="448"/>
              </a:spcBef>
              <a:spcAft>
                <a:spcPts val="0"/>
              </a:spcAft>
              <a:buClr>
                <a:srgbClr val="000000"/>
              </a:buClr>
              <a:buSzPct val="100000"/>
              <a:buFont typeface="Arial"/>
              <a:buChar char="•"/>
            </a:pPr>
            <a:r>
              <a:rPr lang="en-US" b="0" i="0">
                <a:solidFill>
                  <a:srgbClr val="000000"/>
                </a:solidFill>
              </a:rPr>
              <a:t>Rewriting position titles and job descriptions to be more attractive to potential applicants;</a:t>
            </a:r>
            <a:endParaRPr/>
          </a:p>
          <a:p>
            <a:pPr marL="342900" lvl="0" indent="-342900" algn="l" rtl="0">
              <a:spcBef>
                <a:spcPts val="448"/>
              </a:spcBef>
              <a:spcAft>
                <a:spcPts val="0"/>
              </a:spcAft>
              <a:buClr>
                <a:srgbClr val="000000"/>
              </a:buClr>
              <a:buSzPct val="100000"/>
              <a:buFont typeface="Arial"/>
              <a:buChar char="•"/>
            </a:pPr>
            <a:r>
              <a:rPr lang="en-US" b="0" i="0">
                <a:solidFill>
                  <a:srgbClr val="000000"/>
                </a:solidFill>
              </a:rPr>
              <a:t>Continuous posting of appropriate positions;</a:t>
            </a:r>
            <a:endParaRPr/>
          </a:p>
          <a:p>
            <a:pPr marL="342900" lvl="0" indent="-342900" algn="l" rtl="0">
              <a:spcBef>
                <a:spcPts val="448"/>
              </a:spcBef>
              <a:spcAft>
                <a:spcPts val="0"/>
              </a:spcAft>
              <a:buClr>
                <a:srgbClr val="000000"/>
              </a:buClr>
              <a:buSzPct val="100000"/>
              <a:buFont typeface="Arial"/>
              <a:buChar char="•"/>
            </a:pPr>
            <a:r>
              <a:rPr lang="en-US" b="0" i="0">
                <a:solidFill>
                  <a:srgbClr val="000000"/>
                </a:solidFill>
              </a:rPr>
              <a:t>Streamlining the hiring process to reduce the time from application to hiring;</a:t>
            </a:r>
            <a:endParaRPr/>
          </a:p>
          <a:p>
            <a:pPr marL="342900" lvl="0" indent="-342900" algn="l" rtl="0">
              <a:spcBef>
                <a:spcPts val="448"/>
              </a:spcBef>
              <a:spcAft>
                <a:spcPts val="0"/>
              </a:spcAft>
              <a:buClr>
                <a:srgbClr val="000000"/>
              </a:buClr>
              <a:buSzPct val="100000"/>
              <a:buFont typeface="Arial"/>
              <a:buChar char="•"/>
            </a:pPr>
            <a:r>
              <a:rPr lang="en-US" b="0" i="0">
                <a:solidFill>
                  <a:srgbClr val="000000"/>
                </a:solidFill>
              </a:rPr>
              <a:t>Expanding career ladders, beginning with a low experience level and integrating on-the-job and classroom training;</a:t>
            </a:r>
            <a:endParaRPr/>
          </a:p>
          <a:p>
            <a:pPr marL="342900" lvl="0" indent="-342900" algn="l" rtl="0">
              <a:spcBef>
                <a:spcPts val="448"/>
              </a:spcBef>
              <a:spcAft>
                <a:spcPts val="0"/>
              </a:spcAft>
              <a:buClr>
                <a:srgbClr val="000000"/>
              </a:buClr>
              <a:buSzPct val="100000"/>
              <a:buFont typeface="Arial"/>
              <a:buChar char="•"/>
            </a:pPr>
            <a:r>
              <a:rPr lang="en-US" b="0" i="0">
                <a:solidFill>
                  <a:srgbClr val="000000"/>
                </a:solidFill>
              </a:rPr>
              <a:t>Sponsorship of registered apprenticeships;</a:t>
            </a:r>
            <a:endParaRPr/>
          </a:p>
          <a:p>
            <a:pPr marL="342900" lvl="0" indent="-342900" algn="l" rtl="0">
              <a:spcBef>
                <a:spcPts val="448"/>
              </a:spcBef>
              <a:spcAft>
                <a:spcPts val="0"/>
              </a:spcAft>
              <a:buClr>
                <a:srgbClr val="000000"/>
              </a:buClr>
              <a:buSzPct val="100000"/>
              <a:buFont typeface="Arial"/>
              <a:buChar char="•"/>
            </a:pPr>
            <a:r>
              <a:rPr lang="en-US" b="0" i="0">
                <a:solidFill>
                  <a:srgbClr val="000000"/>
                </a:solidFill>
              </a:rPr>
              <a:t>Focusing applicant requirements on relevant skills rather than degrees; and</a:t>
            </a:r>
            <a:endParaRPr/>
          </a:p>
          <a:p>
            <a:pPr marL="342900" lvl="0" indent="-342900" algn="l" rtl="0">
              <a:spcBef>
                <a:spcPts val="448"/>
              </a:spcBef>
              <a:spcAft>
                <a:spcPts val="0"/>
              </a:spcAft>
              <a:buClr>
                <a:srgbClr val="000000"/>
              </a:buClr>
              <a:buSzPct val="100000"/>
              <a:buFont typeface="Arial"/>
              <a:buChar char="•"/>
            </a:pPr>
            <a:r>
              <a:rPr lang="en-US" b="0" i="0">
                <a:solidFill>
                  <a:srgbClr val="000000"/>
                </a:solidFill>
              </a:rPr>
              <a:t>Other improvements identified by task force members.</a:t>
            </a:r>
            <a:endParaRPr/>
          </a:p>
        </p:txBody>
      </p:sp>
      <p:sp>
        <p:nvSpPr>
          <p:cNvPr id="115" name="Google Shape;115;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Meeting Topics</a:t>
            </a:r>
            <a:endParaRPr/>
          </a:p>
        </p:txBody>
      </p:sp>
      <p:sp>
        <p:nvSpPr>
          <p:cNvPr id="121" name="Google Shape;121;p18"/>
          <p:cNvSpPr txBox="1">
            <a:spLocks noGrp="1"/>
          </p:cNvSpPr>
          <p:nvPr>
            <p:ph type="body" idx="1"/>
          </p:nvPr>
        </p:nvSpPr>
        <p:spPr>
          <a:xfrm>
            <a:off x="457200" y="2209799"/>
            <a:ext cx="8229600" cy="426720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rgbClr val="000000"/>
              </a:buClr>
              <a:buSzPct val="100000"/>
              <a:buNone/>
            </a:pPr>
            <a:r>
              <a:rPr lang="en-US" sz="3000" b="0" i="0">
                <a:solidFill>
                  <a:srgbClr val="000000"/>
                </a:solidFill>
              </a:rPr>
              <a:t>(1) Statutory changes to simplify and streamline 	the hiring process;</a:t>
            </a:r>
            <a:endParaRPr/>
          </a:p>
          <a:p>
            <a:pPr marL="0" lvl="0" indent="0" algn="l" rtl="0">
              <a:spcBef>
                <a:spcPts val="555"/>
              </a:spcBef>
              <a:spcAft>
                <a:spcPts val="0"/>
              </a:spcAft>
              <a:buClr>
                <a:srgbClr val="000000"/>
              </a:buClr>
              <a:buSzPct val="100000"/>
              <a:buNone/>
            </a:pPr>
            <a:r>
              <a:rPr lang="en-US" sz="3000" b="0" i="0">
                <a:solidFill>
                  <a:srgbClr val="000000"/>
                </a:solidFill>
              </a:rPr>
              <a:t>(2) Recruitment strategies;</a:t>
            </a:r>
            <a:endParaRPr/>
          </a:p>
          <a:p>
            <a:pPr marL="0" lvl="0" indent="0" algn="l" rtl="0">
              <a:spcBef>
                <a:spcPts val="555"/>
              </a:spcBef>
              <a:spcAft>
                <a:spcPts val="0"/>
              </a:spcAft>
              <a:buClr>
                <a:srgbClr val="000000"/>
              </a:buClr>
              <a:buSzPct val="100000"/>
              <a:buNone/>
            </a:pPr>
            <a:r>
              <a:rPr lang="en-US" sz="3000" b="0" i="0">
                <a:solidFill>
                  <a:srgbClr val="000000"/>
                </a:solidFill>
              </a:rPr>
              <a:t>(3) Methods to increase job attractiveness; and</a:t>
            </a:r>
            <a:endParaRPr/>
          </a:p>
          <a:p>
            <a:pPr marL="0" lvl="0" indent="0" algn="l" rtl="0">
              <a:spcBef>
                <a:spcPts val="555"/>
              </a:spcBef>
              <a:spcAft>
                <a:spcPts val="0"/>
              </a:spcAft>
              <a:buClr>
                <a:srgbClr val="000000"/>
              </a:buClr>
              <a:buSzPct val="100000"/>
              <a:buNone/>
            </a:pPr>
            <a:r>
              <a:rPr lang="en-US" sz="3000" b="0" i="0">
                <a:solidFill>
                  <a:srgbClr val="000000"/>
                </a:solidFill>
              </a:rPr>
              <a:t>(4) Entry-level pathways and degree requirements.</a:t>
            </a:r>
            <a:endParaRPr/>
          </a:p>
          <a:p>
            <a:pPr marL="0" lvl="0" indent="0" algn="l" rtl="0">
              <a:spcBef>
                <a:spcPts val="592"/>
              </a:spcBef>
              <a:spcAft>
                <a:spcPts val="0"/>
              </a:spcAft>
              <a:buClr>
                <a:srgbClr val="000000"/>
              </a:buClr>
              <a:buSzPct val="100000"/>
              <a:buNone/>
            </a:pPr>
            <a:br>
              <a:rPr lang="en-US" b="0" i="0">
                <a:solidFill>
                  <a:srgbClr val="000000"/>
                </a:solidFill>
              </a:rPr>
            </a:br>
            <a:endParaRPr b="0" i="0">
              <a:solidFill>
                <a:srgbClr val="000000"/>
              </a:solidFill>
            </a:endParaRPr>
          </a:p>
          <a:p>
            <a:pPr marL="0" lvl="0" indent="0" algn="l" rtl="0">
              <a:spcBef>
                <a:spcPts val="592"/>
              </a:spcBef>
              <a:spcAft>
                <a:spcPts val="0"/>
              </a:spcAft>
              <a:buClr>
                <a:schemeClr val="dk1"/>
              </a:buClr>
              <a:buSzPct val="100000"/>
              <a:buNone/>
            </a:pPr>
            <a:br>
              <a:rPr lang="en-US"/>
            </a:br>
            <a:endParaRPr/>
          </a:p>
        </p:txBody>
      </p:sp>
      <p:sp>
        <p:nvSpPr>
          <p:cNvPr id="122" name="Google Shape;12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Deliverable</a:t>
            </a:r>
            <a:endParaRPr/>
          </a:p>
        </p:txBody>
      </p:sp>
      <p:sp>
        <p:nvSpPr>
          <p:cNvPr id="128" name="Google Shape;128;p19"/>
          <p:cNvSpPr txBox="1">
            <a:spLocks noGrp="1"/>
          </p:cNvSpPr>
          <p:nvPr>
            <p:ph type="body" idx="1"/>
          </p:nvPr>
        </p:nvSpPr>
        <p:spPr>
          <a:xfrm>
            <a:off x="457200" y="2438400"/>
            <a:ext cx="8229600" cy="3505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0000"/>
              </a:buClr>
              <a:buSzPts val="3200"/>
              <a:buNone/>
            </a:pPr>
            <a:r>
              <a:rPr lang="en-US" b="0" i="0">
                <a:solidFill>
                  <a:srgbClr val="000000"/>
                </a:solidFill>
              </a:rPr>
              <a:t>DBM will submit a report on the task force’s findings and recommendations to the budget committees by January 2, 2024.</a:t>
            </a:r>
            <a:endParaRPr/>
          </a:p>
          <a:p>
            <a:pPr marL="342900" lvl="0" indent="-139700" algn="l" rtl="0">
              <a:spcBef>
                <a:spcPts val="640"/>
              </a:spcBef>
              <a:spcAft>
                <a:spcPts val="0"/>
              </a:spcAft>
              <a:buClr>
                <a:schemeClr val="dk1"/>
              </a:buClr>
              <a:buSzPts val="3200"/>
              <a:buNone/>
            </a:pPr>
            <a:endParaRPr/>
          </a:p>
        </p:txBody>
      </p:sp>
      <p:sp>
        <p:nvSpPr>
          <p:cNvPr id="129" name="Google Shape;12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ctrTitle"/>
          </p:nvPr>
        </p:nvSpPr>
        <p:spPr>
          <a:xfrm>
            <a:off x="533400" y="1143001"/>
            <a:ext cx="8153400" cy="19811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Arial"/>
              <a:buNone/>
            </a:pPr>
            <a:r>
              <a:rPr lang="en-US" sz="3600"/>
              <a:t>State Personnel Management System Hiring (SPMS) Process</a:t>
            </a:r>
            <a:endParaRPr/>
          </a:p>
        </p:txBody>
      </p:sp>
      <p:sp>
        <p:nvSpPr>
          <p:cNvPr id="135" name="Google Shape;135;p20"/>
          <p:cNvSpPr txBox="1">
            <a:spLocks noGrp="1"/>
          </p:cNvSpPr>
          <p:nvPr>
            <p:ph type="subTitle" idx="1"/>
          </p:nvPr>
        </p:nvSpPr>
        <p:spPr>
          <a:xfrm>
            <a:off x="762000" y="3886200"/>
            <a:ext cx="7010400" cy="1371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r>
              <a:rPr lang="en-US" sz="2000" b="1"/>
              <a:t>G. Mark Townend</a:t>
            </a:r>
            <a:endParaRPr/>
          </a:p>
          <a:p>
            <a:pPr marL="0" lvl="0" indent="0" algn="ctr" rtl="0">
              <a:spcBef>
                <a:spcPts val="400"/>
              </a:spcBef>
              <a:spcAft>
                <a:spcPts val="0"/>
              </a:spcAft>
              <a:buClr>
                <a:srgbClr val="888888"/>
              </a:buClr>
              <a:buSzPts val="2000"/>
              <a:buNone/>
            </a:pPr>
            <a:r>
              <a:rPr lang="en-US" sz="2000" b="1"/>
              <a:t>Director, Recruitment and Examination Division</a:t>
            </a:r>
            <a:endParaRPr/>
          </a:p>
          <a:p>
            <a:pPr marL="0" lvl="0" indent="0" algn="ctr" rtl="0">
              <a:spcBef>
                <a:spcPts val="400"/>
              </a:spcBef>
              <a:spcAft>
                <a:spcPts val="0"/>
              </a:spcAft>
              <a:buClr>
                <a:srgbClr val="888888"/>
              </a:buClr>
              <a:buSzPts val="2000"/>
              <a:buNone/>
            </a:pPr>
            <a:r>
              <a:rPr lang="en-US" sz="2000" b="1"/>
              <a:t>Department of Budget and Management</a:t>
            </a:r>
            <a:endParaRPr/>
          </a:p>
          <a:p>
            <a:pPr marL="0" lvl="0" indent="0" algn="l" rtl="0">
              <a:spcBef>
                <a:spcPts val="400"/>
              </a:spcBef>
              <a:spcAft>
                <a:spcPts val="0"/>
              </a:spcAft>
              <a:buClr>
                <a:srgbClr val="888888"/>
              </a:buClr>
              <a:buSzPts val="2000"/>
              <a:buNone/>
            </a:pPr>
            <a:endParaRPr sz="20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SPMS Overview</a:t>
            </a:r>
            <a:endParaRPr/>
          </a:p>
        </p:txBody>
      </p:sp>
      <p:sp>
        <p:nvSpPr>
          <p:cNvPr id="141" name="Google Shape;141;p21"/>
          <p:cNvSpPr txBox="1">
            <a:spLocks noGrp="1"/>
          </p:cNvSpPr>
          <p:nvPr>
            <p:ph type="body" idx="1"/>
          </p:nvPr>
        </p:nvSpPr>
        <p:spPr>
          <a:xfrm>
            <a:off x="533400" y="1828799"/>
            <a:ext cx="8305800" cy="472440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a:t>Approximately 64 executive branch agencies with 39,000* positions</a:t>
            </a:r>
            <a:endParaRPr/>
          </a:p>
          <a:p>
            <a:pPr marL="342900" lvl="0" indent="-342900" algn="l" rtl="0">
              <a:spcBef>
                <a:spcPts val="400"/>
              </a:spcBef>
              <a:spcAft>
                <a:spcPts val="0"/>
              </a:spcAft>
              <a:buClr>
                <a:schemeClr val="dk1"/>
              </a:buClr>
              <a:buSzPts val="2000"/>
              <a:buChar char="•"/>
            </a:pPr>
            <a:r>
              <a:rPr lang="en-US" sz="2000"/>
              <a:t>Under the umbrella of the Secretary of the Department of Budget and Management for Human Resources oversight and guidance</a:t>
            </a:r>
            <a:endParaRPr/>
          </a:p>
          <a:p>
            <a:pPr marL="342900" lvl="0" indent="-342900" algn="l" rtl="0">
              <a:spcBef>
                <a:spcPts val="400"/>
              </a:spcBef>
              <a:spcAft>
                <a:spcPts val="0"/>
              </a:spcAft>
              <a:buClr>
                <a:schemeClr val="dk1"/>
              </a:buClr>
              <a:buSzPts val="2000"/>
              <a:buChar char="•"/>
            </a:pPr>
            <a:r>
              <a:rPr lang="en-US" sz="2000"/>
              <a:t>State Personnel and Pension Article § 7-201 through 209 strictly defines the hiring process for all merit (not at-will positions)</a:t>
            </a:r>
            <a:endParaRPr/>
          </a:p>
          <a:p>
            <a:pPr marL="342900" lvl="0" indent="-342900" algn="l" rtl="0">
              <a:spcBef>
                <a:spcPts val="400"/>
              </a:spcBef>
              <a:spcAft>
                <a:spcPts val="0"/>
              </a:spcAft>
              <a:buClr>
                <a:schemeClr val="dk1"/>
              </a:buClr>
              <a:buSzPts val="2000"/>
              <a:buChar char="•"/>
            </a:pPr>
            <a:r>
              <a:rPr lang="en-US" sz="2000"/>
              <a:t>Large agencies have decentralized recruitment staff and smaller agencies rely on DBM for support</a:t>
            </a:r>
            <a:endParaRPr/>
          </a:p>
          <a:p>
            <a:pPr marL="342900" lvl="0" indent="-342900" algn="l" rtl="0">
              <a:spcBef>
                <a:spcPts val="400"/>
              </a:spcBef>
              <a:spcAft>
                <a:spcPts val="0"/>
              </a:spcAft>
              <a:buClr>
                <a:schemeClr val="dk1"/>
              </a:buClr>
              <a:buSzPts val="2000"/>
              <a:buChar char="•"/>
            </a:pPr>
            <a:r>
              <a:rPr lang="en-US" sz="2000"/>
              <a:t>All agencies use the State’s Job Applicant Tracking System which is used to post vacancies, maintain applications and assist with the evaluation of those applications </a:t>
            </a:r>
            <a:r>
              <a:rPr lang="en-US" sz="2000" u="sng">
                <a:solidFill>
                  <a:srgbClr val="00B0F0"/>
                </a:solidFill>
                <a:hlinkClick r:id="rId3">
                  <a:extLst>
                    <a:ext uri="{A12FA001-AC4F-418D-AE19-62706E023703}">
                      <ahyp:hlinkClr xmlns:ahyp="http://schemas.microsoft.com/office/drawing/2018/hyperlinkcolor" val="tx"/>
                    </a:ext>
                  </a:extLst>
                </a:hlinkClick>
              </a:rPr>
              <a:t>https://www.maryland.gov/pages/jobs.aspx</a:t>
            </a:r>
            <a:endParaRPr sz="2000" u="sng">
              <a:solidFill>
                <a:srgbClr val="00B0F0"/>
              </a:solidFill>
            </a:endParaRPr>
          </a:p>
          <a:p>
            <a:pPr marL="342900" lvl="0" indent="-215900" algn="l" rtl="0">
              <a:spcBef>
                <a:spcPts val="400"/>
              </a:spcBef>
              <a:spcAft>
                <a:spcPts val="0"/>
              </a:spcAft>
              <a:buClr>
                <a:schemeClr val="dk1"/>
              </a:buClr>
              <a:buSzPts val="2000"/>
              <a:buNone/>
            </a:pPr>
            <a:endParaRPr sz="2000" u="sng">
              <a:solidFill>
                <a:srgbClr val="00B0F0"/>
              </a:solidFill>
            </a:endParaRPr>
          </a:p>
          <a:p>
            <a:pPr marL="0" lvl="0" indent="0" algn="l" rtl="0">
              <a:spcBef>
                <a:spcPts val="280"/>
              </a:spcBef>
              <a:spcAft>
                <a:spcPts val="0"/>
              </a:spcAft>
              <a:buClr>
                <a:schemeClr val="dk1"/>
              </a:buClr>
              <a:buSzPts val="1400"/>
              <a:buNone/>
            </a:pPr>
            <a:r>
              <a:rPr lang="en-US" sz="1400"/>
              <a:t>* Number does not include Maryland Department of Transportation</a:t>
            </a:r>
            <a:endParaRPr sz="1400" u="sng"/>
          </a:p>
          <a:p>
            <a:pPr marL="0" lvl="0" indent="0" algn="l" rtl="0">
              <a:spcBef>
                <a:spcPts val="560"/>
              </a:spcBef>
              <a:spcAft>
                <a:spcPts val="0"/>
              </a:spcAft>
              <a:buClr>
                <a:schemeClr val="dk1"/>
              </a:buClr>
              <a:buSzPts val="2800"/>
              <a:buNone/>
            </a:pPr>
            <a:endParaRPr sz="2800"/>
          </a:p>
          <a:p>
            <a:pPr marL="342900" lvl="0" indent="-139700" algn="l" rtl="0">
              <a:spcBef>
                <a:spcPts val="640"/>
              </a:spcBef>
              <a:spcAft>
                <a:spcPts val="0"/>
              </a:spcAft>
              <a:buClr>
                <a:schemeClr val="dk1"/>
              </a:buClr>
              <a:buSzPts val="3200"/>
              <a:buNone/>
            </a:pPr>
            <a:endParaRPr/>
          </a:p>
        </p:txBody>
      </p:sp>
      <p:sp>
        <p:nvSpPr>
          <p:cNvPr id="142" name="Google Shape;14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457200" y="838200"/>
            <a:ext cx="8229600" cy="11429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Arial"/>
              <a:buNone/>
            </a:pPr>
            <a:r>
              <a:rPr lang="en-US" sz="2800"/>
              <a:t>Background of Statutory Hiring in the </a:t>
            </a:r>
            <a:br>
              <a:rPr lang="en-US" sz="2800"/>
            </a:br>
            <a:r>
              <a:rPr lang="en-US" sz="2800"/>
              <a:t>State Personnel Management System</a:t>
            </a:r>
            <a:endParaRPr/>
          </a:p>
        </p:txBody>
      </p:sp>
      <p:sp>
        <p:nvSpPr>
          <p:cNvPr id="148" name="Google Shape;148;p22"/>
          <p:cNvSpPr txBox="1">
            <a:spLocks noGrp="1"/>
          </p:cNvSpPr>
          <p:nvPr>
            <p:ph type="body" idx="1"/>
          </p:nvPr>
        </p:nvSpPr>
        <p:spPr>
          <a:xfrm>
            <a:off x="457200" y="2133600"/>
            <a:ext cx="8229600" cy="422275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ct val="100000"/>
              <a:buNone/>
            </a:pPr>
            <a:r>
              <a:rPr lang="en-US" sz="2400">
                <a:solidFill>
                  <a:schemeClr val="dk1"/>
                </a:solidFill>
              </a:rPr>
              <a:t>The hiring process for skilled and professional positions was designed as part of Personnel </a:t>
            </a:r>
            <a:r>
              <a:rPr lang="en-US" sz="2400"/>
              <a:t>Reform in 1996 </a:t>
            </a:r>
            <a:r>
              <a:rPr lang="en-US" sz="2400">
                <a:solidFill>
                  <a:schemeClr val="dk1"/>
                </a:solidFill>
              </a:rPr>
              <a:t>to reduce the potential for bias and </a:t>
            </a:r>
            <a:r>
              <a:rPr lang="en-US" sz="2400"/>
              <a:t>ensure that hiring was merit based. This was done by defining every possible situation and providing direction for each possibility. </a:t>
            </a:r>
            <a:endParaRPr/>
          </a:p>
          <a:p>
            <a:pPr marL="0" lvl="0" indent="0" algn="l" rtl="0">
              <a:spcBef>
                <a:spcPts val="444"/>
              </a:spcBef>
              <a:spcAft>
                <a:spcPts val="0"/>
              </a:spcAft>
              <a:buClr>
                <a:schemeClr val="dk1"/>
              </a:buClr>
              <a:buSzPct val="100000"/>
              <a:buNone/>
            </a:pPr>
            <a:endParaRPr sz="2400"/>
          </a:p>
          <a:p>
            <a:pPr marL="0" lvl="0" indent="0" algn="l" rtl="0">
              <a:spcBef>
                <a:spcPts val="444"/>
              </a:spcBef>
              <a:spcAft>
                <a:spcPts val="0"/>
              </a:spcAft>
              <a:buClr>
                <a:schemeClr val="dk1"/>
              </a:buClr>
              <a:buSzPct val="100000"/>
              <a:buNone/>
            </a:pPr>
            <a:r>
              <a:rPr lang="en-US" sz="2400"/>
              <a:t>The process is rigid, lengthy and has mandatory steps that are not always valuable or needed. This results in inconsistencies and inequity. The process can elevate less qualified applicants into a position for interview, pushing the best applicants out of contention. It does not position the State well for competing with the private sector.</a:t>
            </a:r>
            <a:endParaRPr/>
          </a:p>
          <a:p>
            <a:pPr marL="0" lvl="0" indent="0" algn="l" rtl="0">
              <a:spcBef>
                <a:spcPts val="444"/>
              </a:spcBef>
              <a:spcAft>
                <a:spcPts val="0"/>
              </a:spcAft>
              <a:buClr>
                <a:schemeClr val="dk1"/>
              </a:buClr>
              <a:buSzPct val="100000"/>
              <a:buNone/>
            </a:pPr>
            <a:endParaRPr sz="2400">
              <a:solidFill>
                <a:schemeClr val="dk1"/>
              </a:solidFill>
            </a:endParaRPr>
          </a:p>
          <a:p>
            <a:pPr marL="0" lvl="0" indent="0" algn="l" rtl="0">
              <a:spcBef>
                <a:spcPts val="444"/>
              </a:spcBef>
              <a:spcAft>
                <a:spcPts val="0"/>
              </a:spcAft>
              <a:buClr>
                <a:schemeClr val="dk1"/>
              </a:buClr>
              <a:buSzPct val="100000"/>
              <a:buNone/>
            </a:pPr>
            <a:endParaRPr sz="2400">
              <a:solidFill>
                <a:schemeClr val="dk1"/>
              </a:solidFill>
            </a:endParaRPr>
          </a:p>
          <a:p>
            <a:pPr marL="342900" lvl="0" indent="-154940" algn="l" rtl="0">
              <a:spcBef>
                <a:spcPts val="592"/>
              </a:spcBef>
              <a:spcAft>
                <a:spcPts val="0"/>
              </a:spcAft>
              <a:buClr>
                <a:schemeClr val="dk1"/>
              </a:buClr>
              <a:buSzPct val="100000"/>
              <a:buNone/>
            </a:pPr>
            <a:endParaRPr/>
          </a:p>
        </p:txBody>
      </p:sp>
      <p:sp>
        <p:nvSpPr>
          <p:cNvPr id="149" name="Google Shape;14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theme/theme1.xml><?xml version="1.0" encoding="utf-8"?>
<a:theme xmlns:a="http://schemas.openxmlformats.org/drawingml/2006/main" name="DBM Presentation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B0154B27B881408093B7098470D1FD" ma:contentTypeVersion="4" ma:contentTypeDescription="Create a new document." ma:contentTypeScope="" ma:versionID="83b06194a6016928b0c810cb4ed68346">
  <xsd:schema xmlns:xsd="http://www.w3.org/2001/XMLSchema" xmlns:xs="http://www.w3.org/2001/XMLSchema" xmlns:p="http://schemas.microsoft.com/office/2006/metadata/properties" xmlns:ns1="http://schemas.microsoft.com/sharepoint/v3" targetNamespace="http://schemas.microsoft.com/office/2006/metadata/properties" ma:root="true" ma:fieldsID="bff1912dda2c34800ae3d5e8677634f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EEAA324-11E6-4ACB-8C38-31D612D870B0}"/>
</file>

<file path=customXml/itemProps2.xml><?xml version="1.0" encoding="utf-8"?>
<ds:datastoreItem xmlns:ds="http://schemas.openxmlformats.org/officeDocument/2006/customXml" ds:itemID="{F81589F5-2FBA-4CB6-B4CF-3C8912798E61}"/>
</file>

<file path=customXml/itemProps3.xml><?xml version="1.0" encoding="utf-8"?>
<ds:datastoreItem xmlns:ds="http://schemas.openxmlformats.org/officeDocument/2006/customXml" ds:itemID="{5BD35E41-AAC3-4202-8947-73AC94E29FAC}"/>
</file>

<file path=docProps/app.xml><?xml version="1.0" encoding="utf-8"?>
<Properties xmlns="http://schemas.openxmlformats.org/officeDocument/2006/extended-properties" xmlns:vt="http://schemas.openxmlformats.org/officeDocument/2006/docPropsVTypes">
  <TotalTime>1</TotalTime>
  <Words>1704</Words>
  <Application>Microsoft Office PowerPoint</Application>
  <PresentationFormat>On-screen Show (4:3)</PresentationFormat>
  <Paragraphs>203</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Noto Sans Symbols</vt:lpstr>
      <vt:lpstr>Montserrat</vt:lpstr>
      <vt:lpstr>Calibri</vt:lpstr>
      <vt:lpstr>Arial</vt:lpstr>
      <vt:lpstr>DBM Presentation Template</vt:lpstr>
      <vt:lpstr>PowerPoint Presentation</vt:lpstr>
      <vt:lpstr>Members and Staff</vt:lpstr>
      <vt:lpstr>Charge</vt:lpstr>
      <vt:lpstr>Other Considerations</vt:lpstr>
      <vt:lpstr>Meeting Topics</vt:lpstr>
      <vt:lpstr>Deliverable</vt:lpstr>
      <vt:lpstr>State Personnel Management System Hiring (SPMS) Process</vt:lpstr>
      <vt:lpstr>SPMS Overview</vt:lpstr>
      <vt:lpstr>Background of Statutory Hiring in the  State Personnel Management System</vt:lpstr>
      <vt:lpstr>Time to Fill</vt:lpstr>
      <vt:lpstr>Why It Takes So Long</vt:lpstr>
      <vt:lpstr>Requirements to Recruit</vt:lpstr>
      <vt:lpstr>Pre-Posting Requirements</vt:lpstr>
      <vt:lpstr>Posting Requirements</vt:lpstr>
      <vt:lpstr>Evaluation and Rating Requirements</vt:lpstr>
      <vt:lpstr>Credits in Selection  (to be added in scoring)</vt:lpstr>
      <vt:lpstr>Interview Requirements</vt:lpstr>
      <vt:lpstr>Summary</vt:lpstr>
      <vt:lpstr>Recent Recruitment Changes Using Existing Flexibility</vt:lpstr>
      <vt:lpstr>Other Ongoing Activities</vt:lpstr>
      <vt:lpstr>Discussion and  Next Meeting Focus</vt:lpstr>
      <vt:lpstr>Future Meetings 10 am – 11:30 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Force Presentation 8 21 23</dc:title>
  <dc:creator>Wollenweber, Carole</dc:creator>
  <cp:keywords>Task Force Presentation 8 21 2</cp:keywords>
  <cp:lastModifiedBy>Carole Wollenweber</cp:lastModifiedBy>
  <cp:revision>1</cp:revision>
  <dcterms:modified xsi:type="dcterms:W3CDTF">2023-08-23T19:14:39Z</dcterms:modified>
  <cp:category>Task Force Presentation 8 21 2</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0x01010096B0154B27B881408093B7098470D1FD</vt:lpwstr>
  </property>
</Properties>
</file>