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slides/slide2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46.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84" r:id="rId3"/>
    <p:sldMasterId id="2147483722" r:id="rId4"/>
  </p:sldMasterIdLst>
  <p:notesMasterIdLst>
    <p:notesMasterId r:id="rId33"/>
  </p:notesMasterIdLst>
  <p:sldIdLst>
    <p:sldId id="256" r:id="rId5"/>
    <p:sldId id="291" r:id="rId6"/>
    <p:sldId id="297" r:id="rId7"/>
    <p:sldId id="298" r:id="rId8"/>
    <p:sldId id="304" r:id="rId9"/>
    <p:sldId id="325" r:id="rId10"/>
    <p:sldId id="347" r:id="rId11"/>
    <p:sldId id="348" r:id="rId12"/>
    <p:sldId id="323" r:id="rId13"/>
    <p:sldId id="324" r:id="rId14"/>
    <p:sldId id="344" r:id="rId15"/>
    <p:sldId id="310" r:id="rId16"/>
    <p:sldId id="299" r:id="rId17"/>
    <p:sldId id="300" r:id="rId18"/>
    <p:sldId id="301" r:id="rId19"/>
    <p:sldId id="302" r:id="rId20"/>
    <p:sldId id="306" r:id="rId21"/>
    <p:sldId id="341" r:id="rId22"/>
    <p:sldId id="346" r:id="rId23"/>
    <p:sldId id="311" r:id="rId24"/>
    <p:sldId id="312" r:id="rId25"/>
    <p:sldId id="342" r:id="rId26"/>
    <p:sldId id="343" r:id="rId27"/>
    <p:sldId id="315" r:id="rId28"/>
    <p:sldId id="335" r:id="rId29"/>
    <p:sldId id="336" r:id="rId30"/>
    <p:sldId id="339" r:id="rId31"/>
    <p:sldId id="340" r:id="rId32"/>
  </p:sldIdLst>
  <p:sldSz cx="9144000" cy="6858000" type="screen4x3"/>
  <p:notesSz cx="7010400" cy="9296400"/>
  <p:embeddedFontLst>
    <p:embeddedFont>
      <p:font typeface="Overlock" panose="020B0604020202020204" charset="0"/>
      <p:regular r:id="rId34"/>
      <p:bold r:id="rId35"/>
      <p:italic r:id="rId36"/>
      <p:boldItalic r:id="rId37"/>
    </p:embeddedFont>
    <p:embeddedFont>
      <p:font typeface="Freestyle Script" panose="030804020302050B0404" pitchFamily="66" charset="0"/>
      <p:regular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47" userDrawn="1">
          <p15:clr>
            <a:srgbClr val="A4A3A4"/>
          </p15:clr>
        </p15:guide>
        <p15:guide id="3" orient="horz" pos="2928" userDrawn="1">
          <p15:clr>
            <a:srgbClr val="A4A3A4"/>
          </p15:clr>
        </p15:guide>
        <p15:guide id="4" pos="2208"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9" roundtripDataSignature="AMtx7mhXq5D8G1NMsLOaDLtVnhbO3EzV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9B32B-E33A-4F75-84A1-D1DC7089DF55}">
  <a:tblStyle styleId="{3C29B32B-E33A-4F75-84A1-D1DC7089DF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9A33BA-46FD-4E1B-965D-6417EA4ECE3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88" y="138"/>
      </p:cViewPr>
      <p:guideLst>
        <p:guide orient="horz" pos="2160"/>
        <p:guide pos="2880"/>
      </p:guideLst>
    </p:cSldViewPr>
  </p:slid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100" d="100"/>
          <a:sy n="100" d="100"/>
        </p:scale>
        <p:origin x="0" y="0"/>
      </p:cViewPr>
      <p:guideLst>
        <p:guide orient="horz" pos="2876"/>
        <p:guide pos="214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109" Type="http://customschemas.google.com/relationships/presentationmetadata" Target="metadata"/><Relationship Id="rId117"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11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110" Type="http://schemas.openxmlformats.org/officeDocument/2006/relationships/presProps" Target="presProps.xml"/><Relationship Id="rId115"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14"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11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11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font" Target="fonts/font8.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Plunkert" userId="3af7d3ce-0724-4001-9ff1-55a472dda3c3" providerId="ADAL" clId="{B874AFAD-9B7C-48E0-96C7-B83E6DF5653F}"/>
    <pc:docChg chg="custSel modSld">
      <pc:chgData name="Mary Plunkert" userId="3af7d3ce-0724-4001-9ff1-55a472dda3c3" providerId="ADAL" clId="{B874AFAD-9B7C-48E0-96C7-B83E6DF5653F}" dt="2021-09-30T17:03:36.004" v="533" actId="207"/>
      <pc:docMkLst>
        <pc:docMk/>
      </pc:docMkLst>
      <pc:sldChg chg="modSp mod">
        <pc:chgData name="Mary Plunkert" userId="3af7d3ce-0724-4001-9ff1-55a472dda3c3" providerId="ADAL" clId="{B874AFAD-9B7C-48E0-96C7-B83E6DF5653F}" dt="2021-09-20T21:37:25.047" v="26" actId="1076"/>
        <pc:sldMkLst>
          <pc:docMk/>
          <pc:sldMk cId="0" sldId="297"/>
        </pc:sldMkLst>
        <pc:picChg chg="mod">
          <ac:chgData name="Mary Plunkert" userId="3af7d3ce-0724-4001-9ff1-55a472dda3c3" providerId="ADAL" clId="{B874AFAD-9B7C-48E0-96C7-B83E6DF5653F}" dt="2021-09-20T21:37:25.047" v="26" actId="1076"/>
          <ac:picMkLst>
            <pc:docMk/>
            <pc:sldMk cId="0" sldId="297"/>
            <ac:picMk id="5" creationId="{B3F81A46-B7FB-401E-B06B-75899C3A8EE2}"/>
          </ac:picMkLst>
        </pc:picChg>
      </pc:sldChg>
      <pc:sldChg chg="modSp mod">
        <pc:chgData name="Mary Plunkert" userId="3af7d3ce-0724-4001-9ff1-55a472dda3c3" providerId="ADAL" clId="{B874AFAD-9B7C-48E0-96C7-B83E6DF5653F}" dt="2021-09-20T21:37:43.470" v="27" actId="1076"/>
        <pc:sldMkLst>
          <pc:docMk/>
          <pc:sldMk cId="0" sldId="310"/>
        </pc:sldMkLst>
        <pc:picChg chg="mod">
          <ac:chgData name="Mary Plunkert" userId="3af7d3ce-0724-4001-9ff1-55a472dda3c3" providerId="ADAL" clId="{B874AFAD-9B7C-48E0-96C7-B83E6DF5653F}" dt="2021-09-20T21:37:43.470" v="27" actId="1076"/>
          <ac:picMkLst>
            <pc:docMk/>
            <pc:sldMk cId="0" sldId="310"/>
            <ac:picMk id="5" creationId="{B326DE45-C552-4456-9EE2-1199D12E031E}"/>
          </ac:picMkLst>
        </pc:picChg>
      </pc:sldChg>
      <pc:sldChg chg="modSp mod">
        <pc:chgData name="Mary Plunkert" userId="3af7d3ce-0724-4001-9ff1-55a472dda3c3" providerId="ADAL" clId="{B874AFAD-9B7C-48E0-96C7-B83E6DF5653F}" dt="2021-09-30T17:03:36.004" v="533" actId="207"/>
        <pc:sldMkLst>
          <pc:docMk/>
          <pc:sldMk cId="0" sldId="315"/>
        </pc:sldMkLst>
        <pc:spChg chg="mod">
          <ac:chgData name="Mary Plunkert" userId="3af7d3ce-0724-4001-9ff1-55a472dda3c3" providerId="ADAL" clId="{B874AFAD-9B7C-48E0-96C7-B83E6DF5653F}" dt="2021-09-30T17:03:36.004" v="533" actId="207"/>
          <ac:spMkLst>
            <pc:docMk/>
            <pc:sldMk cId="0" sldId="315"/>
            <ac:spMk id="1585" creationId="{00000000-0000-0000-0000-000000000000}"/>
          </ac:spMkLst>
        </pc:spChg>
        <pc:spChg chg="mod">
          <ac:chgData name="Mary Plunkert" userId="3af7d3ce-0724-4001-9ff1-55a472dda3c3" providerId="ADAL" clId="{B874AFAD-9B7C-48E0-96C7-B83E6DF5653F}" dt="2021-09-30T17:02:37.265" v="490" actId="14100"/>
          <ac:spMkLst>
            <pc:docMk/>
            <pc:sldMk cId="0" sldId="315"/>
            <ac:spMk id="1586" creationId="{00000000-0000-0000-0000-000000000000}"/>
          </ac:spMkLst>
        </pc:spChg>
        <pc:spChg chg="mod">
          <ac:chgData name="Mary Plunkert" userId="3af7d3ce-0724-4001-9ff1-55a472dda3c3" providerId="ADAL" clId="{B874AFAD-9B7C-48E0-96C7-B83E6DF5653F}" dt="2021-09-30T17:02:42.654" v="491" actId="14100"/>
          <ac:spMkLst>
            <pc:docMk/>
            <pc:sldMk cId="0" sldId="315"/>
            <ac:spMk id="1587" creationId="{00000000-0000-0000-0000-000000000000}"/>
          </ac:spMkLst>
        </pc:spChg>
      </pc:sldChg>
      <pc:sldChg chg="modSp mod">
        <pc:chgData name="Mary Plunkert" userId="3af7d3ce-0724-4001-9ff1-55a472dda3c3" providerId="ADAL" clId="{B874AFAD-9B7C-48E0-96C7-B83E6DF5653F}" dt="2021-09-20T21:38:17.726" v="29" actId="1076"/>
        <pc:sldMkLst>
          <pc:docMk/>
          <pc:sldMk cId="0" sldId="339"/>
        </pc:sldMkLst>
        <pc:picChg chg="mod">
          <ac:chgData name="Mary Plunkert" userId="3af7d3ce-0724-4001-9ff1-55a472dda3c3" providerId="ADAL" clId="{B874AFAD-9B7C-48E0-96C7-B83E6DF5653F}" dt="2021-09-20T21:38:17.726" v="29" actId="1076"/>
          <ac:picMkLst>
            <pc:docMk/>
            <pc:sldMk cId="0" sldId="339"/>
            <ac:picMk id="5" creationId="{5A07D9C2-47EC-4812-A033-511AA3D34026}"/>
          </ac:picMkLst>
        </pc:picChg>
      </pc:sldChg>
      <pc:sldChg chg="modSp mod">
        <pc:chgData name="Mary Plunkert" userId="3af7d3ce-0724-4001-9ff1-55a472dda3c3" providerId="ADAL" clId="{B874AFAD-9B7C-48E0-96C7-B83E6DF5653F}" dt="2021-09-20T15:46:34.580" v="10" actId="20577"/>
        <pc:sldMkLst>
          <pc:docMk/>
          <pc:sldMk cId="4007336518" sldId="341"/>
        </pc:sldMkLst>
        <pc:spChg chg="mod">
          <ac:chgData name="Mary Plunkert" userId="3af7d3ce-0724-4001-9ff1-55a472dda3c3" providerId="ADAL" clId="{B874AFAD-9B7C-48E0-96C7-B83E6DF5653F}" dt="2021-09-20T15:46:34.580" v="10" actId="20577"/>
          <ac:spMkLst>
            <pc:docMk/>
            <pc:sldMk cId="4007336518" sldId="341"/>
            <ac:spMk id="4" creationId="{8428CEAC-09BB-41AF-82C6-45A6CC9D1417}"/>
          </ac:spMkLst>
        </pc:spChg>
      </pc:sldChg>
      <pc:sldChg chg="modSp mod">
        <pc:chgData name="Mary Plunkert" userId="3af7d3ce-0724-4001-9ff1-55a472dda3c3" providerId="ADAL" clId="{B874AFAD-9B7C-48E0-96C7-B83E6DF5653F}" dt="2021-09-20T21:37:55.230" v="28" actId="1076"/>
        <pc:sldMkLst>
          <pc:docMk/>
          <pc:sldMk cId="3607443883" sldId="346"/>
        </pc:sldMkLst>
        <pc:picChg chg="mod">
          <ac:chgData name="Mary Plunkert" userId="3af7d3ce-0724-4001-9ff1-55a472dda3c3" providerId="ADAL" clId="{B874AFAD-9B7C-48E0-96C7-B83E6DF5653F}" dt="2021-09-20T21:37:55.230" v="28" actId="1076"/>
          <ac:picMkLst>
            <pc:docMk/>
            <pc:sldMk cId="3607443883" sldId="346"/>
            <ac:picMk id="5" creationId="{3FC94625-D0FF-4556-AF41-49B7AB2C8F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4" tIns="46569" rIns="93164" bIns="46569"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4" tIns="46569" rIns="93164" bIns="46569"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4" tIns="46569" rIns="93164" bIns="46569"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3340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831" name="Google Shape;831;p1: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31129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98248893bf_0_14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g98248893bf_0_147: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20" name="Google Shape;1420;g98248893bf_0_147: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98248893bf_0_104: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g98248893bf_0_104: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318" indent="0">
              <a:buClr>
                <a:schemeClr val="dk1"/>
              </a:buClr>
              <a:buSzPts val="1200"/>
            </a:pPr>
            <a:endParaRPr/>
          </a:p>
          <a:p>
            <a:pPr marL="0" indent="0"/>
            <a:endParaRPr/>
          </a:p>
        </p:txBody>
      </p:sp>
      <p:sp>
        <p:nvSpPr>
          <p:cNvPr id="1429" name="Google Shape;1429;g98248893bf_0_104: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98248893bf_0_125: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6" name="Google Shape;1446;g98248893bf_0_125: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318" indent="0">
              <a:buClr>
                <a:schemeClr val="dk1"/>
              </a:buClr>
              <a:buSzPts val="1200"/>
            </a:pPr>
            <a:endParaRPr/>
          </a:p>
          <a:p>
            <a:pPr marL="0" indent="0"/>
            <a:endParaRPr/>
          </a:p>
        </p:txBody>
      </p:sp>
      <p:sp>
        <p:nvSpPr>
          <p:cNvPr id="1447" name="Google Shape;1447;g98248893bf_0_125: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98248893bf_0_155: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Google Shape;1461;g98248893bf_0_155: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62" name="Google Shape;1462;g98248893bf_0_155: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98248893bf_0_189: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g98248893bf_0_189: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99" name="Google Shape;1499;g98248893bf_0_189: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38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98248893bf_0_238: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g98248893bf_0_238: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542" name="Google Shape;1542;g98248893bf_0_238: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98248893bf_0_12: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2" name="Google Shape;1352;g98248893bf_0_12: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353" name="Google Shape;1353;g98248893bf_0_12: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98248893bf_0_24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g98248893bf_0_247: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551" name="Google Shape;1551;g98248893bf_0_247: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98248893bf_0_206: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98248893bf_0_206: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517" name="Google Shape;1517;g98248893bf_0_206: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98248893bf_0_2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g98248893bf_0_215: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dirty="0"/>
          </a:p>
        </p:txBody>
      </p:sp>
      <p:sp>
        <p:nvSpPr>
          <p:cNvPr id="1526" name="Google Shape;1526;g98248893bf_0_215: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98248893bf_0_271: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g98248893bf_0_271: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Two Pictures with Captions </a:t>
            </a:r>
            <a:r>
              <a:rPr lang="en-US"/>
              <a:t>slide ideal for including two pictures with brief descriptive statements.</a:t>
            </a:r>
            <a:endParaRPr/>
          </a:p>
          <a:p>
            <a:pPr marL="0" indent="0"/>
            <a:endParaRPr/>
          </a:p>
          <a:p>
            <a:pPr marL="0" indent="0"/>
            <a:r>
              <a:rPr lang="en-US"/>
              <a:t>To </a:t>
            </a:r>
            <a:r>
              <a:rPr lang="en-US" b="1"/>
              <a:t>Replace the Pictures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0" indent="0"/>
            <a:endParaRPr/>
          </a:p>
        </p:txBody>
      </p:sp>
      <p:sp>
        <p:nvSpPr>
          <p:cNvPr id="1578" name="Google Shape;1578;g98248893bf_0_271: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98248893bf_0_794: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877" name="Google Shape;1877;g98248893bf_0_79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98248893bf_0_800: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4" name="Google Shape;1884;g98248893bf_0_800: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885" name="Google Shape;1885;g98248893bf_0_800: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98248893bf_0_827: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912" name="Google Shape;1912;g98248893bf_0_82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98248893bf_0_833:notes"/>
          <p:cNvSpPr txBox="1">
            <a:spLocks noGrp="1"/>
          </p:cNvSpPr>
          <p:nvPr>
            <p:ph type="body" idx="1"/>
          </p:nvPr>
        </p:nvSpPr>
        <p:spPr>
          <a:xfrm>
            <a:off x="701040" y="4415791"/>
            <a:ext cx="5608320" cy="4183380"/>
          </a:xfrm>
          <a:prstGeom prst="rect">
            <a:avLst/>
          </a:prstGeom>
          <a:noFill/>
          <a:ln>
            <a:noFill/>
          </a:ln>
        </p:spPr>
        <p:txBody>
          <a:bodyPr spcFirstLastPara="1" wrap="square" lIns="93037" tIns="46493" rIns="93037" bIns="46493" anchor="t" anchorCtr="0">
            <a:noAutofit/>
          </a:bodyPr>
          <a:lstStyle/>
          <a:p>
            <a:pPr marL="0" indent="0"/>
            <a:endParaRPr/>
          </a:p>
        </p:txBody>
      </p:sp>
      <p:sp>
        <p:nvSpPr>
          <p:cNvPr id="1919" name="Google Shape;1919;g98248893bf_0_83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98248893bf_0_56: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402" name="Google Shape;1402;g98248893bf_0_56: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8: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8: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rmAutofit/>
          </a:bodyPr>
          <a:lstStyle/>
          <a:p>
            <a:pPr marL="0" indent="0"/>
            <a:endParaRPr/>
          </a:p>
        </p:txBody>
      </p:sp>
      <p:sp>
        <p:nvSpPr>
          <p:cNvPr id="1410" name="Google Shape;1410;p8: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98248893bf_0_17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g98248893bf_0_173: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81" name="Google Shape;1481;g98248893bf_0_173: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98248893bf_0_352: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665" name="Google Shape;1665;g98248893bf_0_352: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414098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302110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98248893bf_0_338:notes"/>
          <p:cNvSpPr txBox="1">
            <a:spLocks noGrp="1"/>
          </p:cNvSpPr>
          <p:nvPr>
            <p:ph type="body" idx="1"/>
          </p:nvPr>
        </p:nvSpPr>
        <p:spPr>
          <a:xfrm>
            <a:off x="701040" y="4415791"/>
            <a:ext cx="5608320" cy="4183380"/>
          </a:xfrm>
          <a:prstGeom prst="rect">
            <a:avLst/>
          </a:prstGeom>
        </p:spPr>
        <p:txBody>
          <a:bodyPr spcFirstLastPara="1" wrap="square" lIns="93164" tIns="46569" rIns="93164" bIns="46569" anchor="t" anchorCtr="0">
            <a:noAutofit/>
          </a:bodyPr>
          <a:lstStyle/>
          <a:p>
            <a:pPr marL="0" indent="0"/>
            <a:endParaRPr/>
          </a:p>
        </p:txBody>
      </p:sp>
      <p:sp>
        <p:nvSpPr>
          <p:cNvPr id="1649" name="Google Shape;1649;g98248893bf_0_33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2"/>
        <p:cNvGrpSpPr/>
        <p:nvPr/>
      </p:nvGrpSpPr>
      <p:grpSpPr>
        <a:xfrm>
          <a:off x="0" y="0"/>
          <a:ext cx="0" cy="0"/>
          <a:chOff x="0" y="0"/>
          <a:chExt cx="0" cy="0"/>
        </a:xfrm>
      </p:grpSpPr>
      <p:sp>
        <p:nvSpPr>
          <p:cNvPr id="13" name="Google Shape;13;p3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3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7"/>
          <p:cNvSpPr txBox="1">
            <a:spLocks noGrp="1"/>
          </p:cNvSpPr>
          <p:nvPr>
            <p:ph type="ctrTitle"/>
          </p:nvPr>
        </p:nvSpPr>
        <p:spPr>
          <a:xfrm>
            <a:off x="123290" y="4838215"/>
            <a:ext cx="7128115" cy="52322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4000"/>
              <a:buFont typeface="Arial"/>
              <a:buNone/>
              <a:defRPr sz="4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7"/>
          <p:cNvSpPr txBox="1">
            <a:spLocks noGrp="1"/>
          </p:cNvSpPr>
          <p:nvPr>
            <p:ph type="subTitle" idx="1"/>
          </p:nvPr>
        </p:nvSpPr>
        <p:spPr>
          <a:xfrm>
            <a:off x="123291" y="5393706"/>
            <a:ext cx="6558864" cy="366254"/>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FFC233"/>
              </a:buClr>
              <a:buSzPts val="2800"/>
              <a:buFont typeface="Arial"/>
              <a:buNone/>
              <a:defRPr sz="2800" b="1" i="0" u="none" strike="noStrike" cap="none">
                <a:solidFill>
                  <a:srgbClr val="FFC233"/>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36 mid - low">
  <p:cSld name="Title36 mid - low">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86"/>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8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36 mid - border">
  <p:cSld name="Title36 mid - border">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87"/>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8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36/Sub mid - corners">
  <p:cSld name="Title36/Sub mid - corners">
    <p:spTree>
      <p:nvGrpSpPr>
        <p:cNvPr id="1" name="Shape 90"/>
        <p:cNvGrpSpPr/>
        <p:nvPr/>
      </p:nvGrpSpPr>
      <p:grpSpPr>
        <a:xfrm>
          <a:off x="0" y="0"/>
          <a:ext cx="0" cy="0"/>
          <a:chOff x="0" y="0"/>
          <a:chExt cx="0" cy="0"/>
        </a:xfrm>
      </p:grpSpPr>
      <p:sp>
        <p:nvSpPr>
          <p:cNvPr id="91" name="Google Shape;91;p8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8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8"/>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8"/>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36/Sub mid - wide">
  <p:cSld name="Title36/Sub mid - wid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8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8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9"/>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89"/>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36/Sub mid - mid">
  <p:cSld name="Title36/Sub mid - mid">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9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9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0"/>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90"/>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36/Sub mid - low">
  <p:cSld name="Title36/Sub mid - low">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9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9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1"/>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36/Sub mid - border">
  <p:cSld name="Title36/Sub mid - border">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92"/>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9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92"/>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Flag White Slide">
  <p:cSld name="Divider Flag White Slide">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98248893bf_0_966"/>
          <p:cNvSpPr txBox="1">
            <a:spLocks noGrp="1"/>
          </p:cNvSpPr>
          <p:nvPr>
            <p:ph type="title"/>
          </p:nvPr>
        </p:nvSpPr>
        <p:spPr>
          <a:xfrm>
            <a:off x="457200" y="5401722"/>
            <a:ext cx="8229600" cy="392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ECAA00"/>
              </a:buClr>
              <a:buSzPts val="3000"/>
              <a:buFont typeface="Arial"/>
              <a:buNone/>
              <a:defRPr>
                <a:solidFill>
                  <a:srgbClr val="ECAA0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98248893bf_0_966"/>
          <p:cNvSpPr txBox="1">
            <a:spLocks noGrp="1"/>
          </p:cNvSpPr>
          <p:nvPr>
            <p:ph type="sldNum" idx="12"/>
          </p:nvPr>
        </p:nvSpPr>
        <p:spPr>
          <a:xfrm>
            <a:off x="174567" y="6482896"/>
            <a:ext cx="203400" cy="138600"/>
          </a:xfrm>
          <a:prstGeom prst="rect">
            <a:avLst/>
          </a:prstGeom>
          <a:noFill/>
          <a:ln>
            <a:noFill/>
          </a:ln>
        </p:spPr>
        <p:txBody>
          <a:bodyPr spcFirstLastPara="1" wrap="square" lIns="0" tIns="0" rIns="0" bIns="0" anchor="ctr" anchorCtr="0">
            <a:noAutofit/>
          </a:bodyPr>
          <a:lstStyle>
            <a:lvl1pPr marL="0" lvl="0"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1pPr>
            <a:lvl2pPr marL="0" lvl="1"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2pPr>
            <a:lvl3pPr marL="0" lvl="2"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3pPr>
            <a:lvl4pPr marL="0" lvl="3"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4pPr>
            <a:lvl5pPr marL="0" lvl="4"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5pPr>
            <a:lvl6pPr marL="0" lvl="5"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6pPr>
            <a:lvl7pPr marL="0" lvl="6"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7pPr>
            <a:lvl8pPr marL="0" lvl="7"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8pPr>
            <a:lvl9pPr marL="0" lvl="8"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g98248893bf_0_96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ntent - corners">
  <p:cSld name="Title - Two Content - corners">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4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7" name="Google Shape;177;p4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8" name="Google Shape;178;p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ntent - wide">
  <p:cSld name="Title - Two Content - wide">
    <p:bg>
      <p:bgPr>
        <a:blipFill>
          <a:blip r:embed="rId2">
            <a:alphaModFix/>
          </a:blip>
          <a:stretch>
            <a:fillRect/>
          </a:stretch>
        </a:blipFill>
        <a:effectLst/>
      </p:bgPr>
    </p:bg>
    <p:spTree>
      <p:nvGrpSpPr>
        <p:cNvPr id="1" name="Shape 198"/>
        <p:cNvGrpSpPr/>
        <p:nvPr/>
      </p:nvGrpSpPr>
      <p:grpSpPr>
        <a:xfrm>
          <a:off x="0" y="0"/>
          <a:ext cx="0" cy="0"/>
          <a:chOff x="0" y="0"/>
          <a:chExt cx="0" cy="0"/>
        </a:xfrm>
      </p:grpSpPr>
      <p:sp>
        <p:nvSpPr>
          <p:cNvPr id="199" name="Google Shape;199;p106"/>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0" name="Google Shape;200;p106"/>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1" name="Google Shape;201;p10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0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10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8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8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0"/>
          <p:cNvSpPr txBox="1">
            <a:spLocks noGrp="1"/>
          </p:cNvSpPr>
          <p:nvPr>
            <p:ph type="ctrTitle"/>
          </p:nvPr>
        </p:nvSpPr>
        <p:spPr>
          <a:xfrm>
            <a:off x="123290" y="5444281"/>
            <a:ext cx="7128115" cy="52322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4000"/>
              <a:buFont typeface="Arial"/>
              <a:buNone/>
              <a:defRPr sz="4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ntent - mid">
  <p:cSld name="Title - Two Content - mid">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0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10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10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9" name="Google Shape;209;p10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Content - low">
  <p:cSld name="Title - Two Content - low">
    <p:bg>
      <p:bgPr>
        <a:blipFill>
          <a:blip r:embed="rId2">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0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0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10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08"/>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15" name="Google Shape;215;p108"/>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wo Content - border">
  <p:cSld name="Title - Two Content - border">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109"/>
          <p:cNvSpPr txBox="1">
            <a:spLocks noGrp="1"/>
          </p:cNvSpPr>
          <p:nvPr>
            <p:ph type="title"/>
          </p:nvPr>
        </p:nvSpPr>
        <p:spPr>
          <a:xfrm>
            <a:off x="457081" y="552136"/>
            <a:ext cx="8229719"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0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10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09"/>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1" name="Google Shape;221;p109"/>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Headings - Two Content - corners">
  <p:cSld name="Title w/Headings - Two Content - corners">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10"/>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4" name="Google Shape;224;p110"/>
          <p:cNvSpPr txBox="1">
            <a:spLocks noGrp="1"/>
          </p:cNvSpPr>
          <p:nvPr>
            <p:ph type="body" idx="2"/>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5" name="Google Shape;225;p110"/>
          <p:cNvSpPr txBox="1">
            <a:spLocks noGrp="1"/>
          </p:cNvSpPr>
          <p:nvPr>
            <p:ph type="body" idx="3"/>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110"/>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7" name="Google Shape;227;p11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1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11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Headings - Two Content - wide">
  <p:cSld name="Title w/Headings - Two Content - wide">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111"/>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2" name="Google Shape;232;p111"/>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3" name="Google Shape;233;p11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11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11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11"/>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37" name="Google Shape;237;p111"/>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Headings - Two Content - mid">
  <p:cSld name="Title w/Headings - Two Content - mid">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12"/>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0" name="Google Shape;240;p112"/>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1" name="Google Shape;241;p11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1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11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112"/>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45" name="Google Shape;245;p112"/>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w/Headings - Two Content - border">
  <p:cSld name="Title w/Headings - Two Content - border">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13"/>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8" name="Google Shape;248;p113"/>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9" name="Google Shape;249;p11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11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p11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13"/>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53" name="Google Shape;253;p113"/>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sub w/Headings - Two Content - corners">
  <p:cSld name="Title/sub w/Headings - Two Content - corners">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14"/>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6" name="Google Shape;256;p114"/>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7" name="Google Shape;257;p11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114"/>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11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1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114"/>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62" name="Google Shape;262;p114"/>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sub w/Headings - Two Content - mid">
  <p:cSld name="Title/sub w/Headings - Two Content - mid">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115"/>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p115"/>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6" name="Google Shape;266;p11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11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11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15"/>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115"/>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71" name="Google Shape;271;p115"/>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sub w/Headings - Two Content - low">
  <p:cSld name="Title/sub w/Headings - Two Content - low">
    <p:bg>
      <p:bgPr>
        <a:blipFill>
          <a:blip r:embed="rId2">
            <a:alphaModFix/>
          </a:blip>
          <a:stretch>
            <a:fillRect/>
          </a:stretch>
        </a:blipFill>
        <a:effectLst/>
      </p:bgPr>
    </p:bg>
    <p:spTree>
      <p:nvGrpSpPr>
        <p:cNvPr id="1" name="Shape 272"/>
        <p:cNvGrpSpPr/>
        <p:nvPr/>
      </p:nvGrpSpPr>
      <p:grpSpPr>
        <a:xfrm>
          <a:off x="0" y="0"/>
          <a:ext cx="0" cy="0"/>
          <a:chOff x="0" y="0"/>
          <a:chExt cx="0" cy="0"/>
        </a:xfrm>
      </p:grpSpPr>
      <p:sp>
        <p:nvSpPr>
          <p:cNvPr id="273" name="Google Shape;273;p116"/>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4" name="Google Shape;274;p116"/>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5" name="Google Shape;275;p11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11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11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6"/>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116"/>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0" name="Google Shape;280;p116"/>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36 mid - wide">
  <p:cSld name="Title36 mid - w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sub w/Headings - Two Content - border">
  <p:cSld name="Title/sub w/Headings - Two Content - border">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p117"/>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3" name="Google Shape;283;p117"/>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4" name="Google Shape;284;p11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117"/>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ctr"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Google Shape;286;p11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11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17"/>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9" name="Google Shape;289;p117"/>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Picture - Corners">
  <p:cSld name="Content/Picture - Corners">
    <p:bg>
      <p:bgPr>
        <a:blipFill>
          <a:blip r:embed="rId2">
            <a:alphaModFix/>
          </a:blip>
          <a:stretch>
            <a:fillRect/>
          </a:stretch>
        </a:blipFill>
        <a:effectLst/>
      </p:bgPr>
    </p:bg>
    <p:spTree>
      <p:nvGrpSpPr>
        <p:cNvPr id="1" name="Shape 495"/>
        <p:cNvGrpSpPr/>
        <p:nvPr/>
      </p:nvGrpSpPr>
      <p:grpSpPr>
        <a:xfrm>
          <a:off x="0" y="0"/>
          <a:ext cx="0" cy="0"/>
          <a:chOff x="0" y="0"/>
          <a:chExt cx="0" cy="0"/>
        </a:xfrm>
      </p:grpSpPr>
      <p:sp>
        <p:nvSpPr>
          <p:cNvPr id="496" name="Google Shape;496;p5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7" name="Google Shape;497;p5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5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5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5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Pictures/Captions - wide">
  <p:cSld name="Two Pictures/Captions - wide">
    <p:bg>
      <p:bgPr>
        <a:blipFill>
          <a:blip r:embed="rId2">
            <a:alphaModFix/>
          </a:blip>
          <a:stretch>
            <a:fillRect/>
          </a:stretch>
        </a:blipFill>
        <a:effectLst/>
      </p:bgPr>
    </p:bg>
    <p:spTree>
      <p:nvGrpSpPr>
        <p:cNvPr id="1" name="Shape 501"/>
        <p:cNvGrpSpPr/>
        <p:nvPr/>
      </p:nvGrpSpPr>
      <p:grpSpPr>
        <a:xfrm>
          <a:off x="0" y="0"/>
          <a:ext cx="0" cy="0"/>
          <a:chOff x="0" y="0"/>
          <a:chExt cx="0" cy="0"/>
        </a:xfrm>
      </p:grpSpPr>
      <p:sp>
        <p:nvSpPr>
          <p:cNvPr id="502" name="Google Shape;502;p60"/>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3" name="Google Shape;503;p60"/>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4" name="Google Shape;504;p6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60"/>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6" name="Google Shape;506;p60"/>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7" name="Google Shape;507;p60"/>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8" name="Google Shape;508;p60"/>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9" name="Google Shape;509;p6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p6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Content - corners">
  <p:cSld name="Picture/Content - corners">
    <p:bg>
      <p:bgPr>
        <a:blipFill>
          <a:blip r:embed="rId2">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3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3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7" name="Google Shape;527;p13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34"/>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9" name="Google Shape;529;p134"/>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Content -  wide">
  <p:cSld name="Picture/Content -  wide">
    <p:bg>
      <p:bgPr>
        <a:blipFill>
          <a:blip r:embed="rId2">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3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3" name="Google Shape;533;p13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35"/>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5" name="Google Shape;535;p135"/>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Content - low">
  <p:cSld name="Picture/Content - low">
    <p:bg>
      <p:bgPr>
        <a:blipFill>
          <a:blip r:embed="rId2">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3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1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1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36"/>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1" name="Google Shape;541;p136"/>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Content - border">
  <p:cSld name="Picture/Content - border">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3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4" name="Google Shape;544;p13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5" name="Google Shape;545;p13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6" name="Google Shape;546;p137"/>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7" name="Google Shape;547;p137"/>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Picture - Wide">
  <p:cSld name="Content/Picture - Wide">
    <p:bg>
      <p:bgPr>
        <a:blipFill>
          <a:blip r:embed="rId2">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0" name="Google Shape;550;p1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38"/>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2" name="Google Shape;552;p138"/>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3" name="Google Shape;553;p138"/>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Picture - mid">
  <p:cSld name="Content/Picture - mid">
    <p:bg>
      <p:bgPr>
        <a:blipFill>
          <a:blip r:embed="rId2">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3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6" name="Google Shape;556;p13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3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8" name="Google Shape;558;p13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9" name="Google Shape;559;p13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Picture - low">
  <p:cSld name="Content/Picture - low">
    <p:bg>
      <p:bgPr>
        <a:blipFill>
          <a:blip r:embed="rId2">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4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2" name="Google Shape;562;p14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40"/>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4" name="Google Shape;564;p140"/>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5" name="Google Shape;565;p140"/>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Picture - border">
  <p:cSld name="Content/Picture - border">
    <p:bg>
      <p:bgPr>
        <a:blipFill>
          <a:blip r:embed="rId2">
            <a:alphaModFix/>
          </a:blip>
          <a:stretch>
            <a:fillRect/>
          </a:stretch>
        </a:blipFill>
        <a:effectLst/>
      </p:bgPr>
    </p:bg>
    <p:spTree>
      <p:nvGrpSpPr>
        <p:cNvPr id="1" name="Shape 566"/>
        <p:cNvGrpSpPr/>
        <p:nvPr/>
      </p:nvGrpSpPr>
      <p:grpSpPr>
        <a:xfrm>
          <a:off x="0" y="0"/>
          <a:ext cx="0" cy="0"/>
          <a:chOff x="0" y="0"/>
          <a:chExt cx="0" cy="0"/>
        </a:xfrm>
      </p:grpSpPr>
      <p:sp>
        <p:nvSpPr>
          <p:cNvPr id="567" name="Google Shape;567;p141"/>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141"/>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9" name="Google Shape;569;p141"/>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Google Shape;570;p1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1" name="Google Shape;571;p1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Caption - Corners">
  <p:cSld name="Picture/Caption - Corners">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14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142"/>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5" name="Google Shape;575;p142"/>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6" name="Google Shape;576;p142"/>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Google Shape;577;p1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8" name="Google Shape;578;p1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Caption - Wide">
  <p:cSld name="Picture/Caption - Wide">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4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143"/>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2" name="Google Shape;582;p143"/>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43"/>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4" name="Google Shape;584;p14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p14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Caption - mid">
  <p:cSld name="Picture/Caption - mid">
    <p:bg>
      <p:bgPr>
        <a:blipFill>
          <a:blip r:embed="rId2">
            <a:alphaModFix/>
          </a:blip>
          <a:stretch>
            <a:fillRect/>
          </a:stretch>
        </a:blipFill>
        <a:effectLst/>
      </p:bgPr>
    </p:bg>
    <p:spTree>
      <p:nvGrpSpPr>
        <p:cNvPr id="1" name="Shape 586"/>
        <p:cNvGrpSpPr/>
        <p:nvPr/>
      </p:nvGrpSpPr>
      <p:grpSpPr>
        <a:xfrm>
          <a:off x="0" y="0"/>
          <a:ext cx="0" cy="0"/>
          <a:chOff x="0" y="0"/>
          <a:chExt cx="0" cy="0"/>
        </a:xfrm>
      </p:grpSpPr>
      <p:sp>
        <p:nvSpPr>
          <p:cNvPr id="587" name="Google Shape;587;p14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44"/>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9" name="Google Shape;589;p144"/>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44"/>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1" name="Google Shape;591;p14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2" name="Google Shape;592;p14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Caption - low">
  <p:cSld name="Picture/Caption - low">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14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5" name="Google Shape;595;p145"/>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6" name="Google Shape;596;p145"/>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7" name="Google Shape;597;p145"/>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8" name="Google Shape;598;p14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9" name="Google Shape;599;p14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Pictures/Captions - Corners">
  <p:cSld name="Two Pictures/Captions - Corners">
    <p:bg>
      <p:bgPr>
        <a:blipFill>
          <a:blip r:embed="rId2">
            <a:alphaModFix/>
          </a:blip>
          <a:stretch>
            <a:fillRect/>
          </a:stretch>
        </a:blipFill>
        <a:effectLst/>
      </p:bgPr>
    </p:bg>
    <p:spTree>
      <p:nvGrpSpPr>
        <p:cNvPr id="1" name="Shape 600"/>
        <p:cNvGrpSpPr/>
        <p:nvPr/>
      </p:nvGrpSpPr>
      <p:grpSpPr>
        <a:xfrm>
          <a:off x="0" y="0"/>
          <a:ext cx="0" cy="0"/>
          <a:chOff x="0" y="0"/>
          <a:chExt cx="0" cy="0"/>
        </a:xfrm>
      </p:grpSpPr>
      <p:sp>
        <p:nvSpPr>
          <p:cNvPr id="601" name="Google Shape;601;p146"/>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2" name="Google Shape;602;p146"/>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3" name="Google Shape;603;p1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146"/>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46"/>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46"/>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146"/>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Google Shape;608;p1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9" name="Google Shape;609;p1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Pictures/Captions - mid">
  <p:cSld name="Two Pictures/Captions - mid">
    <p:bg>
      <p:bgPr>
        <a:blipFill>
          <a:blip r:embed="rId2">
            <a:alphaModFix/>
          </a:blip>
          <a:stretch>
            <a:fillRect/>
          </a:stretch>
        </a:blipFill>
        <a:effectLst/>
      </p:bgPr>
    </p:bg>
    <p:spTree>
      <p:nvGrpSpPr>
        <p:cNvPr id="1" name="Shape 610"/>
        <p:cNvGrpSpPr/>
        <p:nvPr/>
      </p:nvGrpSpPr>
      <p:grpSpPr>
        <a:xfrm>
          <a:off x="0" y="0"/>
          <a:ext cx="0" cy="0"/>
          <a:chOff x="0" y="0"/>
          <a:chExt cx="0" cy="0"/>
        </a:xfrm>
      </p:grpSpPr>
      <p:sp>
        <p:nvSpPr>
          <p:cNvPr id="611" name="Google Shape;611;p147"/>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2" name="Google Shape;612;p147"/>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3" name="Google Shape;613;p1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4" name="Google Shape;614;p147"/>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47"/>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47"/>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7" name="Google Shape;617;p147"/>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8" name="Google Shape;618;p1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9" name="Google Shape;619;p1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Pictures/Captions - low">
  <p:cSld name="Two Pictures/Captions - low">
    <p:bg>
      <p:bgPr>
        <a:blipFill>
          <a:blip r:embed="rId2">
            <a:alphaModFix/>
          </a:blip>
          <a:stretch>
            <a:fillRect/>
          </a:stretch>
        </a:blipFill>
        <a:effectLst/>
      </p:bgPr>
    </p:bg>
    <p:spTree>
      <p:nvGrpSpPr>
        <p:cNvPr id="1" name="Shape 620"/>
        <p:cNvGrpSpPr/>
        <p:nvPr/>
      </p:nvGrpSpPr>
      <p:grpSpPr>
        <a:xfrm>
          <a:off x="0" y="0"/>
          <a:ext cx="0" cy="0"/>
          <a:chOff x="0" y="0"/>
          <a:chExt cx="0" cy="0"/>
        </a:xfrm>
      </p:grpSpPr>
      <p:sp>
        <p:nvSpPr>
          <p:cNvPr id="621" name="Google Shape;621;p148"/>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2" name="Google Shape;622;p148"/>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3" name="Google Shape;623;p14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4" name="Google Shape;624;p148"/>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148"/>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148"/>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7" name="Google Shape;627;p148"/>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8" name="Google Shape;628;p14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9" name="Google Shape;629;p14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ictures/Captions - border">
  <p:cSld name="Two Pictures/Captions - border">
    <p:bg>
      <p:bgPr>
        <a:blipFill>
          <a:blip r:embed="rId2">
            <a:alphaModFix/>
          </a:blip>
          <a:stretch>
            <a:fillRect/>
          </a:stretch>
        </a:blipFill>
        <a:effectLst/>
      </p:bgPr>
    </p:bg>
    <p:spTree>
      <p:nvGrpSpPr>
        <p:cNvPr id="1" name="Shape 630"/>
        <p:cNvGrpSpPr/>
        <p:nvPr/>
      </p:nvGrpSpPr>
      <p:grpSpPr>
        <a:xfrm>
          <a:off x="0" y="0"/>
          <a:ext cx="0" cy="0"/>
          <a:chOff x="0" y="0"/>
          <a:chExt cx="0" cy="0"/>
        </a:xfrm>
      </p:grpSpPr>
      <p:sp>
        <p:nvSpPr>
          <p:cNvPr id="631" name="Google Shape;631;p149"/>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2" name="Google Shape;632;p149"/>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3" name="Google Shape;633;p149"/>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149"/>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49"/>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49"/>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7" name="Google Shape;637;p149"/>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8" name="Google Shape;638;p14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9" name="Google Shape;639;p14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Pictures/Captions - corner">
  <p:cSld name="Three Pictures/Captions - corner">
    <p:bg>
      <p:bgPr>
        <a:blipFill>
          <a:blip r:embed="rId2">
            <a:alphaModFix/>
          </a:blip>
          <a:stretch>
            <a:fillRect/>
          </a:stretch>
        </a:blipFill>
        <a:effectLst/>
      </p:bgPr>
    </p:bg>
    <p:spTree>
      <p:nvGrpSpPr>
        <p:cNvPr id="1" name="Shape 640"/>
        <p:cNvGrpSpPr/>
        <p:nvPr/>
      </p:nvGrpSpPr>
      <p:grpSpPr>
        <a:xfrm>
          <a:off x="0" y="0"/>
          <a:ext cx="0" cy="0"/>
          <a:chOff x="0" y="0"/>
          <a:chExt cx="0" cy="0"/>
        </a:xfrm>
      </p:grpSpPr>
      <p:sp>
        <p:nvSpPr>
          <p:cNvPr id="641" name="Google Shape;641;p15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2" name="Google Shape;642;p150"/>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3" name="Google Shape;643;p150"/>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4" name="Google Shape;644;p150"/>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5" name="Google Shape;645;p150"/>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50"/>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50"/>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50"/>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9" name="Google Shape;649;p150"/>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0" name="Google Shape;650;p150"/>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1" name="Google Shape;651;p15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2" name="Google Shape;652;p15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36 - corners">
  <p:cSld name="Title36 - corners">
    <p:spTree>
      <p:nvGrpSpPr>
        <p:cNvPr id="1" name="Shape 60"/>
        <p:cNvGrpSpPr/>
        <p:nvPr/>
      </p:nvGrpSpPr>
      <p:grpSpPr>
        <a:xfrm>
          <a:off x="0" y="0"/>
          <a:ext cx="0" cy="0"/>
          <a:chOff x="0" y="0"/>
          <a:chExt cx="0" cy="0"/>
        </a:xfrm>
      </p:grpSpPr>
      <p:sp>
        <p:nvSpPr>
          <p:cNvPr id="61" name="Google Shape;61;p81"/>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Pictures/Captions - wide">
  <p:cSld name="Three Pictures/Captions - wide">
    <p:bg>
      <p:bgPr>
        <a:blipFill>
          <a:blip r:embed="rId2">
            <a:alphaModFix/>
          </a:blip>
          <a:stretch>
            <a:fillRect/>
          </a:stretch>
        </a:blipFill>
        <a:effectLst/>
      </p:bgPr>
    </p:bg>
    <p:spTree>
      <p:nvGrpSpPr>
        <p:cNvPr id="1" name="Shape 653"/>
        <p:cNvGrpSpPr/>
        <p:nvPr/>
      </p:nvGrpSpPr>
      <p:grpSpPr>
        <a:xfrm>
          <a:off x="0" y="0"/>
          <a:ext cx="0" cy="0"/>
          <a:chOff x="0" y="0"/>
          <a:chExt cx="0" cy="0"/>
        </a:xfrm>
      </p:grpSpPr>
      <p:sp>
        <p:nvSpPr>
          <p:cNvPr id="654" name="Google Shape;654;p15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5" name="Google Shape;655;p151"/>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6" name="Google Shape;656;p151"/>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7" name="Google Shape;657;p151"/>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8" name="Google Shape;658;p151"/>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151"/>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0" name="Google Shape;660;p151"/>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1" name="Google Shape;661;p151"/>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2" name="Google Shape;662;p151"/>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3" name="Google Shape;663;p151"/>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4" name="Google Shape;664;p15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5" name="Google Shape;665;p15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Pictures/Captions - low">
  <p:cSld name="Three Pictures/Captions - low">
    <p:bg>
      <p:bgPr>
        <a:blipFill>
          <a:blip r:embed="rId2">
            <a:alphaModFix/>
          </a:blip>
          <a:stretch>
            <a:fillRect/>
          </a:stretch>
        </a:blipFill>
        <a:effectLst/>
      </p:bgPr>
    </p:bg>
    <p:spTree>
      <p:nvGrpSpPr>
        <p:cNvPr id="1" name="Shape 666"/>
        <p:cNvGrpSpPr/>
        <p:nvPr/>
      </p:nvGrpSpPr>
      <p:grpSpPr>
        <a:xfrm>
          <a:off x="0" y="0"/>
          <a:ext cx="0" cy="0"/>
          <a:chOff x="0" y="0"/>
          <a:chExt cx="0" cy="0"/>
        </a:xfrm>
      </p:grpSpPr>
      <p:sp>
        <p:nvSpPr>
          <p:cNvPr id="667" name="Google Shape;667;p15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8" name="Google Shape;668;p152"/>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9" name="Google Shape;669;p152"/>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0" name="Google Shape;670;p152"/>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1" name="Google Shape;671;p152"/>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152"/>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52"/>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4" name="Google Shape;674;p152"/>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5" name="Google Shape;675;p152"/>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6" name="Google Shape;676;p152"/>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7" name="Google Shape;677;p15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8" name="Google Shape;678;p15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Pictures/Captions - border">
  <p:cSld name="Three Pictures/Captions - border">
    <p:bg>
      <p:bgPr>
        <a:blipFill>
          <a:blip r:embed="rId2">
            <a:alphaModFix/>
          </a:blip>
          <a:stretch>
            <a:fillRect/>
          </a:stretch>
        </a:blipFill>
        <a:effectLst/>
      </p:bgPr>
    </p:bg>
    <p:spTree>
      <p:nvGrpSpPr>
        <p:cNvPr id="1" name="Shape 679"/>
        <p:cNvGrpSpPr/>
        <p:nvPr/>
      </p:nvGrpSpPr>
      <p:grpSpPr>
        <a:xfrm>
          <a:off x="0" y="0"/>
          <a:ext cx="0" cy="0"/>
          <a:chOff x="0" y="0"/>
          <a:chExt cx="0" cy="0"/>
        </a:xfrm>
      </p:grpSpPr>
      <p:sp>
        <p:nvSpPr>
          <p:cNvPr id="680" name="Google Shape;680;p15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153"/>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2" name="Google Shape;682;p153"/>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3" name="Google Shape;683;p153"/>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4" name="Google Shape;684;p153"/>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53"/>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6" name="Google Shape;686;p153"/>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7" name="Google Shape;687;p153"/>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8" name="Google Shape;688;p153"/>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9" name="Google Shape;689;p153"/>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0" name="Google Shape;690;p15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1" name="Google Shape;691;p15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36 - Border">
  <p:cSld name="Title36 - Border">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2"/>
          <p:cNvSpPr txBox="1">
            <a:spLocks noGrp="1"/>
          </p:cNvSpPr>
          <p:nvPr>
            <p:ph type="title"/>
          </p:nvPr>
        </p:nvSpPr>
        <p:spPr>
          <a:xfrm>
            <a:off x="467833" y="520240"/>
            <a:ext cx="8240231"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Sub36 - Wide">
  <p:cSld name="Title/Sub36 - Wid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3"/>
          <p:cNvSpPr txBox="1">
            <a:spLocks noGrp="1"/>
          </p:cNvSpPr>
          <p:nvPr>
            <p:ph type="title"/>
          </p:nvPr>
        </p:nvSpPr>
        <p:spPr>
          <a:xfrm>
            <a:off x="267287" y="318222"/>
            <a:ext cx="8579001"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3"/>
          <p:cNvSpPr txBox="1">
            <a:spLocks noGrp="1"/>
          </p:cNvSpPr>
          <p:nvPr>
            <p:ph type="subTitle" idx="1"/>
          </p:nvPr>
        </p:nvSpPr>
        <p:spPr>
          <a:xfrm>
            <a:off x="267286" y="795288"/>
            <a:ext cx="8579002" cy="313932"/>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Sub36 - Border">
  <p:cSld name="Title/Sub36 - Border">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84"/>
          <p:cNvSpPr txBox="1">
            <a:spLocks noGrp="1"/>
          </p:cNvSpPr>
          <p:nvPr>
            <p:ph type="title"/>
          </p:nvPr>
        </p:nvSpPr>
        <p:spPr>
          <a:xfrm>
            <a:off x="467833" y="541506"/>
            <a:ext cx="8250865"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8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ubTitle" idx="1"/>
          </p:nvPr>
        </p:nvSpPr>
        <p:spPr>
          <a:xfrm>
            <a:off x="467832" y="1018572"/>
            <a:ext cx="8250866"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36 mid - mid">
  <p:cSld name="Title36 mid - mid">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8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8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5"/>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jp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4.jp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4.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600"/>
              <a:buFont typeface="Arial"/>
              <a:buNone/>
              <a:defRPr sz="36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478"/>
        <p:cNvGrpSpPr/>
        <p:nvPr/>
      </p:nvGrpSpPr>
      <p:grpSpPr>
        <a:xfrm>
          <a:off x="0" y="0"/>
          <a:ext cx="0" cy="0"/>
          <a:chOff x="0" y="0"/>
          <a:chExt cx="0" cy="0"/>
        </a:xfrm>
      </p:grpSpPr>
      <p:sp>
        <p:nvSpPr>
          <p:cNvPr id="479" name="Google Shape;479;p5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0" name="Google Shape;480;p5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1" name="Google Shape;481;p5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bm.maryand.gov/sps/Pages/Benefits_HelpCenter.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bm.maryland.gov/sps/Pages/Benefits_HelpCenter.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1</a:t>
            </a:fld>
            <a:endParaRPr/>
          </a:p>
        </p:txBody>
      </p:sp>
      <p:sp>
        <p:nvSpPr>
          <p:cNvPr id="834" name="Google Shape;834;p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835" name="Google Shape;835;p1"/>
          <p:cNvSpPr txBox="1">
            <a:spLocks noGrp="1"/>
          </p:cNvSpPr>
          <p:nvPr>
            <p:ph type="ctrTitle"/>
          </p:nvPr>
        </p:nvSpPr>
        <p:spPr>
          <a:xfrm>
            <a:off x="1266092" y="3429001"/>
            <a:ext cx="7012612" cy="2246769"/>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p>
            <a:pPr lvl="0" algn="ctr">
              <a:lnSpc>
                <a:spcPct val="100000"/>
              </a:lnSpc>
            </a:pPr>
            <a:r>
              <a:rPr lang="en-US" sz="6600" dirty="0">
                <a:solidFill>
                  <a:srgbClr val="FFFF00"/>
                </a:solidFill>
                <a:latin typeface="Freestyle Script" panose="030804020302050B0404" pitchFamily="66" charset="0"/>
              </a:rPr>
              <a:t>Trouble Free OE</a:t>
            </a:r>
            <a:r>
              <a:rPr lang="en-US" sz="6000" dirty="0">
                <a:solidFill>
                  <a:srgbClr val="FFFF00"/>
                </a:solidFill>
                <a:latin typeface="Freestyle Script" panose="030804020302050B0404" pitchFamily="66" charset="0"/>
              </a:rPr>
              <a:t/>
            </a:r>
            <a:br>
              <a:rPr lang="en-US" sz="6000" dirty="0">
                <a:solidFill>
                  <a:srgbClr val="FFFF00"/>
                </a:solidFill>
                <a:latin typeface="Freestyle Script" panose="030804020302050B0404" pitchFamily="66" charset="0"/>
              </a:rPr>
            </a:br>
            <a:r>
              <a:rPr lang="en-US" dirty="0">
                <a:solidFill>
                  <a:srgbClr val="FFFF00"/>
                </a:solidFill>
                <a:latin typeface="+mj-lt"/>
              </a:rPr>
              <a:t>ABC Training</a:t>
            </a:r>
            <a:r>
              <a:rPr lang="en-US" dirty="0">
                <a:solidFill>
                  <a:srgbClr val="FFFF00"/>
                </a:solidFill>
              </a:rPr>
              <a:t/>
            </a:r>
            <a:br>
              <a:rPr lang="en-US" dirty="0">
                <a:solidFill>
                  <a:srgbClr val="FFFF00"/>
                </a:solidFill>
              </a:rPr>
            </a:br>
            <a:r>
              <a:rPr lang="en-US" dirty="0">
                <a:solidFill>
                  <a:srgbClr val="FFFF00"/>
                </a:solidFill>
              </a:rPr>
              <a:t>Plan Year 2022</a:t>
            </a:r>
            <a:endParaRPr dirty="0">
              <a:solidFill>
                <a:srgbClr val="FFFF00"/>
              </a:solidFill>
            </a:endParaRPr>
          </a:p>
        </p:txBody>
      </p:sp>
      <p:sp>
        <p:nvSpPr>
          <p:cNvPr id="836" name="Google Shape;836;p1"/>
          <p:cNvSpPr txBox="1">
            <a:spLocks noGrp="1"/>
          </p:cNvSpPr>
          <p:nvPr>
            <p:ph type="subTitle" idx="1"/>
          </p:nvPr>
        </p:nvSpPr>
        <p:spPr>
          <a:xfrm>
            <a:off x="0" y="4827775"/>
            <a:ext cx="6508800" cy="104644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400"/>
              <a:buNone/>
            </a:pPr>
            <a:endParaRPr sz="4000" dirty="0"/>
          </a:p>
          <a:p>
            <a:pPr marL="0" lvl="0" indent="0" algn="l" rtl="0">
              <a:lnSpc>
                <a:spcPct val="100000"/>
              </a:lnSpc>
              <a:spcBef>
                <a:spcPts val="0"/>
              </a:spcBef>
              <a:spcAft>
                <a:spcPts val="0"/>
              </a:spcAft>
              <a:buClr>
                <a:schemeClr val="dk1"/>
              </a:buClr>
              <a:buSzPts val="2400"/>
              <a:buFont typeface="Arial"/>
              <a:buNone/>
            </a:pPr>
            <a:endParaRPr dirty="0"/>
          </a:p>
        </p:txBody>
      </p:sp>
      <p:sp>
        <p:nvSpPr>
          <p:cNvPr id="2" name="Rectangle 1">
            <a:extLst>
              <a:ext uri="{FF2B5EF4-FFF2-40B4-BE49-F238E27FC236}">
                <a16:creationId xmlns:a16="http://schemas.microsoft.com/office/drawing/2014/main" id="{24984BB2-4BB8-4B6F-AA8A-2F2A306C25D6}"/>
              </a:ext>
            </a:extLst>
          </p:cNvPr>
          <p:cNvSpPr/>
          <p:nvPr/>
        </p:nvSpPr>
        <p:spPr>
          <a:xfrm>
            <a:off x="3169579" y="0"/>
            <a:ext cx="5707293" cy="720197"/>
          </a:xfrm>
          <a:prstGeom prst="rect">
            <a:avLst/>
          </a:prstGeom>
        </p:spPr>
        <p:txBody>
          <a:bodyPr wrap="square">
            <a:spAutoFit/>
          </a:bodyPr>
          <a:lstStyle/>
          <a:p>
            <a:pPr lvl="0" algn="ctr">
              <a:lnSpc>
                <a:spcPct val="85000"/>
              </a:lnSpc>
            </a:pPr>
            <a:r>
              <a:rPr lang="en-US" sz="2400" b="1" dirty="0">
                <a:solidFill>
                  <a:schemeClr val="bg2">
                    <a:lumMod val="50000"/>
                  </a:schemeClr>
                </a:solidFill>
                <a:latin typeface="Overlock"/>
                <a:ea typeface="Overlock"/>
                <a:cs typeface="Overlock"/>
                <a:sym typeface="Overlock"/>
              </a:rPr>
              <a:t>State Employee &amp; Retiree Health &amp; Welfare Benefits Program</a:t>
            </a:r>
            <a:endParaRPr lang="en-US" sz="2400" dirty="0">
              <a:solidFill>
                <a:schemeClr val="bg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Wellness 2022</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49842"/>
            <a:ext cx="8419499" cy="4506300"/>
          </a:xfrm>
          <a:prstGeom prst="rect">
            <a:avLst/>
          </a:prstGeom>
          <a:noFill/>
          <a:ln>
            <a:noFill/>
          </a:ln>
        </p:spPr>
        <p:txBody>
          <a:bodyPr spcFirstLastPara="1" wrap="square" lIns="0" tIns="0" rIns="0" bIns="0" anchor="t" anchorCtr="0">
            <a:noAutofit/>
          </a:bodyPr>
          <a:lstStyle/>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No activities reset for 2022 </a:t>
            </a: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Rewards earned in 2021 remain in force thru December 2022</a:t>
            </a: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Wellness program managed by your medical carrier</a:t>
            </a:r>
            <a:endParaRPr sz="2300" dirty="0">
              <a:solidFill>
                <a:srgbClr val="C40E3E"/>
              </a:solidFill>
            </a:endParaRP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Activities for $0 PCP Copay (new participants)</a:t>
            </a:r>
            <a:endParaRPr sz="2300" dirty="0">
              <a:solidFill>
                <a:srgbClr val="C40E3E"/>
              </a:solidFill>
            </a:endParaRPr>
          </a:p>
          <a:p>
            <a:pPr marL="914400" marR="0" lvl="1" indent="-317500" algn="l" rtl="0">
              <a:lnSpc>
                <a:spcPct val="150000"/>
              </a:lnSpc>
              <a:spcBef>
                <a:spcPts val="0"/>
              </a:spcBef>
              <a:spcAft>
                <a:spcPts val="0"/>
              </a:spcAft>
              <a:buSzPts val="1400"/>
              <a:buChar char="○"/>
            </a:pPr>
            <a:r>
              <a:rPr lang="en-US" sz="2300" dirty="0"/>
              <a:t>Select or Confirm PCP </a:t>
            </a:r>
            <a:endParaRPr sz="2300" dirty="0"/>
          </a:p>
          <a:p>
            <a:pPr marL="914400" marR="0" lvl="1" indent="-317500" algn="l" rtl="0">
              <a:lnSpc>
                <a:spcPct val="150000"/>
              </a:lnSpc>
              <a:spcBef>
                <a:spcPts val="0"/>
              </a:spcBef>
              <a:spcAft>
                <a:spcPts val="0"/>
              </a:spcAft>
              <a:buSzPts val="1400"/>
              <a:buChar char="○"/>
            </a:pPr>
            <a:r>
              <a:rPr lang="en-US" sz="2300" dirty="0"/>
              <a:t>Complete HRA (Health Risk Assessment)</a:t>
            </a:r>
          </a:p>
          <a:p>
            <a:pPr marL="914400" marR="0" lvl="1" indent="-317500" algn="l" rtl="0">
              <a:lnSpc>
                <a:spcPct val="150000"/>
              </a:lnSpc>
              <a:spcBef>
                <a:spcPts val="0"/>
              </a:spcBef>
              <a:spcAft>
                <a:spcPts val="0"/>
              </a:spcAft>
              <a:buSzPts val="1400"/>
              <a:buChar char="○"/>
            </a:pPr>
            <a:r>
              <a:rPr lang="en-US" sz="2300" dirty="0"/>
              <a:t>Kaiser members: Sign online HIPAA release</a:t>
            </a:r>
            <a:endParaRPr sz="2300" dirty="0"/>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Activity for discount on $5 Specialist Copay (new participants)</a:t>
            </a:r>
            <a:endParaRPr sz="2300" dirty="0">
              <a:solidFill>
                <a:srgbClr val="C40E3E"/>
              </a:solidFill>
            </a:endParaRPr>
          </a:p>
          <a:p>
            <a:pPr marL="914400" marR="0" lvl="1" indent="-317500" algn="l" rtl="0">
              <a:lnSpc>
                <a:spcPct val="150000"/>
              </a:lnSpc>
              <a:spcBef>
                <a:spcPts val="0"/>
              </a:spcBef>
              <a:spcAft>
                <a:spcPts val="0"/>
              </a:spcAft>
              <a:buSzPts val="1400"/>
              <a:buChar char="○"/>
            </a:pPr>
            <a:r>
              <a:rPr lang="en-US" sz="2300" dirty="0"/>
              <a:t>Complete any age/gender preventive screenings due</a:t>
            </a:r>
            <a:endParaRPr sz="2300" dirty="0"/>
          </a:p>
          <a:p>
            <a:pPr marL="457200" marR="0" lvl="0" indent="0" algn="l" rtl="0">
              <a:lnSpc>
                <a:spcPct val="150000"/>
              </a:lnSpc>
              <a:spcBef>
                <a:spcPts val="0"/>
              </a:spcBef>
              <a:spcAft>
                <a:spcPts val="0"/>
              </a:spcAft>
              <a:buNone/>
            </a:pPr>
            <a:endParaRPr sz="24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Wellness 2022</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49842"/>
            <a:ext cx="8419499" cy="4506300"/>
          </a:xfrm>
          <a:prstGeom prst="rect">
            <a:avLst/>
          </a:prstGeom>
          <a:noFill/>
          <a:ln>
            <a:noFill/>
          </a:ln>
        </p:spPr>
        <p:txBody>
          <a:bodyPr spcFirstLastPara="1" wrap="square" lIns="0" tIns="0" rIns="0" bIns="0" anchor="t" anchorCtr="0">
            <a:noAutofit/>
          </a:bodyPr>
          <a:lstStyle/>
          <a:p>
            <a:pPr marL="127000" marR="0" lvl="0" algn="l" rtl="0">
              <a:spcBef>
                <a:spcPts val="0"/>
              </a:spcBef>
              <a:spcAft>
                <a:spcPts val="0"/>
              </a:spcAft>
              <a:buClr>
                <a:srgbClr val="C40E3E"/>
              </a:buClr>
              <a:buSzPts val="1600"/>
            </a:pPr>
            <a:r>
              <a:rPr lang="en-US" sz="2300" dirty="0">
                <a:solidFill>
                  <a:schemeClr val="accent1"/>
                </a:solidFill>
              </a:rPr>
              <a:t>Wellness program managed by your medical carrier and includes motivating digital resources you can access anytime anywhere! Examples include:</a:t>
            </a:r>
          </a:p>
          <a:p>
            <a:pPr marL="127000" marR="0" lvl="0" algn="l" rtl="0">
              <a:spcBef>
                <a:spcPts val="0"/>
              </a:spcBef>
              <a:spcAft>
                <a:spcPts val="0"/>
              </a:spcAft>
              <a:buClr>
                <a:srgbClr val="C40E3E"/>
              </a:buClr>
              <a:buSzPts val="1600"/>
            </a:pPr>
            <a:endParaRPr lang="en-US" sz="2300" dirty="0">
              <a:solidFill>
                <a:srgbClr val="C40E3E"/>
              </a:solidFill>
            </a:endParaRPr>
          </a:p>
          <a:p>
            <a:pPr marL="457200" marR="0" lvl="0" indent="-330200" algn="l" rtl="0">
              <a:spcBef>
                <a:spcPts val="0"/>
              </a:spcBef>
              <a:spcAft>
                <a:spcPts val="600"/>
              </a:spcAft>
              <a:buClr>
                <a:srgbClr val="C40E3E"/>
              </a:buClr>
              <a:buSzPts val="1600"/>
              <a:buChar char="●"/>
            </a:pPr>
            <a:r>
              <a:rPr lang="en-US" sz="2000" dirty="0" err="1">
                <a:solidFill>
                  <a:srgbClr val="C40E3E"/>
                </a:solidFill>
              </a:rPr>
              <a:t>RealAge</a:t>
            </a:r>
            <a:r>
              <a:rPr lang="en-US" sz="2000" dirty="0">
                <a:solidFill>
                  <a:srgbClr val="C40E3E"/>
                </a:solidFill>
              </a:rPr>
              <a:t> assessment to help you determine the physical age of your body vs your calendar age</a:t>
            </a:r>
          </a:p>
          <a:p>
            <a:pPr marL="457200" marR="0" lvl="0" indent="-330200" algn="l" rtl="0">
              <a:spcBef>
                <a:spcPts val="0"/>
              </a:spcBef>
              <a:spcAft>
                <a:spcPts val="600"/>
              </a:spcAft>
              <a:buClr>
                <a:srgbClr val="C40E3E"/>
              </a:buClr>
              <a:buSzPts val="1600"/>
              <a:buChar char="●"/>
            </a:pPr>
            <a:r>
              <a:rPr lang="en-US" sz="2000" dirty="0">
                <a:solidFill>
                  <a:srgbClr val="C40E3E"/>
                </a:solidFill>
              </a:rPr>
              <a:t>Personalized Health timeline to include recommendations, content and services available to you </a:t>
            </a:r>
          </a:p>
          <a:p>
            <a:pPr marL="457200" marR="0" lvl="0" indent="-330200" algn="l" rtl="0">
              <a:spcBef>
                <a:spcPts val="0"/>
              </a:spcBef>
              <a:spcAft>
                <a:spcPts val="600"/>
              </a:spcAft>
              <a:buClr>
                <a:srgbClr val="C40E3E"/>
              </a:buClr>
              <a:buSzPts val="1600"/>
              <a:buChar char="●"/>
            </a:pPr>
            <a:r>
              <a:rPr lang="en-US" sz="2000" dirty="0">
                <a:solidFill>
                  <a:srgbClr val="C40E3E"/>
                </a:solidFill>
              </a:rPr>
              <a:t>Trackers: Connect your wearable devices or enter your own data to monitor sleep, step, nutrition and more</a:t>
            </a:r>
          </a:p>
          <a:p>
            <a:pPr marL="457200" marR="0" lvl="0" indent="-330200" algn="l" rtl="0">
              <a:spcBef>
                <a:spcPts val="0"/>
              </a:spcBef>
              <a:spcAft>
                <a:spcPts val="600"/>
              </a:spcAft>
              <a:buClr>
                <a:srgbClr val="C40E3E"/>
              </a:buClr>
              <a:buSzPts val="1600"/>
              <a:buChar char="●"/>
            </a:pPr>
            <a:r>
              <a:rPr lang="en-US" sz="2000" dirty="0">
                <a:solidFill>
                  <a:srgbClr val="C40E3E"/>
                </a:solidFill>
              </a:rPr>
              <a:t>Challenges providing extra motivation for achieving your goals</a:t>
            </a:r>
          </a:p>
          <a:p>
            <a:pPr marL="457200" marR="0" lvl="0" indent="-330200" algn="l" rtl="0">
              <a:spcBef>
                <a:spcPts val="0"/>
              </a:spcBef>
              <a:spcAft>
                <a:spcPts val="600"/>
              </a:spcAft>
              <a:buClr>
                <a:srgbClr val="C40E3E"/>
              </a:buClr>
              <a:buSzPts val="1600"/>
              <a:buChar char="●"/>
            </a:pPr>
            <a:r>
              <a:rPr lang="en-US" sz="2000" dirty="0">
                <a:solidFill>
                  <a:srgbClr val="C40E3E"/>
                </a:solidFill>
              </a:rPr>
              <a:t>Health Profile for maintaining all your health data in one place</a:t>
            </a:r>
            <a:endParaRPr sz="2000" dirty="0"/>
          </a:p>
          <a:p>
            <a:pPr marL="457200" marR="0" lvl="0" indent="0" algn="l" rtl="0">
              <a:spcBef>
                <a:spcPts val="0"/>
              </a:spcBef>
              <a:spcAft>
                <a:spcPts val="0"/>
              </a:spcAft>
              <a:buNone/>
            </a:pPr>
            <a:endParaRPr sz="2400" dirty="0">
              <a:solidFill>
                <a:srgbClr val="C40E3E"/>
              </a:solidFill>
            </a:endParaRPr>
          </a:p>
          <a:p>
            <a:pPr marL="457200" marR="0" lvl="0" indent="0" algn="l" rtl="0">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extLst>
      <p:ext uri="{BB962C8B-B14F-4D97-AF65-F5344CB8AC3E}">
        <p14:creationId xmlns:p14="http://schemas.microsoft.com/office/powerpoint/2010/main" val="86924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1"/>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000" dirty="0">
                <a:latin typeface="Freestyle Script" panose="030804020302050B0404" pitchFamily="66" charset="0"/>
              </a:rPr>
              <a:t>SPS </a:t>
            </a:r>
            <a:r>
              <a:rPr lang="en-US" sz="9600" dirty="0">
                <a:latin typeface="Freestyle Script" panose="030804020302050B0404" pitchFamily="66" charset="0"/>
              </a:rPr>
              <a:t>Benefit</a:t>
            </a:r>
            <a:r>
              <a:rPr lang="en-US" sz="8000" dirty="0">
                <a:latin typeface="Freestyle Script" panose="030804020302050B0404" pitchFamily="66" charset="0"/>
              </a:rPr>
              <a:t> System</a:t>
            </a:r>
            <a:endParaRPr sz="8000" dirty="0">
              <a:latin typeface="Freestyle Script" panose="030804020302050B0404" pitchFamily="66" charset="0"/>
            </a:endParaRPr>
          </a:p>
        </p:txBody>
      </p:sp>
      <p:pic>
        <p:nvPicPr>
          <p:cNvPr id="5" name="Picture 4">
            <a:extLst>
              <a:ext uri="{FF2B5EF4-FFF2-40B4-BE49-F238E27FC236}">
                <a16:creationId xmlns:a16="http://schemas.microsoft.com/office/drawing/2014/main" id="{B326DE45-C552-4456-9EE2-1199D12E03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19" y="3678176"/>
            <a:ext cx="1214087" cy="1090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g98248893bf_0_1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chemeClr val="accent1"/>
                </a:solidFill>
              </a:rPr>
              <a:t>Open Enrollment</a:t>
            </a:r>
            <a:endParaRPr sz="3400" dirty="0">
              <a:solidFill>
                <a:schemeClr val="accent1"/>
              </a:solidFill>
            </a:endParaRPr>
          </a:p>
        </p:txBody>
      </p:sp>
      <p:sp>
        <p:nvSpPr>
          <p:cNvPr id="1423" name="Google Shape;1423;g98248893bf_0_1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424" name="Google Shape;1424;g98248893bf_0_1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25" name="Google Shape;1425;g98248893bf_0_147"/>
          <p:cNvSpPr txBox="1"/>
          <p:nvPr/>
        </p:nvSpPr>
        <p:spPr>
          <a:xfrm>
            <a:off x="457200" y="1217599"/>
            <a:ext cx="8229600" cy="4422549"/>
          </a:xfrm>
          <a:prstGeom prst="rect">
            <a:avLst/>
          </a:prstGeom>
          <a:noFill/>
          <a:ln>
            <a:noFill/>
          </a:ln>
        </p:spPr>
        <p:txBody>
          <a:bodyPr spcFirstLastPara="1" wrap="square" lIns="0" tIns="0" rIns="0" bIns="0" anchor="t" anchorCtr="0">
            <a:noAutofit/>
          </a:bodyPr>
          <a:lstStyle/>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40E3E"/>
                </a:solidFill>
              </a:rPr>
              <a:t>The SPS Benefits System User Interface features “tiles” for quick reference.</a:t>
            </a: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40E3E"/>
                </a:solidFill>
              </a:rPr>
              <a:t>The screen allows the employee/retiree to view all current elections at a glance and then decide which, if any, they want to change.</a:t>
            </a:r>
            <a:endParaRPr sz="2000" dirty="0">
              <a:solidFill>
                <a:srgbClr val="C40E3E"/>
              </a:solidFill>
            </a:endParaRP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40E3E"/>
                </a:solidFill>
              </a:rPr>
              <a:t>Dependents already in the system are clearly visible; this will help reduce duplicate dependents.</a:t>
            </a:r>
          </a:p>
          <a:p>
            <a:pPr marL="469900" lvl="1" indent="-342900">
              <a:spcAft>
                <a:spcPts val="1200"/>
              </a:spcAft>
              <a:buClr>
                <a:srgbClr val="C40E3E"/>
              </a:buClr>
              <a:buSzPts val="1600"/>
              <a:buFont typeface="Arial" panose="020B0604020202020204" pitchFamily="34" charset="0"/>
              <a:buChar char="•"/>
            </a:pPr>
            <a:r>
              <a:rPr lang="en-US" sz="2000" dirty="0">
                <a:solidFill>
                  <a:srgbClr val="C40E3E"/>
                </a:solidFill>
              </a:rPr>
              <a:t>The Quick Reference Guide will be posted to the SPS website at:  </a:t>
            </a:r>
            <a:r>
              <a:rPr lang="en-US" sz="2000" dirty="0">
                <a:solidFill>
                  <a:srgbClr val="C40E3E"/>
                </a:solidFill>
                <a:hlinkClick r:id="rId3"/>
              </a:rPr>
              <a:t>https://dbm.maryand.gov/sps/Pages/Benefits_HelpCenter.aspx</a:t>
            </a:r>
            <a:endParaRPr lang="en-US" sz="2000" dirty="0">
              <a:solidFill>
                <a:srgbClr val="C40E3E"/>
              </a:solidFill>
            </a:endParaRPr>
          </a:p>
          <a:p>
            <a:pPr marL="127000" lvl="1" algn="ctr">
              <a:spcAft>
                <a:spcPts val="1200"/>
              </a:spcAft>
              <a:buClr>
                <a:srgbClr val="C40E3E"/>
              </a:buClr>
              <a:buSzPts val="1600"/>
            </a:pPr>
            <a:r>
              <a:rPr lang="en-US" sz="2000" dirty="0">
                <a:solidFill>
                  <a:schemeClr val="accent1"/>
                </a:solidFill>
              </a:rPr>
              <a:t>OR</a:t>
            </a:r>
            <a:r>
              <a:rPr lang="en-US" sz="2000" dirty="0">
                <a:solidFill>
                  <a:srgbClr val="C40E3E"/>
                </a:solidFill>
              </a:rPr>
              <a:t> </a:t>
            </a:r>
          </a:p>
          <a:p>
            <a:pPr marL="469900" lvl="1" indent="-342900">
              <a:spcAft>
                <a:spcPts val="1200"/>
              </a:spcAft>
              <a:buClr>
                <a:srgbClr val="C40E3E"/>
              </a:buClr>
              <a:buSzPts val="1600"/>
              <a:buFont typeface="Arial" panose="020B0604020202020204" pitchFamily="34" charset="0"/>
              <a:buChar char="•"/>
            </a:pPr>
            <a:r>
              <a:rPr lang="en-US" sz="2000" dirty="0">
                <a:solidFill>
                  <a:srgbClr val="C40E3E"/>
                </a:solidFill>
              </a:rPr>
              <a:t>On the member’s SPS Benefits System home page</a:t>
            </a:r>
          </a:p>
          <a:p>
            <a:pPr marL="469900" lvl="0" indent="-342900">
              <a:lnSpc>
                <a:spcPct val="150000"/>
              </a:lnSpc>
              <a:buClr>
                <a:srgbClr val="C40E3E"/>
              </a:buClr>
              <a:buSzPts val="1600"/>
              <a:buFont typeface="Arial" panose="020B0604020202020204" pitchFamily="34" charset="0"/>
              <a:buChar char="•"/>
            </a:pPr>
            <a:endParaRPr lang="en-US" sz="2000" dirty="0">
              <a:solidFill>
                <a:srgbClr val="C40E3E"/>
              </a:solidFill>
              <a:hlinkClick r:id="rId4"/>
            </a:endParaRPr>
          </a:p>
          <a:p>
            <a:pPr marL="412750" lvl="0" indent="-285750">
              <a:lnSpc>
                <a:spcPct val="150000"/>
              </a:lnSpc>
              <a:buClr>
                <a:srgbClr val="C40E3E"/>
              </a:buClr>
              <a:buSzPts val="1600"/>
              <a:buFont typeface="Arial" panose="020B0604020202020204" pitchFamily="34" charset="0"/>
              <a:buChar char="•"/>
            </a:pPr>
            <a:endParaRPr lang="en-US" sz="1600" dirty="0">
              <a:solidFill>
                <a:srgbClr val="C40E3E"/>
              </a:solidFill>
            </a:endParaRPr>
          </a:p>
          <a:p>
            <a:pPr marL="457200" marR="0" lvl="0" indent="-330200" algn="l" rtl="0">
              <a:lnSpc>
                <a:spcPct val="150000"/>
              </a:lnSpc>
              <a:spcBef>
                <a:spcPts val="0"/>
              </a:spcBef>
              <a:spcAft>
                <a:spcPts val="0"/>
              </a:spcAft>
              <a:buClr>
                <a:srgbClr val="C40E3E"/>
              </a:buClr>
              <a:buSzPts val="1600"/>
              <a:buChar char="●"/>
            </a:pPr>
            <a:endParaRPr lang="en-US" sz="1600" dirty="0">
              <a:solidFill>
                <a:srgbClr val="C40E3E"/>
              </a:solidFill>
            </a:endParaRPr>
          </a:p>
          <a:p>
            <a:pPr marL="457200" lvl="2" indent="-330200">
              <a:lnSpc>
                <a:spcPct val="150000"/>
              </a:lnSpc>
              <a:buClr>
                <a:srgbClr val="C40E3E"/>
              </a:buClr>
              <a:buSzPts val="1600"/>
              <a:buChar char="●"/>
            </a:pPr>
            <a:endParaRPr sz="1600" dirty="0">
              <a:solidFill>
                <a:srgbClr val="C40E3E"/>
              </a:solidFill>
            </a:endParaRPr>
          </a:p>
          <a:p>
            <a:pPr marL="0" marR="0" lvl="0" indent="0" algn="l" rtl="0">
              <a:spcBef>
                <a:spcPts val="0"/>
              </a:spcBef>
              <a:spcAft>
                <a:spcPts val="0"/>
              </a:spcAft>
              <a:buNone/>
            </a:pPr>
            <a:endParaRPr sz="18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g98248893bf_0_10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432" name="Google Shape;1432;g98248893bf_0_10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33" name="Google Shape;1433;g98248893bf_0_104"/>
          <p:cNvSpPr txBox="1">
            <a:spLocks noGrp="1"/>
          </p:cNvSpPr>
          <p:nvPr>
            <p:ph type="title"/>
          </p:nvPr>
        </p:nvSpPr>
        <p:spPr>
          <a:xfrm>
            <a:off x="467353" y="519236"/>
            <a:ext cx="5368368"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chemeClr val="accent1"/>
                </a:solidFill>
              </a:rPr>
              <a:t>Open Enrollment User-Interface</a:t>
            </a:r>
            <a:endParaRPr dirty="0">
              <a:solidFill>
                <a:schemeClr val="accent1"/>
              </a:solidFill>
            </a:endParaRPr>
          </a:p>
        </p:txBody>
      </p:sp>
      <p:sp>
        <p:nvSpPr>
          <p:cNvPr id="1434" name="Google Shape;1434;g98248893bf_0_104"/>
          <p:cNvSpPr txBox="1">
            <a:spLocks noGrp="1"/>
          </p:cNvSpPr>
          <p:nvPr>
            <p:ph type="body" idx="1"/>
          </p:nvPr>
        </p:nvSpPr>
        <p:spPr>
          <a:xfrm>
            <a:off x="267278" y="2476500"/>
            <a:ext cx="3327300" cy="222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en-US" dirty="0">
                <a:solidFill>
                  <a:schemeClr val="dk1"/>
                </a:solidFill>
              </a:rPr>
              <a:t>Employees/Retirees will select either </a:t>
            </a:r>
            <a:r>
              <a:rPr lang="en-US" b="1" dirty="0">
                <a:solidFill>
                  <a:schemeClr val="dk1"/>
                </a:solidFill>
              </a:rPr>
              <a:t>MANAGE</a:t>
            </a:r>
            <a:r>
              <a:rPr lang="en-US" dirty="0">
                <a:solidFill>
                  <a:schemeClr val="dk1"/>
                </a:solidFill>
              </a:rPr>
              <a:t> or </a:t>
            </a:r>
            <a:r>
              <a:rPr lang="en-US" b="1" dirty="0">
                <a:solidFill>
                  <a:schemeClr val="dk1"/>
                </a:solidFill>
              </a:rPr>
              <a:t>ENROLL</a:t>
            </a:r>
            <a:r>
              <a:rPr lang="en-US" dirty="0">
                <a:solidFill>
                  <a:schemeClr val="dk1"/>
                </a:solidFill>
              </a:rPr>
              <a:t> to:</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endParaRPr lang="en-US"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View more details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Add/Remove Dependents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Plans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Coverage Amount</a:t>
            </a:r>
            <a:endParaRPr sz="1600" dirty="0"/>
          </a:p>
        </p:txBody>
      </p:sp>
      <p:pic>
        <p:nvPicPr>
          <p:cNvPr id="1436" name="Google Shape;1436;g98248893bf_0_104"/>
          <p:cNvPicPr preferRelativeResize="0"/>
          <p:nvPr/>
        </p:nvPicPr>
        <p:blipFill>
          <a:blip r:embed="rId3">
            <a:alphaModFix/>
          </a:blip>
          <a:stretch>
            <a:fillRect/>
          </a:stretch>
        </p:blipFill>
        <p:spPr>
          <a:xfrm>
            <a:off x="3947053" y="1404236"/>
            <a:ext cx="4876800" cy="1790700"/>
          </a:xfrm>
          <a:prstGeom prst="rect">
            <a:avLst/>
          </a:prstGeom>
          <a:noFill/>
          <a:ln>
            <a:noFill/>
          </a:ln>
        </p:spPr>
      </p:pic>
      <p:pic>
        <p:nvPicPr>
          <p:cNvPr id="1437" name="Google Shape;1437;g98248893bf_0_104"/>
          <p:cNvPicPr preferRelativeResize="0"/>
          <p:nvPr/>
        </p:nvPicPr>
        <p:blipFill>
          <a:blip r:embed="rId4">
            <a:alphaModFix/>
          </a:blip>
          <a:stretch>
            <a:fillRect/>
          </a:stretch>
        </p:blipFill>
        <p:spPr>
          <a:xfrm>
            <a:off x="3947050" y="3542638"/>
            <a:ext cx="4876800" cy="2028825"/>
          </a:xfrm>
          <a:prstGeom prst="rect">
            <a:avLst/>
          </a:prstGeom>
          <a:noFill/>
          <a:ln>
            <a:noFill/>
          </a:ln>
        </p:spPr>
      </p:pic>
      <p:sp>
        <p:nvSpPr>
          <p:cNvPr id="1438" name="Google Shape;1438;g98248893bf_0_104"/>
          <p:cNvSpPr/>
          <p:nvPr/>
        </p:nvSpPr>
        <p:spPr>
          <a:xfrm>
            <a:off x="4484935" y="236880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39" name="Google Shape;1439;g98248893bf_0_104"/>
          <p:cNvSpPr/>
          <p:nvPr/>
        </p:nvSpPr>
        <p:spPr>
          <a:xfrm>
            <a:off x="4532560" y="436905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40" name="Google Shape;1440;g98248893bf_0_104"/>
          <p:cNvCxnSpPr>
            <a:cxnSpLocks/>
          </p:cNvCxnSpPr>
          <p:nvPr/>
        </p:nvCxnSpPr>
        <p:spPr>
          <a:xfrm flipH="1">
            <a:off x="3318553" y="2447925"/>
            <a:ext cx="1167722" cy="966750"/>
          </a:xfrm>
          <a:prstGeom prst="straightConnector1">
            <a:avLst/>
          </a:prstGeom>
          <a:noFill/>
          <a:ln w="19050" cap="flat" cmpd="sng">
            <a:solidFill>
              <a:schemeClr val="dk2"/>
            </a:solidFill>
            <a:prstDash val="solid"/>
            <a:round/>
            <a:headEnd type="none" w="med" len="med"/>
            <a:tailEnd type="none" w="med" len="med"/>
          </a:ln>
        </p:spPr>
      </p:cxnSp>
      <p:cxnSp>
        <p:nvCxnSpPr>
          <p:cNvPr id="1441" name="Google Shape;1441;g98248893bf_0_104"/>
          <p:cNvCxnSpPr>
            <a:cxnSpLocks/>
            <a:stCxn id="1439" idx="1"/>
          </p:cNvCxnSpPr>
          <p:nvPr/>
        </p:nvCxnSpPr>
        <p:spPr>
          <a:xfrm flipH="1" flipV="1">
            <a:off x="3318553" y="3414675"/>
            <a:ext cx="1214007" cy="1008225"/>
          </a:xfrm>
          <a:prstGeom prst="straightConnector1">
            <a:avLst/>
          </a:prstGeom>
          <a:noFill/>
          <a:ln w="19050" cap="flat" cmpd="sng">
            <a:solidFill>
              <a:schemeClr val="dk2"/>
            </a:solidFill>
            <a:prstDash val="solid"/>
            <a:round/>
            <a:headEnd type="none" w="med" len="med"/>
            <a:tailEnd type="none" w="med" len="med"/>
          </a:ln>
        </p:spPr>
      </p:cxnSp>
      <p:sp>
        <p:nvSpPr>
          <p:cNvPr id="1442" name="Google Shape;1442;g98248893bf_0_104"/>
          <p:cNvSpPr/>
          <p:nvPr/>
        </p:nvSpPr>
        <p:spPr>
          <a:xfrm>
            <a:off x="3947025" y="5350595"/>
            <a:ext cx="1406700" cy="3522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3" name="Google Shape;1443;g98248893bf_0_104"/>
          <p:cNvSpPr txBox="1"/>
          <p:nvPr/>
        </p:nvSpPr>
        <p:spPr>
          <a:xfrm>
            <a:off x="184475" y="5168325"/>
            <a:ext cx="3619500" cy="8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After completing elections, select </a:t>
            </a:r>
            <a:r>
              <a:rPr lang="en-US" b="1" dirty="0">
                <a:solidFill>
                  <a:schemeClr val="dk1"/>
                </a:solidFill>
              </a:rPr>
              <a:t>REVIEW AND SIGN</a:t>
            </a:r>
            <a:r>
              <a:rPr lang="en-US" dirty="0">
                <a:solidFill>
                  <a:schemeClr val="dk1"/>
                </a:solidFill>
              </a:rPr>
              <a:t> to attach new dependent documentation and submit elections OR </a:t>
            </a:r>
            <a:r>
              <a:rPr lang="en-US" b="1" dirty="0">
                <a:solidFill>
                  <a:schemeClr val="dk1"/>
                </a:solidFill>
              </a:rPr>
              <a:t>SAVE FOR LATER</a:t>
            </a:r>
            <a:r>
              <a:rPr lang="en-US" dirty="0">
                <a:solidFill>
                  <a:schemeClr val="dk1"/>
                </a:solidFill>
              </a:rPr>
              <a:t> to submit later</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g98248893bf_0_12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450" name="Google Shape;1450;g98248893bf_0_12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51" name="Google Shape;1451;g98248893bf_0_125"/>
          <p:cNvSpPr txBox="1">
            <a:spLocks noGrp="1"/>
          </p:cNvSpPr>
          <p:nvPr>
            <p:ph type="title"/>
          </p:nvPr>
        </p:nvSpPr>
        <p:spPr>
          <a:xfrm>
            <a:off x="467353" y="519236"/>
            <a:ext cx="5450562"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chemeClr val="accent1"/>
                </a:solidFill>
              </a:rPr>
              <a:t>Open Enrollment User-Interface</a:t>
            </a:r>
            <a:endParaRPr dirty="0">
              <a:solidFill>
                <a:schemeClr val="accent1"/>
              </a:solidFill>
            </a:endParaRPr>
          </a:p>
        </p:txBody>
      </p:sp>
      <p:sp>
        <p:nvSpPr>
          <p:cNvPr id="1452" name="Google Shape;1452;g98248893bf_0_125"/>
          <p:cNvSpPr txBox="1">
            <a:spLocks noGrp="1"/>
          </p:cNvSpPr>
          <p:nvPr>
            <p:ph type="body" idx="1"/>
          </p:nvPr>
        </p:nvSpPr>
        <p:spPr>
          <a:xfrm>
            <a:off x="184474" y="2723299"/>
            <a:ext cx="2334087" cy="3986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en-US" b="1" dirty="0">
                <a:solidFill>
                  <a:schemeClr val="dk1"/>
                </a:solidFill>
              </a:rPr>
              <a:t>Add new dependents</a:t>
            </a:r>
            <a:endParaRPr b="1" dirty="0"/>
          </a:p>
        </p:txBody>
      </p:sp>
      <p:sp>
        <p:nvSpPr>
          <p:cNvPr id="1453" name="Google Shape;1453;g98248893bf_0_125"/>
          <p:cNvSpPr txBox="1"/>
          <p:nvPr/>
        </p:nvSpPr>
        <p:spPr>
          <a:xfrm>
            <a:off x="184474" y="4917650"/>
            <a:ext cx="3573091" cy="9007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rPr>
              <a:t>Add or Remove listed/eligible dependent(s) from coverage </a:t>
            </a:r>
            <a:endParaRPr sz="1800" b="1" dirty="0">
              <a:solidFill>
                <a:schemeClr val="dk1"/>
              </a:solidFill>
            </a:endParaRPr>
          </a:p>
        </p:txBody>
      </p:sp>
      <p:pic>
        <p:nvPicPr>
          <p:cNvPr id="1454" name="Google Shape;1454;g98248893bf_0_125"/>
          <p:cNvPicPr preferRelativeResize="0"/>
          <p:nvPr/>
        </p:nvPicPr>
        <p:blipFill>
          <a:blip r:embed="rId3">
            <a:alphaModFix/>
          </a:blip>
          <a:stretch>
            <a:fillRect/>
          </a:stretch>
        </p:blipFill>
        <p:spPr>
          <a:xfrm>
            <a:off x="3922150" y="1317300"/>
            <a:ext cx="5112000" cy="4223391"/>
          </a:xfrm>
          <a:prstGeom prst="rect">
            <a:avLst/>
          </a:prstGeom>
          <a:noFill/>
          <a:ln>
            <a:noFill/>
          </a:ln>
        </p:spPr>
      </p:pic>
      <p:sp>
        <p:nvSpPr>
          <p:cNvPr id="1455" name="Google Shape;1455;g98248893bf_0_125"/>
          <p:cNvSpPr/>
          <p:nvPr/>
        </p:nvSpPr>
        <p:spPr>
          <a:xfrm>
            <a:off x="3757565" y="2651681"/>
            <a:ext cx="1378200" cy="398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6" name="Google Shape;1456;g98248893bf_0_125"/>
          <p:cNvSpPr/>
          <p:nvPr/>
        </p:nvSpPr>
        <p:spPr>
          <a:xfrm rot="5400000">
            <a:off x="3725125" y="3850325"/>
            <a:ext cx="876000" cy="4119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57" name="Google Shape;1457;g98248893bf_0_125"/>
          <p:cNvCxnSpPr>
            <a:cxnSpLocks/>
            <a:stCxn id="1456" idx="2"/>
            <a:endCxn id="1453" idx="0"/>
          </p:cNvCxnSpPr>
          <p:nvPr/>
        </p:nvCxnSpPr>
        <p:spPr>
          <a:xfrm flipH="1">
            <a:off x="1971020" y="4056275"/>
            <a:ext cx="1986155" cy="861375"/>
          </a:xfrm>
          <a:prstGeom prst="straightConnector1">
            <a:avLst/>
          </a:prstGeom>
          <a:noFill/>
          <a:ln w="28575" cap="flat" cmpd="sng">
            <a:solidFill>
              <a:schemeClr val="dk2"/>
            </a:solidFill>
            <a:prstDash val="solid"/>
            <a:round/>
            <a:headEnd type="none" w="med" len="med"/>
            <a:tailEnd type="none" w="med" len="med"/>
          </a:ln>
        </p:spPr>
      </p:cxnSp>
      <p:cxnSp>
        <p:nvCxnSpPr>
          <p:cNvPr id="1458" name="Google Shape;1458;g98248893bf_0_125"/>
          <p:cNvCxnSpPr>
            <a:cxnSpLocks/>
          </p:cNvCxnSpPr>
          <p:nvPr/>
        </p:nvCxnSpPr>
        <p:spPr>
          <a:xfrm flipH="1">
            <a:off x="2505572" y="2840959"/>
            <a:ext cx="1358100" cy="138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g98248893bf_0_155"/>
          <p:cNvSpPr txBox="1">
            <a:spLocks noGrp="1"/>
          </p:cNvSpPr>
          <p:nvPr>
            <p:ph type="body" idx="1"/>
          </p:nvPr>
        </p:nvSpPr>
        <p:spPr>
          <a:xfrm>
            <a:off x="457080" y="1499936"/>
            <a:ext cx="8571509" cy="4092996"/>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pPr>
            <a:r>
              <a:rPr lang="en-US" dirty="0">
                <a:solidFill>
                  <a:schemeClr val="tx1"/>
                </a:solidFill>
              </a:rPr>
              <a:t>Assure all employees know how to log into SPS Benefits using OneLogin</a:t>
            </a:r>
            <a:endParaRPr dirty="0">
              <a:solidFill>
                <a:schemeClr val="tx1"/>
              </a:solidFill>
            </a:endParaRP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6"/>
                </a:solidFill>
              </a:rPr>
              <a:t>https://stateofmaryland.onelogin.com/ </a:t>
            </a:r>
          </a:p>
          <a:p>
            <a:pPr marL="730250" lvl="1" indent="-285750">
              <a:lnSpc>
                <a:spcPct val="150000"/>
              </a:lnSpc>
              <a:spcBef>
                <a:spcPts val="320"/>
              </a:spcBef>
              <a:buClr>
                <a:schemeClr val="bg2"/>
              </a:buClr>
              <a:buSzPct val="110000"/>
              <a:buFont typeface="Arial" panose="020B0604020202020204" pitchFamily="34" charset="0"/>
              <a:buChar char="•"/>
            </a:pPr>
            <a:r>
              <a:rPr lang="en-US" sz="1600" dirty="0">
                <a:solidFill>
                  <a:schemeClr val="tx1"/>
                </a:solidFill>
              </a:rPr>
              <a:t>Website URL, W#, Quick Reference Guide</a:t>
            </a:r>
          </a:p>
          <a:p>
            <a:pPr marL="730250" lvl="1" indent="-285750">
              <a:lnSpc>
                <a:spcPct val="150000"/>
              </a:lnSpc>
              <a:spcBef>
                <a:spcPts val="320"/>
              </a:spcBef>
              <a:buClr>
                <a:schemeClr val="bg2"/>
              </a:buClr>
              <a:buSzPct val="110000"/>
              <a:buFont typeface="Arial" panose="020B0604020202020204" pitchFamily="34" charset="0"/>
              <a:buChar char="•"/>
            </a:pPr>
            <a:r>
              <a:rPr lang="en-US" sz="1600" dirty="0">
                <a:solidFill>
                  <a:schemeClr val="tx1"/>
                </a:solidFill>
              </a:rPr>
              <a:t>Verify all employees have an email address in order to receive EBD OE notifications</a:t>
            </a:r>
            <a:endParaRPr sz="1600" dirty="0">
              <a:solidFill>
                <a:schemeClr val="tx1"/>
              </a:solidFill>
            </a:endParaRPr>
          </a:p>
          <a:p>
            <a:pPr marL="1187450" lvl="2" indent="-285750">
              <a:lnSpc>
                <a:spcPct val="150000"/>
              </a:lnSpc>
              <a:spcBef>
                <a:spcPts val="320"/>
              </a:spcBef>
              <a:buClr>
                <a:schemeClr val="bg2"/>
              </a:buClr>
              <a:buSzPct val="110000"/>
              <a:buFont typeface="Arial" panose="020B0604020202020204" pitchFamily="34" charset="0"/>
              <a:buChar char="•"/>
            </a:pPr>
            <a:r>
              <a:rPr lang="en-US" sz="1400" dirty="0">
                <a:solidFill>
                  <a:schemeClr val="tx1"/>
                </a:solidFill>
              </a:rPr>
              <a:t>Current Work and/or Personal</a:t>
            </a:r>
            <a:endParaRPr lang="en-US" dirty="0">
              <a:solidFill>
                <a:schemeClr val="tx1"/>
              </a:solidFill>
            </a:endParaRPr>
          </a:p>
          <a:p>
            <a:pPr marL="285750" indent="-285750">
              <a:lnSpc>
                <a:spcPct val="150000"/>
              </a:lnSpc>
            </a:pPr>
            <a:r>
              <a:rPr lang="en-US" dirty="0">
                <a:solidFill>
                  <a:schemeClr val="tx1"/>
                </a:solidFill>
              </a:rPr>
              <a:t>Have a communication plan for employees with no email and/or internet access</a:t>
            </a:r>
          </a:p>
          <a:p>
            <a:pPr marL="285750" indent="-285750">
              <a:lnSpc>
                <a:spcPct val="150000"/>
              </a:lnSpc>
            </a:pPr>
            <a:r>
              <a:rPr lang="en-US" dirty="0">
                <a:solidFill>
                  <a:schemeClr val="tx1"/>
                </a:solidFill>
              </a:rPr>
              <a:t>Be sure employees know they will have to upload the appropriate documentation for newly enrolled dependents </a:t>
            </a:r>
            <a:r>
              <a:rPr lang="en-US" b="1" dirty="0">
                <a:solidFill>
                  <a:schemeClr val="tx1"/>
                </a:solidFill>
              </a:rPr>
              <a:t>AT THE TIME OF ENROLLMENT </a:t>
            </a:r>
          </a:p>
          <a:p>
            <a:pPr marL="285750" indent="-285750">
              <a:lnSpc>
                <a:spcPct val="150000"/>
              </a:lnSpc>
            </a:pPr>
            <a:r>
              <a:rPr lang="en-US" sz="1600" dirty="0">
                <a:solidFill>
                  <a:srgbClr val="C40E3E"/>
                </a:solidFill>
              </a:rPr>
              <a:t>Review expiring contracts for Contractual employee eligibility for Open Enrollment</a:t>
            </a:r>
          </a:p>
          <a:p>
            <a:pPr marL="285750" indent="-285750">
              <a:lnSpc>
                <a:spcPct val="150000"/>
              </a:lnSpc>
            </a:pPr>
            <a:endParaRPr lang="en-US" b="1" dirty="0">
              <a:solidFill>
                <a:schemeClr val="tx1"/>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a:p>
            <a:pPr marL="627062" lvl="1" indent="-182562" algn="l" rtl="0">
              <a:lnSpc>
                <a:spcPct val="115000"/>
              </a:lnSpc>
              <a:spcBef>
                <a:spcPts val="320"/>
              </a:spcBef>
              <a:spcAft>
                <a:spcPts val="0"/>
              </a:spcAft>
              <a:buClr>
                <a:srgbClr val="000000"/>
              </a:buClr>
              <a:buSzPts val="1600"/>
              <a:buFont typeface="Arial"/>
              <a:buChar char="○"/>
            </a:pPr>
            <a:endParaRPr lang="en-US" dirty="0">
              <a:solidFill>
                <a:srgbClr val="000000"/>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p:txBody>
      </p:sp>
      <p:sp>
        <p:nvSpPr>
          <p:cNvPr id="1466" name="Google Shape;1466;g98248893bf_0_155"/>
          <p:cNvSpPr txBox="1">
            <a:spLocks noGrp="1"/>
          </p:cNvSpPr>
          <p:nvPr>
            <p:ph type="title"/>
          </p:nvPr>
        </p:nvSpPr>
        <p:spPr>
          <a:xfrm>
            <a:off x="457200" y="358120"/>
            <a:ext cx="8229600" cy="586500"/>
          </a:xfrm>
          <a:prstGeom prst="rect">
            <a:avLst/>
          </a:prstGeom>
          <a:noFill/>
          <a:ln>
            <a:noFill/>
          </a:ln>
        </p:spPr>
        <p:txBody>
          <a:bodyPr spcFirstLastPara="1" wrap="square" lIns="0" tIns="0" rIns="0" bIns="0" anchor="t" anchorCtr="0">
            <a:noAutofit/>
          </a:bodyPr>
          <a:lstStyle/>
          <a:p>
            <a:pPr lvl="0">
              <a:buClr>
                <a:schemeClr val="dk1"/>
              </a:buClr>
              <a:buSzPts val="3600"/>
            </a:pPr>
            <a:r>
              <a:rPr lang="en-US" sz="3500" dirty="0">
                <a:solidFill>
                  <a:schemeClr val="accent1"/>
                </a:solidFill>
              </a:rPr>
              <a:t>Agency Readiness Checklist</a:t>
            </a:r>
            <a:br>
              <a:rPr lang="en-US" sz="3500" dirty="0">
                <a:solidFill>
                  <a:schemeClr val="accent1"/>
                </a:solidFill>
              </a:rPr>
            </a:br>
            <a:endParaRPr dirty="0">
              <a:solidFill>
                <a:schemeClr val="accent1"/>
              </a:solidFill>
            </a:endParaRPr>
          </a:p>
        </p:txBody>
      </p:sp>
      <p:sp>
        <p:nvSpPr>
          <p:cNvPr id="1467" name="Google Shape;1467;g98248893bf_0_15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468" name="Google Shape;1468;g98248893bf_0_15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g98248893bf_0_189"/>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lvl="0">
              <a:buSzPts val="3600"/>
            </a:pPr>
            <a:r>
              <a:rPr lang="en-US" sz="3500" dirty="0">
                <a:solidFill>
                  <a:schemeClr val="accent1"/>
                </a:solidFill>
              </a:rPr>
              <a:t> Agency Readiness Checklist </a:t>
            </a:r>
            <a:r>
              <a:rPr lang="en-US" sz="1050" i="1" dirty="0">
                <a:solidFill>
                  <a:schemeClr val="accent1"/>
                </a:solidFill>
              </a:rPr>
              <a:t>Continued….</a:t>
            </a:r>
            <a:r>
              <a:rPr lang="en-US" sz="3500" dirty="0">
                <a:solidFill>
                  <a:schemeClr val="accent1"/>
                </a:solidFill>
              </a:rPr>
              <a:t/>
            </a:r>
            <a:br>
              <a:rPr lang="en-US" sz="3500" dirty="0">
                <a:solidFill>
                  <a:schemeClr val="accent1"/>
                </a:solidFill>
              </a:rPr>
            </a:br>
            <a:endParaRPr sz="3400" i="1" dirty="0">
              <a:solidFill>
                <a:schemeClr val="accent1"/>
              </a:solidFill>
            </a:endParaRPr>
          </a:p>
        </p:txBody>
      </p:sp>
      <p:sp>
        <p:nvSpPr>
          <p:cNvPr id="1502" name="Google Shape;1502;g98248893bf_0_189"/>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503" name="Google Shape;1503;g98248893bf_0_189"/>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04" name="Google Shape;1504;g98248893bf_0_189"/>
          <p:cNvSpPr txBox="1"/>
          <p:nvPr/>
        </p:nvSpPr>
        <p:spPr>
          <a:xfrm>
            <a:off x="457200" y="1530900"/>
            <a:ext cx="8229600" cy="4070910"/>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1200"/>
              </a:spcAft>
              <a:buClr>
                <a:srgbClr val="C40E3E"/>
              </a:buClr>
              <a:buSzPts val="1600"/>
              <a:buChar char="●"/>
            </a:pPr>
            <a:r>
              <a:rPr lang="en-US" sz="1600" dirty="0">
                <a:solidFill>
                  <a:srgbClr val="C40E3E"/>
                </a:solidFill>
              </a:rPr>
              <a:t>ABC’s must run their agency’s </a:t>
            </a:r>
            <a:r>
              <a:rPr lang="en-US" sz="1600" b="1" i="1" dirty="0">
                <a:solidFill>
                  <a:srgbClr val="C40E3E"/>
                </a:solidFill>
              </a:rPr>
              <a:t>SPS Benefit Open Election Events – Employees</a:t>
            </a:r>
            <a:r>
              <a:rPr lang="en-US" sz="1600" b="1" dirty="0">
                <a:solidFill>
                  <a:srgbClr val="C40E3E"/>
                </a:solidFill>
              </a:rPr>
              <a:t> </a:t>
            </a:r>
            <a:r>
              <a:rPr lang="en-US" sz="1600" dirty="0">
                <a:solidFill>
                  <a:srgbClr val="C40E3E"/>
                </a:solidFill>
              </a:rPr>
              <a:t>report prior to the start of Open Enrollment</a:t>
            </a:r>
            <a:endParaRPr sz="1600" dirty="0">
              <a:solidFill>
                <a:srgbClr val="C40E3E"/>
              </a:solidFill>
            </a:endParaRPr>
          </a:p>
          <a:p>
            <a:pPr marL="457200" lvl="2" indent="-330200">
              <a:spcAft>
                <a:spcPts val="1200"/>
              </a:spcAft>
              <a:buClr>
                <a:srgbClr val="C40E3E"/>
              </a:buClr>
              <a:buSzPts val="1600"/>
              <a:buChar char="●"/>
            </a:pPr>
            <a:r>
              <a:rPr lang="en-US" sz="1600" dirty="0">
                <a:solidFill>
                  <a:srgbClr val="C40E3E"/>
                </a:solidFill>
              </a:rPr>
              <a:t>The report will list all employees with an open New Hire, Job Change or Life Event; these events will cause the employee’s Open Enrollment event to go “On Hold” </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The Open Enrollment event will remain “On Hold” until these earlier events are completed/submitted/approved</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Employees will not be able to access the “On Hold” Open Enrollment events</a:t>
            </a:r>
            <a:endParaRPr sz="1600" dirty="0">
              <a:solidFill>
                <a:srgbClr val="C40E3E"/>
              </a:solidFill>
            </a:endParaRPr>
          </a:p>
          <a:p>
            <a:pPr marL="457200" lvl="0" indent="-330200">
              <a:spcAft>
                <a:spcPts val="1200"/>
              </a:spcAft>
              <a:buClr>
                <a:srgbClr val="C40E3E"/>
              </a:buClr>
              <a:buSzPts val="1600"/>
              <a:buChar char="●"/>
            </a:pPr>
            <a:r>
              <a:rPr lang="en-US" sz="1600" dirty="0">
                <a:solidFill>
                  <a:schemeClr val="tx1"/>
                </a:solidFill>
              </a:rPr>
              <a:t>Follow up frequently- Running your agencies SPS Benefits Open Election Events</a:t>
            </a:r>
            <a:endParaRPr lang="en-US" sz="1600" i="1" dirty="0">
              <a:solidFill>
                <a:srgbClr val="C40E3E"/>
              </a:solidFill>
            </a:endParaRPr>
          </a:p>
          <a:p>
            <a:pPr marL="457200" marR="0" lvl="0" indent="-330200" algn="l" rtl="0">
              <a:spcBef>
                <a:spcPts val="0"/>
              </a:spcBef>
              <a:spcAft>
                <a:spcPts val="1200"/>
              </a:spcAft>
              <a:buClr>
                <a:srgbClr val="C40E3E"/>
              </a:buClr>
              <a:buSzPts val="1600"/>
              <a:buChar char="●"/>
            </a:pPr>
            <a:r>
              <a:rPr lang="en-US" sz="1600" i="1" u="sng" dirty="0">
                <a:solidFill>
                  <a:srgbClr val="C40E3E"/>
                </a:solidFill>
              </a:rPr>
              <a:t>EXAMPLE</a:t>
            </a:r>
            <a:r>
              <a:rPr lang="en-US" sz="1600" u="sng" dirty="0">
                <a:solidFill>
                  <a:srgbClr val="C40E3E"/>
                </a:solidFill>
              </a:rPr>
              <a:t>:</a:t>
            </a:r>
            <a:r>
              <a:rPr lang="en-US" sz="1600" dirty="0">
                <a:solidFill>
                  <a:srgbClr val="C40E3E"/>
                </a:solidFill>
              </a:rPr>
              <a:t>  An employee initiates a Birth/Adoption event prior to 10/18/21 and the event is still “open”; the Open Enrollment event will be “On Hold” until the Birth/Adoption event is completed</a:t>
            </a:r>
          </a:p>
          <a:p>
            <a:pPr marL="127000" marR="0" lvl="0" algn="l" rtl="0">
              <a:spcBef>
                <a:spcPts val="0"/>
              </a:spcBef>
              <a:spcAft>
                <a:spcPts val="1200"/>
              </a:spcAft>
              <a:buClr>
                <a:srgbClr val="C40E3E"/>
              </a:buClr>
              <a:buSzPts val="1600"/>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00B0F0"/>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7923-5BDD-4C38-AB72-FF9F7B83E4A1}"/>
              </a:ext>
            </a:extLst>
          </p:cNvPr>
          <p:cNvSpPr>
            <a:spLocks noGrp="1"/>
          </p:cNvSpPr>
          <p:nvPr>
            <p:ph type="title"/>
          </p:nvPr>
        </p:nvSpPr>
        <p:spPr>
          <a:xfrm>
            <a:off x="234025" y="258379"/>
            <a:ext cx="8419513" cy="565395"/>
          </a:xfrm>
        </p:spPr>
        <p:txBody>
          <a:bodyPr/>
          <a:lstStyle/>
          <a:p>
            <a:pPr algn="ctr"/>
            <a:r>
              <a:rPr lang="en-US" sz="3200" dirty="0">
                <a:solidFill>
                  <a:schemeClr val="accent1"/>
                </a:solidFill>
              </a:rPr>
              <a:t>Open Enrollment Events-Special Notes</a:t>
            </a:r>
          </a:p>
        </p:txBody>
      </p:sp>
      <p:sp>
        <p:nvSpPr>
          <p:cNvPr id="4" name="TextBox 3">
            <a:extLst>
              <a:ext uri="{FF2B5EF4-FFF2-40B4-BE49-F238E27FC236}">
                <a16:creationId xmlns:a16="http://schemas.microsoft.com/office/drawing/2014/main" id="{8428CEAC-09BB-41AF-82C6-45A6CC9D1417}"/>
              </a:ext>
            </a:extLst>
          </p:cNvPr>
          <p:cNvSpPr txBox="1"/>
          <p:nvPr/>
        </p:nvSpPr>
        <p:spPr>
          <a:xfrm>
            <a:off x="836376" y="1114641"/>
            <a:ext cx="7636539" cy="7317388"/>
          </a:xfrm>
          <a:prstGeom prst="rect">
            <a:avLst/>
          </a:prstGeom>
          <a:noFill/>
        </p:spPr>
        <p:txBody>
          <a:bodyPr wrap="square">
            <a:spAutoFit/>
          </a:bodyPr>
          <a:lstStyle/>
          <a:p>
            <a:pPr marL="285750" indent="-285750">
              <a:buClr>
                <a:schemeClr val="dk1"/>
              </a:buClr>
            </a:pPr>
            <a:r>
              <a:rPr lang="en-US" sz="1600" dirty="0">
                <a:solidFill>
                  <a:srgbClr val="C40E3E"/>
                </a:solidFill>
              </a:rPr>
              <a:t>The SPS Open Enrollment will default to the current employee/retiree elections</a:t>
            </a:r>
          </a:p>
          <a:p>
            <a:pPr marL="285750" indent="-285750">
              <a:spcAft>
                <a:spcPts val="600"/>
              </a:spcAft>
              <a:buClr>
                <a:schemeClr val="dk1"/>
              </a:buClr>
            </a:pPr>
            <a:r>
              <a:rPr lang="en-US" sz="1600" dirty="0">
                <a:solidFill>
                  <a:srgbClr val="C40E3E"/>
                </a:solidFill>
              </a:rPr>
              <a:t>and dependents except for FSA elections. </a:t>
            </a:r>
            <a:endParaRPr lang="en-US" sz="1600" dirty="0">
              <a:solidFill>
                <a:schemeClr val="tx1"/>
              </a:solidFill>
            </a:endParaRPr>
          </a:p>
          <a:p>
            <a:pPr marL="730250" lvl="1" indent="-285750">
              <a:spcBef>
                <a:spcPts val="320"/>
              </a:spcBef>
              <a:spcAft>
                <a:spcPts val="600"/>
              </a:spcAft>
              <a:buClr>
                <a:schemeClr val="bg2"/>
              </a:buClr>
              <a:buSzPct val="110000"/>
              <a:buFont typeface="Arial" panose="020B0604020202020204" pitchFamily="34" charset="0"/>
              <a:buChar char="•"/>
            </a:pPr>
            <a:r>
              <a:rPr lang="en-US" sz="1600" b="1" dirty="0">
                <a:solidFill>
                  <a:schemeClr val="accent6"/>
                </a:solidFill>
              </a:rPr>
              <a:t>Open Enrollment allows employees/retirees to change plans, add/delete eligible dependents and/or waive coverage</a:t>
            </a: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6"/>
                </a:solidFill>
              </a:rPr>
              <a:t>FSA elections are a mandatory re-enrollment (no rollover) </a:t>
            </a:r>
          </a:p>
          <a:p>
            <a:pPr marL="730250" lvl="1" indent="-285750">
              <a:lnSpc>
                <a:spcPct val="150000"/>
              </a:lnSpc>
              <a:spcBef>
                <a:spcPts val="320"/>
              </a:spcBef>
              <a:spcAft>
                <a:spcPts val="1200"/>
              </a:spcAft>
              <a:buClr>
                <a:schemeClr val="bg2"/>
              </a:buClr>
              <a:buSzPct val="110000"/>
              <a:buFont typeface="Arial" panose="020B0604020202020204" pitchFamily="34" charset="0"/>
              <a:buChar char="•"/>
            </a:pPr>
            <a:r>
              <a:rPr lang="en-US" sz="1600" b="1" dirty="0">
                <a:solidFill>
                  <a:schemeClr val="accent6"/>
                </a:solidFill>
              </a:rPr>
              <a:t>FSA Healthcare maximum remains $2,750</a:t>
            </a:r>
          </a:p>
          <a:p>
            <a:pPr marL="285750" lvl="2" indent="-285750">
              <a:spcAft>
                <a:spcPts val="1200"/>
              </a:spcAft>
              <a:buClr>
                <a:schemeClr val="tx1"/>
              </a:buClr>
              <a:buFont typeface="Arial" panose="020B0604020202020204" pitchFamily="34" charset="0"/>
              <a:buChar char="•"/>
            </a:pPr>
            <a:r>
              <a:rPr lang="en-US" sz="1600" dirty="0">
                <a:solidFill>
                  <a:srgbClr val="C40E3E"/>
                </a:solidFill>
              </a:rPr>
              <a:t>Life Events between the 1</a:t>
            </a:r>
            <a:r>
              <a:rPr lang="en-US" sz="1600" baseline="30000" dirty="0">
                <a:solidFill>
                  <a:srgbClr val="C40E3E"/>
                </a:solidFill>
              </a:rPr>
              <a:t>st</a:t>
            </a:r>
            <a:r>
              <a:rPr lang="en-US" sz="1600" dirty="0">
                <a:solidFill>
                  <a:srgbClr val="C40E3E"/>
                </a:solidFill>
              </a:rPr>
              <a:t> day of Open Enrollment and 1/1/2022, will re-open the Open Enrollment events after the employee completes Life Event election</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40E3E"/>
                </a:solidFill>
              </a:rPr>
              <a:t>The employee needs to review, complete and submit the re-opened Open Enrollment event to ensure they have the elections they desire for 2022.</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40E3E"/>
                </a:solidFill>
              </a:rPr>
              <a:t>ABC’s - Monitor these events to ensure employees are completing the process by continually running the </a:t>
            </a:r>
            <a:r>
              <a:rPr lang="en-US" sz="1600" b="1" dirty="0">
                <a:solidFill>
                  <a:schemeClr val="accent1"/>
                </a:solidFill>
              </a:rPr>
              <a:t>SPS Benefit Open Enrollment Events Report</a:t>
            </a:r>
            <a:r>
              <a:rPr lang="en-US" sz="1600" b="1" dirty="0">
                <a:solidFill>
                  <a:srgbClr val="C40E3E"/>
                </a:solidFill>
              </a:rPr>
              <a:t>.</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40E3E"/>
                </a:solidFill>
              </a:rPr>
              <a:t>Use the </a:t>
            </a:r>
            <a:r>
              <a:rPr lang="en-US" sz="1600" dirty="0">
                <a:solidFill>
                  <a:schemeClr val="accent1"/>
                </a:solidFill>
              </a:rPr>
              <a:t>SPS Benefits </a:t>
            </a:r>
            <a:r>
              <a:rPr lang="en-US" sz="1600" b="1" dirty="0">
                <a:solidFill>
                  <a:schemeClr val="accent1"/>
                </a:solidFill>
              </a:rPr>
              <a:t>Open </a:t>
            </a:r>
            <a:r>
              <a:rPr lang="en-US" sz="1600" b="1" i="1" dirty="0">
                <a:solidFill>
                  <a:schemeClr val="accent1"/>
                </a:solidFill>
              </a:rPr>
              <a:t>Election</a:t>
            </a:r>
            <a:r>
              <a:rPr lang="en-US" sz="1600" b="1" dirty="0">
                <a:solidFill>
                  <a:schemeClr val="accent1"/>
                </a:solidFill>
              </a:rPr>
              <a:t> </a:t>
            </a:r>
            <a:r>
              <a:rPr lang="en-US" sz="1600" dirty="0">
                <a:solidFill>
                  <a:schemeClr val="accent1"/>
                </a:solidFill>
              </a:rPr>
              <a:t>Events-Employees </a:t>
            </a:r>
            <a:r>
              <a:rPr lang="en-US" sz="1600" dirty="0">
                <a:solidFill>
                  <a:srgbClr val="C40E3E"/>
                </a:solidFill>
              </a:rPr>
              <a:t>and </a:t>
            </a:r>
            <a:r>
              <a:rPr lang="en-US" sz="1600" dirty="0">
                <a:solidFill>
                  <a:schemeClr val="accent1"/>
                </a:solidFill>
              </a:rPr>
              <a:t>SPS Benefit </a:t>
            </a:r>
            <a:r>
              <a:rPr lang="en-US" sz="1600" b="1" dirty="0">
                <a:solidFill>
                  <a:schemeClr val="accent1"/>
                </a:solidFill>
              </a:rPr>
              <a:t>Open </a:t>
            </a:r>
            <a:r>
              <a:rPr lang="en-US" sz="1600" b="1" i="1" dirty="0">
                <a:solidFill>
                  <a:schemeClr val="accent1"/>
                </a:solidFill>
              </a:rPr>
              <a:t>Enrollment</a:t>
            </a:r>
            <a:r>
              <a:rPr lang="en-US" sz="1600" b="1" dirty="0">
                <a:solidFill>
                  <a:schemeClr val="accent1"/>
                </a:solidFill>
              </a:rPr>
              <a:t> Events</a:t>
            </a:r>
            <a:r>
              <a:rPr lang="en-US" sz="1600" dirty="0">
                <a:solidFill>
                  <a:schemeClr val="accent1"/>
                </a:solidFill>
              </a:rPr>
              <a:t>-Employees </a:t>
            </a:r>
            <a:r>
              <a:rPr lang="en-US" sz="1600" dirty="0">
                <a:solidFill>
                  <a:srgbClr val="C40E3E"/>
                </a:solidFill>
              </a:rPr>
              <a:t>reports.</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40E3E"/>
                </a:solidFill>
              </a:rPr>
              <a:t>No Correction period, no exceptions!</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40E3E"/>
                </a:solidFill>
              </a:rPr>
              <a:t>No paper enrollment forms will be accepted by EBD </a:t>
            </a:r>
          </a:p>
          <a:p>
            <a:pPr marR="0" lvl="0" algn="l" rtl="0">
              <a:spcBef>
                <a:spcPts val="0"/>
              </a:spcBef>
              <a:spcAft>
                <a:spcPts val="600"/>
              </a:spcAft>
              <a:buClr>
                <a:schemeClr val="tx1"/>
              </a:buClr>
            </a:pPr>
            <a:r>
              <a:rPr lang="en-US" dirty="0">
                <a:solidFill>
                  <a:srgbClr val="C40E3E"/>
                </a:solidFill>
              </a:rPr>
              <a:t>	</a:t>
            </a:r>
            <a:endParaRPr lang="en-US" sz="1400" dirty="0">
              <a:solidFill>
                <a:srgbClr val="C40E3E"/>
              </a:solidFill>
            </a:endParaRPr>
          </a:p>
          <a:p>
            <a:pPr marL="285750" lvl="1" indent="-285750">
              <a:lnSpc>
                <a:spcPct val="150000"/>
              </a:lnSpc>
              <a:buFont typeface="Arial" panose="020B0604020202020204" pitchFamily="34" charset="0"/>
              <a:buChar char="•"/>
            </a:pPr>
            <a:endParaRPr lang="en-US" dirty="0">
              <a:solidFill>
                <a:srgbClr val="C40E3E"/>
              </a:solidFill>
            </a:endParaRPr>
          </a:p>
          <a:p>
            <a:pPr marL="0" marR="0" lvl="0" indent="0" algn="l" rtl="0">
              <a:lnSpc>
                <a:spcPct val="150000"/>
              </a:lnSpc>
              <a:spcBef>
                <a:spcPts val="0"/>
              </a:spcBef>
              <a:spcAft>
                <a:spcPts val="0"/>
              </a:spcAft>
              <a:buNone/>
            </a:pPr>
            <a:endParaRPr lang="en-US" sz="1400" dirty="0">
              <a:solidFill>
                <a:srgbClr val="C40E3E"/>
              </a:solidFill>
            </a:endParaRPr>
          </a:p>
          <a:p>
            <a:pPr marL="457200" marR="0" lvl="0" indent="0" algn="l" rtl="0">
              <a:lnSpc>
                <a:spcPct val="150000"/>
              </a:lnSpc>
              <a:spcBef>
                <a:spcPts val="0"/>
              </a:spcBef>
              <a:spcAft>
                <a:spcPts val="0"/>
              </a:spcAft>
              <a:buNone/>
            </a:pPr>
            <a:endParaRPr lang="en-US" dirty="0">
              <a:solidFill>
                <a:srgbClr val="C40E3E"/>
              </a:solidFill>
            </a:endParaRPr>
          </a:p>
          <a:p>
            <a:pPr marL="0" marR="0" lvl="0" indent="0" algn="l" rtl="0">
              <a:spcBef>
                <a:spcPts val="0"/>
              </a:spcBef>
              <a:spcAft>
                <a:spcPts val="0"/>
              </a:spcAft>
              <a:buNone/>
            </a:pPr>
            <a:endParaRPr lang="en-US" sz="1400" dirty="0">
              <a:solidFill>
                <a:srgbClr val="C40E3E"/>
              </a:solidFill>
            </a:endParaRPr>
          </a:p>
          <a:p>
            <a:pPr marL="0" marR="0" lvl="0" indent="0" algn="l" rtl="0">
              <a:spcBef>
                <a:spcPts val="0"/>
              </a:spcBef>
              <a:spcAft>
                <a:spcPts val="0"/>
              </a:spcAft>
              <a:buNone/>
            </a:pPr>
            <a:endParaRPr lang="en-US" sz="1400" dirty="0">
              <a:solidFill>
                <a:srgbClr val="C40E3E"/>
              </a:solidFill>
            </a:endParaRPr>
          </a:p>
        </p:txBody>
      </p:sp>
    </p:spTree>
    <p:extLst>
      <p:ext uri="{BB962C8B-B14F-4D97-AF65-F5344CB8AC3E}">
        <p14:creationId xmlns:p14="http://schemas.microsoft.com/office/powerpoint/2010/main" val="400733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0"/>
            <a:ext cx="8536500" cy="1003951"/>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err="1">
                <a:latin typeface="Freestyle Script" panose="030804020302050B0404" pitchFamily="66" charset="0"/>
              </a:rPr>
              <a:t>Contractuals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3FC94625-D0FF-4556-AF41-49B7AB2C8F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336" y="1454408"/>
            <a:ext cx="1065775" cy="1003952"/>
          </a:xfrm>
          <a:prstGeom prst="rect">
            <a:avLst/>
          </a:prstGeom>
          <a:noFill/>
          <a:ln>
            <a:noFill/>
          </a:ln>
        </p:spPr>
      </p:pic>
    </p:spTree>
    <p:extLst>
      <p:ext uri="{BB962C8B-B14F-4D97-AF65-F5344CB8AC3E}">
        <p14:creationId xmlns:p14="http://schemas.microsoft.com/office/powerpoint/2010/main" val="36074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98248893bf_0_12"/>
          <p:cNvSpPr txBox="1">
            <a:spLocks noGrp="1"/>
          </p:cNvSpPr>
          <p:nvPr>
            <p:ph type="title"/>
          </p:nvPr>
        </p:nvSpPr>
        <p:spPr>
          <a:xfrm>
            <a:off x="1089378" y="318221"/>
            <a:ext cx="4572000" cy="4710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dirty="0">
                <a:solidFill>
                  <a:schemeClr val="accent1"/>
                </a:solidFill>
              </a:rPr>
              <a:t>Agenda</a:t>
            </a:r>
            <a:endParaRPr dirty="0">
              <a:solidFill>
                <a:schemeClr val="accent1"/>
              </a:solidFill>
            </a:endParaRPr>
          </a:p>
        </p:txBody>
      </p:sp>
      <p:sp>
        <p:nvSpPr>
          <p:cNvPr id="1356" name="Google Shape;1356;g98248893bf_0_1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357" name="Google Shape;1357;g98248893bf_0_1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358" name="Google Shape;1358;g98248893bf_0_12"/>
          <p:cNvSpPr txBox="1"/>
          <p:nvPr/>
        </p:nvSpPr>
        <p:spPr>
          <a:xfrm>
            <a:off x="2291644" y="828241"/>
            <a:ext cx="3951029" cy="5396054"/>
          </a:xfrm>
          <a:prstGeom prst="rect">
            <a:avLst/>
          </a:prstGeom>
          <a:noFill/>
          <a:ln>
            <a:noFill/>
          </a:ln>
        </p:spPr>
        <p:txBody>
          <a:bodyPr spcFirstLastPara="1" wrap="square" lIns="0" tIns="0" rIns="0" bIns="0" anchor="t" anchorCtr="0">
            <a:noAutofit/>
          </a:bodyPr>
          <a:lstStyle/>
          <a:p>
            <a:pPr marL="169862" lvl="0" indent="-169862">
              <a:lnSpc>
                <a:spcPct val="115000"/>
              </a:lnSpc>
              <a:spcBef>
                <a:spcPts val="320"/>
              </a:spcBef>
              <a:buClr>
                <a:srgbClr val="D55374"/>
              </a:buClr>
              <a:buSzPts val="1600"/>
              <a:buFont typeface="Arial"/>
              <a:buChar char="•"/>
            </a:pPr>
            <a:r>
              <a:rPr lang="en-US" sz="2400" b="1" dirty="0">
                <a:solidFill>
                  <a:srgbClr val="C40E3E"/>
                </a:solidFill>
              </a:rPr>
              <a:t>Open Enrollment</a:t>
            </a:r>
            <a:endParaRPr lang="en-US" sz="2400" b="1" dirty="0">
              <a:solidFill>
                <a:schemeClr val="accent1"/>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When?</a:t>
            </a:r>
          </a:p>
          <a:p>
            <a:pPr marL="627062" lvl="1" indent="-169862">
              <a:lnSpc>
                <a:spcPct val="115000"/>
              </a:lnSpc>
              <a:spcBef>
                <a:spcPts val="320"/>
              </a:spcBef>
              <a:buClr>
                <a:srgbClr val="D55374"/>
              </a:buClr>
              <a:buSzPts val="1600"/>
              <a:buFont typeface="Arial"/>
              <a:buChar char="•"/>
            </a:pPr>
            <a:r>
              <a:rPr lang="en-US" b="1" dirty="0">
                <a:solidFill>
                  <a:schemeClr val="accent1"/>
                </a:solidFill>
              </a:rPr>
              <a:t>Where?</a:t>
            </a:r>
          </a:p>
          <a:p>
            <a:pPr marL="627062" lvl="1" indent="-169862">
              <a:lnSpc>
                <a:spcPct val="115000"/>
              </a:lnSpc>
              <a:spcBef>
                <a:spcPts val="320"/>
              </a:spcBef>
              <a:buClr>
                <a:srgbClr val="D55374"/>
              </a:buClr>
              <a:buSzPts val="1600"/>
              <a:buFont typeface="Arial"/>
              <a:buChar char="•"/>
            </a:pPr>
            <a:r>
              <a:rPr lang="en-US" b="1" dirty="0">
                <a:solidFill>
                  <a:schemeClr val="accent1"/>
                </a:solidFill>
              </a:rPr>
              <a:t>How?</a:t>
            </a:r>
            <a:endParaRPr lang="en-US" sz="2400" b="1" dirty="0">
              <a:solidFill>
                <a:schemeClr val="accent1"/>
              </a:solidFill>
            </a:endParaRPr>
          </a:p>
          <a:p>
            <a:pPr marL="169862" lvl="0" indent="-169862">
              <a:lnSpc>
                <a:spcPct val="115000"/>
              </a:lnSpc>
              <a:spcBef>
                <a:spcPts val="320"/>
              </a:spcBef>
              <a:buClr>
                <a:srgbClr val="D55374"/>
              </a:buClr>
              <a:buSzPts val="1600"/>
              <a:buFont typeface="Arial"/>
              <a:buChar char="•"/>
            </a:pPr>
            <a:r>
              <a:rPr lang="en-US" sz="2400" b="1" dirty="0">
                <a:solidFill>
                  <a:srgbClr val="C40E3E"/>
                </a:solidFill>
              </a:rPr>
              <a:t>Benefit Highlights</a:t>
            </a:r>
            <a:endParaRPr lang="en-US" sz="2400" b="1" dirty="0">
              <a:solidFill>
                <a:schemeClr val="accent1"/>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2022 Changes</a:t>
            </a:r>
          </a:p>
          <a:p>
            <a:pPr marL="627062" lvl="1" indent="-169862">
              <a:lnSpc>
                <a:spcPct val="115000"/>
              </a:lnSpc>
              <a:spcBef>
                <a:spcPts val="320"/>
              </a:spcBef>
              <a:buClr>
                <a:srgbClr val="D55374"/>
              </a:buClr>
              <a:buSzPts val="1600"/>
              <a:buFont typeface="Arial"/>
              <a:buChar char="•"/>
            </a:pPr>
            <a:r>
              <a:rPr lang="en-US" b="1" dirty="0">
                <a:solidFill>
                  <a:schemeClr val="accent1"/>
                </a:solidFill>
              </a:rPr>
              <a:t>Wellness</a:t>
            </a:r>
            <a:endParaRPr lang="en-US" sz="2400" b="1" dirty="0">
              <a:solidFill>
                <a:schemeClr val="accent1"/>
              </a:solidFill>
            </a:endParaRPr>
          </a:p>
          <a:p>
            <a:pPr marL="169862" lvl="0" indent="-169862">
              <a:lnSpc>
                <a:spcPct val="115000"/>
              </a:lnSpc>
              <a:spcBef>
                <a:spcPts val="320"/>
              </a:spcBef>
              <a:buClr>
                <a:srgbClr val="D55374"/>
              </a:buClr>
              <a:buSzPts val="1600"/>
              <a:buFont typeface="Arial"/>
              <a:buChar char="•"/>
            </a:pPr>
            <a:r>
              <a:rPr lang="en-US" sz="2400" b="1" dirty="0">
                <a:solidFill>
                  <a:srgbClr val="C40E3E"/>
                </a:solidFill>
              </a:rPr>
              <a:t>SPS Benefit System</a:t>
            </a:r>
            <a:endParaRPr lang="en-US" sz="2400" b="1" dirty="0">
              <a:solidFill>
                <a:schemeClr val="accent1"/>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User Interface</a:t>
            </a:r>
          </a:p>
          <a:p>
            <a:pPr marL="627062" lvl="1" indent="-169862">
              <a:lnSpc>
                <a:spcPct val="115000"/>
              </a:lnSpc>
              <a:spcBef>
                <a:spcPts val="320"/>
              </a:spcBef>
              <a:buClr>
                <a:srgbClr val="D55374"/>
              </a:buClr>
              <a:buSzPts val="1600"/>
              <a:buFont typeface="Arial"/>
              <a:buChar char="•"/>
            </a:pPr>
            <a:r>
              <a:rPr lang="en-US" b="1" dirty="0">
                <a:solidFill>
                  <a:schemeClr val="accent1"/>
                </a:solidFill>
              </a:rPr>
              <a:t>Agency Readiness</a:t>
            </a:r>
          </a:p>
          <a:p>
            <a:pPr marL="627062" lvl="1" indent="-169862">
              <a:lnSpc>
                <a:spcPct val="115000"/>
              </a:lnSpc>
              <a:spcBef>
                <a:spcPts val="320"/>
              </a:spcBef>
              <a:buClr>
                <a:srgbClr val="D55374"/>
              </a:buClr>
              <a:buSzPts val="1600"/>
              <a:buFont typeface="Arial"/>
              <a:buChar char="•"/>
            </a:pPr>
            <a:r>
              <a:rPr lang="en-US" b="1" dirty="0">
                <a:solidFill>
                  <a:schemeClr val="accent1"/>
                </a:solidFill>
              </a:rPr>
              <a:t>Notes</a:t>
            </a:r>
          </a:p>
          <a:p>
            <a:pPr marL="469900" marR="0" lvl="0" indent="-342900" algn="l" rtl="0">
              <a:lnSpc>
                <a:spcPct val="150000"/>
              </a:lnSpc>
              <a:spcBef>
                <a:spcPts val="0"/>
              </a:spcBef>
              <a:spcAft>
                <a:spcPts val="0"/>
              </a:spcAft>
              <a:buClr>
                <a:srgbClr val="C40E3E"/>
              </a:buClr>
              <a:buSzPts val="1600"/>
              <a:buFont typeface="Arial" panose="020B0604020202020204" pitchFamily="34" charset="0"/>
              <a:buChar char="•"/>
            </a:pPr>
            <a:r>
              <a:rPr lang="en-US" sz="2400" b="1" dirty="0">
                <a:solidFill>
                  <a:srgbClr val="C40E3E"/>
                </a:solidFill>
              </a:rPr>
              <a:t>Contractual Employees</a:t>
            </a:r>
            <a:endParaRPr sz="2400" b="1" dirty="0">
              <a:solidFill>
                <a:srgbClr val="C40E3E"/>
              </a:solidFill>
            </a:endParaRPr>
          </a:p>
          <a:p>
            <a:pPr marL="469900" marR="0" lvl="0" indent="-342900" algn="l" rtl="0">
              <a:lnSpc>
                <a:spcPct val="150000"/>
              </a:lnSpc>
              <a:spcBef>
                <a:spcPts val="0"/>
              </a:spcBef>
              <a:spcAft>
                <a:spcPts val="0"/>
              </a:spcAft>
              <a:buClr>
                <a:srgbClr val="C40E3E"/>
              </a:buClr>
              <a:buSzPts val="1600"/>
              <a:buFont typeface="Arial" panose="020B0604020202020204" pitchFamily="34" charset="0"/>
              <a:buChar char="•"/>
            </a:pPr>
            <a:r>
              <a:rPr lang="en-US" sz="2400" b="1" dirty="0">
                <a:solidFill>
                  <a:srgbClr val="C40E3E"/>
                </a:solidFill>
              </a:rPr>
              <a:t>EBD Reminders</a:t>
            </a:r>
          </a:p>
          <a:p>
            <a:pPr marL="469900" marR="0" lvl="0" indent="-342900" algn="l" rtl="0">
              <a:lnSpc>
                <a:spcPct val="150000"/>
              </a:lnSpc>
              <a:spcBef>
                <a:spcPts val="0"/>
              </a:spcBef>
              <a:spcAft>
                <a:spcPts val="0"/>
              </a:spcAft>
              <a:buClr>
                <a:srgbClr val="C40E3E"/>
              </a:buClr>
              <a:buSzPts val="1600"/>
              <a:buFont typeface="Arial" panose="020B0604020202020204" pitchFamily="34" charset="0"/>
              <a:buChar char="•"/>
            </a:pPr>
            <a:r>
              <a:rPr lang="en-US" sz="2400" b="1" dirty="0">
                <a:solidFill>
                  <a:srgbClr val="C40E3E"/>
                </a:solidFill>
              </a:rPr>
              <a:t>Questions &amp; Answers</a:t>
            </a:r>
            <a:endParaRPr sz="2400" b="1" dirty="0">
              <a:solidFill>
                <a:srgbClr val="C40E3E"/>
              </a:solidFill>
            </a:endParaRPr>
          </a:p>
          <a:p>
            <a:pPr marL="0" marR="0" lvl="0" indent="0" algn="l" rtl="0">
              <a:spcBef>
                <a:spcPts val="0"/>
              </a:spcBef>
              <a:spcAft>
                <a:spcPts val="0"/>
              </a:spcAft>
              <a:buNone/>
            </a:pPr>
            <a:endParaRPr sz="18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g98248893bf_0_238"/>
          <p:cNvSpPr txBox="1">
            <a:spLocks noGrp="1"/>
          </p:cNvSpPr>
          <p:nvPr>
            <p:ph type="body" idx="1"/>
          </p:nvPr>
        </p:nvSpPr>
        <p:spPr>
          <a:xfrm>
            <a:off x="457200" y="1206300"/>
            <a:ext cx="8229600" cy="4445400"/>
          </a:xfrm>
          <a:prstGeom prst="rect">
            <a:avLst/>
          </a:prstGeom>
          <a:noFill/>
          <a:ln>
            <a:noFill/>
          </a:ln>
        </p:spPr>
        <p:txBody>
          <a:bodyPr spcFirstLastPara="1" wrap="square" lIns="91425" tIns="45700" rIns="91425" bIns="45700" anchor="t" anchorCtr="0">
            <a:noAutofit/>
          </a:bodyPr>
          <a:lstStyle/>
          <a:p>
            <a:pPr marL="169862" lvl="0" indent="-169862" algn="l" rtl="0">
              <a:spcBef>
                <a:spcPts val="0"/>
              </a:spcBef>
              <a:spcAft>
                <a:spcPts val="1200"/>
              </a:spcAft>
              <a:buClr>
                <a:schemeClr val="dk1"/>
              </a:buClr>
              <a:buSzPts val="1600"/>
              <a:buFont typeface="Arial"/>
              <a:buChar char="•"/>
            </a:pPr>
            <a:r>
              <a:rPr lang="en-US" sz="2400" dirty="0">
                <a:solidFill>
                  <a:schemeClr val="dk1"/>
                </a:solidFill>
              </a:rPr>
              <a:t>Contractual employees must have an </a:t>
            </a:r>
            <a:r>
              <a:rPr lang="en-US" sz="2400" b="1" dirty="0">
                <a:solidFill>
                  <a:schemeClr val="accent1"/>
                </a:solidFill>
              </a:rPr>
              <a:t>OPEN CONTRACT </a:t>
            </a:r>
            <a:r>
              <a:rPr lang="en-US" sz="2400" dirty="0">
                <a:solidFill>
                  <a:schemeClr val="dk1"/>
                </a:solidFill>
              </a:rPr>
              <a:t>with an end date of </a:t>
            </a:r>
            <a:r>
              <a:rPr lang="en-US" sz="2400" b="1" dirty="0">
                <a:solidFill>
                  <a:schemeClr val="dk1"/>
                </a:solidFill>
              </a:rPr>
              <a:t>1/2/2022</a:t>
            </a:r>
            <a:r>
              <a:rPr lang="en-US" sz="2400" dirty="0">
                <a:solidFill>
                  <a:schemeClr val="dk1"/>
                </a:solidFill>
              </a:rPr>
              <a:t> or after in order to be eligible for Plan year 2022 benefits.</a:t>
            </a:r>
          </a:p>
          <a:p>
            <a:pPr marL="169862" lvl="0" indent="-169862" algn="l" rtl="0">
              <a:spcBef>
                <a:spcPts val="0"/>
              </a:spcBef>
              <a:spcAft>
                <a:spcPts val="1200"/>
              </a:spcAft>
              <a:buClr>
                <a:schemeClr val="dk1"/>
              </a:buClr>
              <a:buSzPts val="1600"/>
              <a:buFont typeface="Arial"/>
              <a:buChar char="•"/>
            </a:pPr>
            <a:endParaRPr sz="2400" dirty="0">
              <a:solidFill>
                <a:schemeClr val="dk1"/>
              </a:solidFill>
            </a:endParaRPr>
          </a:p>
          <a:p>
            <a:pPr marL="169862" lvl="0" indent="-169862" algn="l" rtl="0">
              <a:spcBef>
                <a:spcPts val="0"/>
              </a:spcBef>
              <a:spcAft>
                <a:spcPts val="1200"/>
              </a:spcAft>
              <a:buClr>
                <a:schemeClr val="dk1"/>
              </a:buClr>
              <a:buSzPts val="1600"/>
              <a:buFont typeface="Arial"/>
              <a:buChar char="•"/>
            </a:pPr>
            <a:r>
              <a:rPr lang="en-US" sz="2400" dirty="0">
                <a:solidFill>
                  <a:schemeClr val="dk1"/>
                </a:solidFill>
              </a:rPr>
              <a:t>ABC’s should run the </a:t>
            </a:r>
            <a:r>
              <a:rPr lang="en-US" sz="2400" dirty="0">
                <a:solidFill>
                  <a:schemeClr val="accent1"/>
                </a:solidFill>
              </a:rPr>
              <a:t>SPS Benefit Expiring Contract Report </a:t>
            </a:r>
            <a:r>
              <a:rPr lang="en-US" sz="2400" dirty="0">
                <a:solidFill>
                  <a:schemeClr val="dk1"/>
                </a:solidFill>
              </a:rPr>
              <a:t>to identify Active Contractual employees with an expiration date prior to </a:t>
            </a:r>
            <a:r>
              <a:rPr lang="en-US" sz="2400" b="1" dirty="0">
                <a:solidFill>
                  <a:schemeClr val="dk1"/>
                </a:solidFill>
              </a:rPr>
              <a:t>1/2/2022</a:t>
            </a:r>
            <a:endParaRPr sz="2400" b="1" dirty="0">
              <a:solidFill>
                <a:schemeClr val="dk1"/>
              </a:solidFill>
            </a:endParaRPr>
          </a:p>
        </p:txBody>
      </p:sp>
      <p:sp>
        <p:nvSpPr>
          <p:cNvPr id="1545" name="Google Shape;1545;g98248893bf_0_238"/>
          <p:cNvSpPr txBox="1">
            <a:spLocks noGrp="1"/>
          </p:cNvSpPr>
          <p:nvPr>
            <p:ph type="title"/>
          </p:nvPr>
        </p:nvSpPr>
        <p:spPr>
          <a:xfrm>
            <a:off x="457200" y="358120"/>
            <a:ext cx="8229600" cy="58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600"/>
              <a:buFont typeface="Arial"/>
              <a:buNone/>
            </a:pPr>
            <a:r>
              <a:rPr lang="en-US" sz="3500" dirty="0">
                <a:solidFill>
                  <a:schemeClr val="dk1"/>
                </a:solidFill>
              </a:rPr>
              <a:t>Contractual Employee Contracts</a:t>
            </a:r>
            <a:endParaRPr dirty="0"/>
          </a:p>
        </p:txBody>
      </p:sp>
      <p:sp>
        <p:nvSpPr>
          <p:cNvPr id="1546" name="Google Shape;1546;g98248893bf_0_2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547" name="Google Shape;1547;g98248893bf_0_2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g98248893bf_0_2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Contractual Employee Contracts </a:t>
            </a:r>
            <a:r>
              <a:rPr lang="en-US" sz="1200" i="1" dirty="0"/>
              <a:t>continued..</a:t>
            </a:r>
            <a:endParaRPr sz="3400" i="1" dirty="0"/>
          </a:p>
        </p:txBody>
      </p:sp>
      <p:sp>
        <p:nvSpPr>
          <p:cNvPr id="1554" name="Google Shape;1554;g98248893bf_0_2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55" name="Google Shape;1555;g98248893bf_0_2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56" name="Google Shape;1556;g98248893bf_0_247"/>
          <p:cNvSpPr txBox="1"/>
          <p:nvPr/>
        </p:nvSpPr>
        <p:spPr>
          <a:xfrm>
            <a:off x="619136" y="1530900"/>
            <a:ext cx="7905565" cy="3796200"/>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1200"/>
              </a:spcAft>
              <a:buClr>
                <a:srgbClr val="C40E3E"/>
              </a:buClr>
              <a:buSzPts val="1600"/>
              <a:buChar char="●"/>
            </a:pPr>
            <a:r>
              <a:rPr lang="en-US" sz="1600" dirty="0">
                <a:solidFill>
                  <a:srgbClr val="C40E3E"/>
                </a:solidFill>
              </a:rPr>
              <a:t>Contracts that start on January 1, 2022 and are for 90 days or less will not meet the eligibility rules for an Open Enrollment event, so please make sure Contract Start Dates and Contract End Dates are accurate for the type and length of employment</a:t>
            </a:r>
            <a:endParaRPr sz="1600" dirty="0">
              <a:solidFill>
                <a:srgbClr val="C40E3E"/>
              </a:solidFill>
            </a:endParaRPr>
          </a:p>
          <a:p>
            <a:pPr marL="914400" marR="0" lvl="1" indent="-317500" algn="l" rtl="0">
              <a:spcBef>
                <a:spcPts val="0"/>
              </a:spcBef>
              <a:spcAft>
                <a:spcPts val="1200"/>
              </a:spcAft>
              <a:buSzPts val="1400"/>
              <a:buChar char="○"/>
            </a:pPr>
            <a:r>
              <a:rPr lang="en-US" dirty="0"/>
              <a:t>The only exception are employees identified as ACA Eligible for 2022 in the Measurement Period Reporting.  These employees need an Active contract on January 1, 2022 and it can be less than 90 days in duration</a:t>
            </a:r>
            <a:endParaRPr dirty="0"/>
          </a:p>
          <a:p>
            <a:pPr marL="457200" marR="0" lvl="0" indent="-330200" algn="l" rtl="0">
              <a:spcBef>
                <a:spcPts val="0"/>
              </a:spcBef>
              <a:spcAft>
                <a:spcPts val="1200"/>
              </a:spcAft>
              <a:buClr>
                <a:srgbClr val="C40E3E"/>
              </a:buClr>
              <a:buSzPts val="1600"/>
              <a:buChar char="●"/>
            </a:pPr>
            <a:r>
              <a:rPr lang="en-US" sz="1600" b="1" dirty="0">
                <a:solidFill>
                  <a:srgbClr val="C40E3E"/>
                </a:solidFill>
              </a:rPr>
              <a:t>Benefits Only Agencies</a:t>
            </a:r>
            <a:r>
              <a:rPr lang="en-US" sz="1600" dirty="0">
                <a:solidFill>
                  <a:srgbClr val="C40E3E"/>
                </a:solidFill>
              </a:rPr>
              <a:t> should send the </a:t>
            </a:r>
            <a:r>
              <a:rPr lang="en-US" sz="1600" b="1" dirty="0">
                <a:solidFill>
                  <a:srgbClr val="C40E3E"/>
                </a:solidFill>
              </a:rPr>
              <a:t>January 1, 2022</a:t>
            </a:r>
            <a:r>
              <a:rPr lang="en-US" sz="1600" dirty="0">
                <a:solidFill>
                  <a:srgbClr val="C40E3E"/>
                </a:solidFill>
              </a:rPr>
              <a:t> contracts in the Delta File no later than </a:t>
            </a:r>
            <a:r>
              <a:rPr lang="en-US" sz="1600" b="1" dirty="0">
                <a:solidFill>
                  <a:srgbClr val="C40E3E"/>
                </a:solidFill>
              </a:rPr>
              <a:t>October 14, 2021</a:t>
            </a:r>
            <a:r>
              <a:rPr lang="en-US" sz="1600" dirty="0">
                <a:solidFill>
                  <a:srgbClr val="C40E3E"/>
                </a:solidFill>
              </a:rPr>
              <a:t> to ensure timely processing into SPS without errors</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b="1" dirty="0">
                <a:solidFill>
                  <a:srgbClr val="C40E3E"/>
                </a:solidFill>
              </a:rPr>
              <a:t>SPMS and CPBI Agencies</a:t>
            </a:r>
            <a:r>
              <a:rPr lang="en-US" sz="1600" dirty="0">
                <a:solidFill>
                  <a:srgbClr val="C40E3E"/>
                </a:solidFill>
              </a:rPr>
              <a:t> should make sure any contracts expiring prior to </a:t>
            </a:r>
            <a:r>
              <a:rPr lang="en-US" sz="1600" b="1" dirty="0">
                <a:solidFill>
                  <a:srgbClr val="C40E3E"/>
                </a:solidFill>
              </a:rPr>
              <a:t>January 1, 2022</a:t>
            </a:r>
            <a:r>
              <a:rPr lang="en-US" sz="1600" dirty="0">
                <a:solidFill>
                  <a:srgbClr val="C40E3E"/>
                </a:solidFill>
              </a:rPr>
              <a:t> are updated by </a:t>
            </a:r>
            <a:r>
              <a:rPr lang="en-US" sz="1600" b="1" dirty="0">
                <a:solidFill>
                  <a:schemeClr val="accent2"/>
                </a:solidFill>
              </a:rPr>
              <a:t>October 14, 2021</a:t>
            </a:r>
            <a:endParaRPr sz="1600" b="1" dirty="0">
              <a:solidFill>
                <a:schemeClr val="accent2"/>
              </a:solidFill>
            </a:endParaRPr>
          </a:p>
          <a:p>
            <a:pPr marL="0" marR="0" lvl="0" indent="0" algn="l" rtl="0">
              <a:lnSpc>
                <a:spcPct val="150000"/>
              </a:lnSpc>
              <a:spcBef>
                <a:spcPts val="0"/>
              </a:spcBef>
              <a:spcAft>
                <a:spcPts val="0"/>
              </a:spcAft>
              <a:buNone/>
            </a:pPr>
            <a:endParaRPr sz="16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g98248893bf_0_206"/>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Open Enrollment Event Process Contractuals</a:t>
            </a:r>
            <a:endParaRPr sz="3400" dirty="0"/>
          </a:p>
        </p:txBody>
      </p:sp>
      <p:sp>
        <p:nvSpPr>
          <p:cNvPr id="1520" name="Google Shape;1520;g98248893bf_0_20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21" name="Google Shape;1521;g98248893bf_0_20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22" name="Google Shape;1522;g98248893bf_0_206"/>
          <p:cNvGraphicFramePr/>
          <p:nvPr>
            <p:extLst>
              <p:ext uri="{D42A27DB-BD31-4B8C-83A1-F6EECF244321}">
                <p14:modId xmlns:p14="http://schemas.microsoft.com/office/powerpoint/2010/main" val="3333665135"/>
              </p:ext>
            </p:extLst>
          </p:nvPr>
        </p:nvGraphicFramePr>
        <p:xfrm>
          <a:off x="267287" y="1410678"/>
          <a:ext cx="8701862" cy="4481539"/>
        </p:xfrm>
        <a:graphic>
          <a:graphicData uri="http://schemas.openxmlformats.org/drawingml/2006/table">
            <a:tbl>
              <a:tblPr>
                <a:noFill/>
                <a:tableStyleId>{949A33BA-46FD-4E1B-965D-6417EA4ECE30}</a:tableStyleId>
              </a:tblPr>
              <a:tblGrid>
                <a:gridCol w="1023247">
                  <a:extLst>
                    <a:ext uri="{9D8B030D-6E8A-4147-A177-3AD203B41FA5}">
                      <a16:colId xmlns:a16="http://schemas.microsoft.com/office/drawing/2014/main" val="20000"/>
                    </a:ext>
                  </a:extLst>
                </a:gridCol>
                <a:gridCol w="3644903">
                  <a:extLst>
                    <a:ext uri="{9D8B030D-6E8A-4147-A177-3AD203B41FA5}">
                      <a16:colId xmlns:a16="http://schemas.microsoft.com/office/drawing/2014/main" val="20001"/>
                    </a:ext>
                  </a:extLst>
                </a:gridCol>
                <a:gridCol w="4033712">
                  <a:extLst>
                    <a:ext uri="{9D8B030D-6E8A-4147-A177-3AD203B41FA5}">
                      <a16:colId xmlns:a16="http://schemas.microsoft.com/office/drawing/2014/main" val="20002"/>
                    </a:ext>
                  </a:extLst>
                </a:gridCol>
              </a:tblGrid>
              <a:tr h="490514">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 STATUS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96093">
                <a:tc rowSpan="5">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2021 ACA Flag + 1/1/</a:t>
                      </a:r>
                      <a:r>
                        <a:rPr lang="en-US" sz="1800" b="1" dirty="0">
                          <a:latin typeface="Calibri"/>
                          <a:ea typeface="Calibri"/>
                          <a:cs typeface="Calibri"/>
                          <a:sym typeface="Calibri"/>
                        </a:rPr>
                        <a:t>22</a:t>
                      </a:r>
                      <a:r>
                        <a:rPr lang="en-US" sz="1800" b="1" i="0" u="none" strike="noStrike" cap="none" dirty="0">
                          <a:solidFill>
                            <a:srgbClr val="000000"/>
                          </a:solidFill>
                          <a:latin typeface="Calibri"/>
                          <a:ea typeface="Calibri"/>
                          <a:cs typeface="Calibri"/>
                          <a:sym typeface="Calibri"/>
                        </a:rPr>
                        <a:t> Contract</a:t>
                      </a:r>
                      <a:r>
                        <a:rPr lang="en-US" sz="1200" b="0" i="0" u="none" strike="noStrike" cap="none" dirty="0">
                          <a:solidFill>
                            <a:srgbClr val="000000"/>
                          </a:solidFill>
                          <a:latin typeface="Calibri"/>
                          <a:ea typeface="Calibri"/>
                          <a:cs typeface="Calibri"/>
                          <a:sym typeface="Calibri"/>
                        </a:rPr>
                        <a:t/>
                      </a:r>
                      <a:br>
                        <a:rPr lang="en-US" sz="12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10/14/</a:t>
                      </a:r>
                      <a:r>
                        <a:rPr lang="en-US" sz="1600" dirty="0">
                          <a:latin typeface="Calibri"/>
                          <a:ea typeface="Calibri"/>
                          <a:cs typeface="Calibri"/>
                          <a:sym typeface="Calibri"/>
                        </a:rPr>
                        <a:t>21</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10/18</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49609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No 2021 ACA Flag + 1/1/22 Contract</a:t>
                      </a:r>
                      <a:r>
                        <a:rPr lang="en-US" sz="1800" b="0" i="0" u="none" strike="noStrike" cap="none" dirty="0">
                          <a:solidFill>
                            <a:srgbClr val="000000"/>
                          </a:solidFill>
                          <a:latin typeface="Calibri"/>
                          <a:ea typeface="Calibri"/>
                          <a:cs typeface="Calibri"/>
                          <a:sym typeface="Calibri"/>
                        </a:rPr>
                        <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10/14/21</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10/18</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1/1/22 Contract</a:t>
                      </a:r>
                      <a:r>
                        <a:rPr lang="en-US" sz="1800" b="0" i="0" u="none" strike="noStrike" cap="none" dirty="0">
                          <a:solidFill>
                            <a:srgbClr val="000000"/>
                          </a:solidFill>
                          <a:latin typeface="Calibri"/>
                          <a:ea typeface="Calibri"/>
                          <a:cs typeface="Calibri"/>
                          <a:sym typeface="Calibri"/>
                        </a:rPr>
                        <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after 10/14/</a:t>
                      </a:r>
                      <a:r>
                        <a:rPr lang="en-US" sz="1600" dirty="0">
                          <a:latin typeface="Calibri"/>
                          <a:ea typeface="Calibri"/>
                          <a:cs typeface="Calibri"/>
                          <a:sym typeface="Calibri"/>
                        </a:rPr>
                        <a:t>21</a:t>
                      </a:r>
                      <a:r>
                        <a:rPr lang="en-US" sz="1600" b="0" i="0" u="none" strike="noStrike" cap="none" dirty="0">
                          <a:solidFill>
                            <a:srgbClr val="000000"/>
                          </a:solidFill>
                          <a:latin typeface="Calibri"/>
                          <a:ea typeface="Calibri"/>
                          <a:cs typeface="Calibri"/>
                          <a:sym typeface="Calibri"/>
                        </a:rPr>
                        <a:t> and on or before 10/31/</a:t>
                      </a:r>
                      <a:r>
                        <a:rPr lang="en-US" sz="1600" dirty="0">
                          <a:latin typeface="Calibri"/>
                          <a:ea typeface="Calibri"/>
                          <a:cs typeface="Calibri"/>
                          <a:sym typeface="Calibri"/>
                        </a:rPr>
                        <a:t>21</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until 5pm on 11/12 to Complete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1/1/22 Contract</a:t>
                      </a:r>
                      <a:r>
                        <a:rPr lang="en-US" sz="1800" b="0" i="0" u="none" strike="noStrike" cap="none" dirty="0">
                          <a:solidFill>
                            <a:srgbClr val="000000"/>
                          </a:solidFill>
                          <a:latin typeface="Calibri"/>
                          <a:ea typeface="Calibri"/>
                          <a:cs typeface="Calibri"/>
                          <a:sym typeface="Calibri"/>
                        </a:rPr>
                        <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Contract entered in Workday on or after 11/1/</a:t>
                      </a:r>
                      <a:r>
                        <a:rPr lang="en-US" sz="1600" dirty="0">
                          <a:latin typeface="Calibri"/>
                          <a:ea typeface="Calibri"/>
                          <a:cs typeface="Calibri"/>
                          <a:sym typeface="Calibri"/>
                        </a:rPr>
                        <a:t>21</a:t>
                      </a:r>
                      <a:r>
                        <a:rPr lang="en-US" sz="1600" b="0" i="0" u="none" strike="noStrike" cap="none" dirty="0">
                          <a:solidFill>
                            <a:srgbClr val="000000"/>
                          </a:solidFill>
                          <a:latin typeface="Calibri"/>
                          <a:ea typeface="Calibri"/>
                          <a:cs typeface="Calibri"/>
                          <a:sym typeface="Calibri"/>
                        </a:rPr>
                        <a:t> and on or before 12/31/</a:t>
                      </a:r>
                      <a:r>
                        <a:rPr lang="en-US" sz="1600" dirty="0">
                          <a:latin typeface="Calibri"/>
                          <a:ea typeface="Calibri"/>
                          <a:cs typeface="Calibri"/>
                          <a:sym typeface="Calibri"/>
                        </a:rPr>
                        <a:t>21</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1/1/22 Contract</a:t>
                      </a:r>
                      <a:r>
                        <a:rPr lang="en-US" sz="1800" b="0" i="0" u="none" strike="noStrike" cap="none" dirty="0">
                          <a:solidFill>
                            <a:srgbClr val="000000"/>
                          </a:solidFill>
                          <a:latin typeface="Calibri"/>
                          <a:ea typeface="Calibri"/>
                          <a:cs typeface="Calibri"/>
                          <a:sym typeface="Calibri"/>
                        </a:rPr>
                        <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on or after 1/1/22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lang="en-US"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lang="en-US"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05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g98248893bf_0_215"/>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Open Enrollment Event Process Retirees</a:t>
            </a:r>
            <a:endParaRPr sz="3400" dirty="0"/>
          </a:p>
        </p:txBody>
      </p:sp>
      <p:sp>
        <p:nvSpPr>
          <p:cNvPr id="1529" name="Google Shape;1529;g98248893bf_0_21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530" name="Google Shape;1530;g98248893bf_0_21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31" name="Google Shape;1531;g98248893bf_0_215"/>
          <p:cNvGraphicFramePr/>
          <p:nvPr>
            <p:extLst>
              <p:ext uri="{D42A27DB-BD31-4B8C-83A1-F6EECF244321}">
                <p14:modId xmlns:p14="http://schemas.microsoft.com/office/powerpoint/2010/main" val="2322556433"/>
              </p:ext>
            </p:extLst>
          </p:nvPr>
        </p:nvGraphicFramePr>
        <p:xfrm>
          <a:off x="11562" y="1206918"/>
          <a:ext cx="8930950" cy="4672325"/>
        </p:xfrm>
        <a:graphic>
          <a:graphicData uri="http://schemas.openxmlformats.org/drawingml/2006/table">
            <a:tbl>
              <a:tblPr>
                <a:noFill/>
                <a:tableStyleId>{949A33BA-46FD-4E1B-965D-6417EA4ECE30}</a:tableStyleId>
              </a:tblPr>
              <a:tblGrid>
                <a:gridCol w="1154100">
                  <a:extLst>
                    <a:ext uri="{9D8B030D-6E8A-4147-A177-3AD203B41FA5}">
                      <a16:colId xmlns:a16="http://schemas.microsoft.com/office/drawing/2014/main" val="20000"/>
                    </a:ext>
                  </a:extLst>
                </a:gridCol>
                <a:gridCol w="3793800">
                  <a:extLst>
                    <a:ext uri="{9D8B030D-6E8A-4147-A177-3AD203B41FA5}">
                      <a16:colId xmlns:a16="http://schemas.microsoft.com/office/drawing/2014/main" val="20001"/>
                    </a:ext>
                  </a:extLst>
                </a:gridCol>
                <a:gridCol w="3983050">
                  <a:extLst>
                    <a:ext uri="{9D8B030D-6E8A-4147-A177-3AD203B41FA5}">
                      <a16:colId xmlns:a16="http://schemas.microsoft.com/office/drawing/2014/main" val="20002"/>
                    </a:ext>
                  </a:extLst>
                </a:gridCol>
              </a:tblGrid>
              <a:tr h="302550">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EMPLOYEE/RETIREE STATUS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66000">
                <a:tc rowSpan="3">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solidFill>
                          <a:srgbClr val="FFFFFF"/>
                        </a:solidFill>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Retiree in Workday</a:t>
                      </a:r>
                      <a:r>
                        <a:rPr lang="en-US" sz="1800" b="0" i="0" u="none" strike="noStrike" cap="none" dirty="0">
                          <a:solidFill>
                            <a:srgbClr val="000000"/>
                          </a:solidFill>
                          <a:latin typeface="Calibri"/>
                          <a:ea typeface="Calibri"/>
                          <a:cs typeface="Calibri"/>
                          <a:sym typeface="Calibri"/>
                        </a:rPr>
                        <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With a Retiree Benefit Group</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receive an SPS OE Event on 10/1</a:t>
                      </a:r>
                      <a:r>
                        <a:rPr lang="en-US" sz="1600" dirty="0">
                          <a:latin typeface="Calibri"/>
                          <a:ea typeface="Calibri"/>
                          <a:cs typeface="Calibri"/>
                          <a:sym typeface="Calibri"/>
                        </a:rPr>
                        <a:t>9</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31675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Employee Retiring on 1/1/22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SPS OE Event on 10/18</a:t>
                      </a:r>
                      <a:endParaRPr lang="en-US" sz="1600" dirty="0">
                        <a:latin typeface="Calibri"/>
                        <a:ea typeface="Calibri"/>
                        <a:cs typeface="Calibri"/>
                        <a:sym typeface="Calibri"/>
                      </a:endParaRPr>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New Retiree Must Submit Paper Retiree Enrollment Form to EBD for Processing</a:t>
                      </a:r>
                      <a:endParaRPr sz="1400" u="none" strike="noStrike" cap="none" dirty="0"/>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The Elections Submitted on the Paper Enrollment Form Will Supersede Anything Elected in the Employee SPS OE Event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6362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Deferred Retiree for 1/1/22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Must Submit Paper Retiree Enrollment Form to EBD for Processing</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9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g98248893bf_0_271"/>
          <p:cNvSpPr txBox="1">
            <a:spLocks noGrp="1"/>
          </p:cNvSpPr>
          <p:nvPr>
            <p:ph type="title"/>
          </p:nvPr>
        </p:nvSpPr>
        <p:spPr>
          <a:xfrm>
            <a:off x="457200" y="552136"/>
            <a:ext cx="8229600" cy="392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000"/>
              <a:buFont typeface="Arial"/>
              <a:buNone/>
            </a:pPr>
            <a:r>
              <a:rPr lang="en-US" dirty="0"/>
              <a:t>Sending a 2022 Contract in a Delta File</a:t>
            </a:r>
            <a:endParaRPr dirty="0"/>
          </a:p>
        </p:txBody>
      </p:sp>
      <p:sp>
        <p:nvSpPr>
          <p:cNvPr id="1581" name="Google Shape;1581;g98248893bf_0_271"/>
          <p:cNvSpPr txBox="1">
            <a:spLocks noGrp="1"/>
          </p:cNvSpPr>
          <p:nvPr>
            <p:ph type="body" idx="1"/>
          </p:nvPr>
        </p:nvSpPr>
        <p:spPr>
          <a:xfrm>
            <a:off x="4787660"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Renewal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issuing a new Contract Number for an existing active employee</a:t>
            </a:r>
            <a:endParaRPr sz="1400" dirty="0"/>
          </a:p>
          <a:p>
            <a:pPr marL="342900" lvl="0" indent="-342900" algn="l" rtl="0">
              <a:spcBef>
                <a:spcPts val="0"/>
              </a:spcBef>
              <a:spcAft>
                <a:spcPts val="0"/>
              </a:spcAft>
              <a:buClr>
                <a:srgbClr val="C40E3E"/>
              </a:buClr>
              <a:buSzPts val="1600"/>
              <a:buNone/>
            </a:pPr>
            <a:endParaRPr dirty="0"/>
          </a:p>
        </p:txBody>
      </p:sp>
      <p:sp>
        <p:nvSpPr>
          <p:cNvPr id="1582" name="Google Shape;1582;g98248893bf_0_271"/>
          <p:cNvSpPr txBox="1">
            <a:spLocks noGrp="1"/>
          </p:cNvSpPr>
          <p:nvPr>
            <p:ph type="body" idx="4"/>
          </p:nvPr>
        </p:nvSpPr>
        <p:spPr>
          <a:xfrm>
            <a:off x="566468"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Extension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extending the Contract End Date for an existing contract</a:t>
            </a:r>
            <a:endParaRPr sz="1400" dirty="0"/>
          </a:p>
          <a:p>
            <a:pPr marL="342900" lvl="0" indent="-342900" algn="l" rtl="0">
              <a:spcBef>
                <a:spcPts val="0"/>
              </a:spcBef>
              <a:spcAft>
                <a:spcPts val="0"/>
              </a:spcAft>
              <a:buClr>
                <a:srgbClr val="C40E3E"/>
              </a:buClr>
              <a:buSzPts val="1600"/>
              <a:buNone/>
            </a:pPr>
            <a:endParaRPr dirty="0"/>
          </a:p>
        </p:txBody>
      </p:sp>
      <p:sp>
        <p:nvSpPr>
          <p:cNvPr id="1583" name="Google Shape;1583;g98248893bf_0_271"/>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584" name="Google Shape;1584;g98248893bf_0_271"/>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85" name="Google Shape;1585;g98248893bf_0_271"/>
          <p:cNvSpPr txBox="1"/>
          <p:nvPr/>
        </p:nvSpPr>
        <p:spPr>
          <a:xfrm>
            <a:off x="626700" y="1235525"/>
            <a:ext cx="7681800" cy="18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dk1"/>
                </a:solidFill>
              </a:rPr>
              <a:t>THIS INFORMATION APPLIES TO BENEFITS ONLY AGENCIES</a:t>
            </a:r>
            <a:endParaRPr b="1"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Benefits Only Agencies can send contract extensions or renewals </a:t>
            </a:r>
            <a:r>
              <a:rPr lang="en-US" b="1" dirty="0">
                <a:solidFill>
                  <a:schemeClr val="dk1"/>
                </a:solidFill>
              </a:rPr>
              <a:t>PRIOR</a:t>
            </a:r>
            <a:r>
              <a:rPr lang="en-US" dirty="0">
                <a:solidFill>
                  <a:schemeClr val="dk1"/>
                </a:solidFill>
              </a:rPr>
              <a:t> to the Contract End Date of the existing contract</a:t>
            </a:r>
          </a:p>
          <a:p>
            <a:pPr marL="457200" lvl="0" indent="-317500" algn="l" rtl="0">
              <a:spcBef>
                <a:spcPts val="0"/>
              </a:spcBef>
              <a:spcAft>
                <a:spcPts val="0"/>
              </a:spcAft>
              <a:buClr>
                <a:schemeClr val="dk1"/>
              </a:buClr>
              <a:buSzPts val="1400"/>
              <a:buChar char="●"/>
            </a:pPr>
            <a:r>
              <a:rPr lang="en-US" b="1" dirty="0">
                <a:solidFill>
                  <a:srgbClr val="00B0F0"/>
                </a:solidFill>
              </a:rPr>
              <a:t>For full details visit https//dbm.Maryland.gov/</a:t>
            </a:r>
            <a:r>
              <a:rPr lang="en-US" b="1" dirty="0" err="1">
                <a:solidFill>
                  <a:srgbClr val="00B0F0"/>
                </a:solidFill>
              </a:rPr>
              <a:t>sps</a:t>
            </a:r>
            <a:r>
              <a:rPr lang="en-US" b="1" dirty="0">
                <a:solidFill>
                  <a:srgbClr val="00B0F0"/>
                </a:solidFill>
              </a:rPr>
              <a:t>/Pages/BenefitsShell.aspx</a:t>
            </a:r>
          </a:p>
          <a:p>
            <a:pPr marL="139700" lvl="0" algn="l" rtl="0">
              <a:spcBef>
                <a:spcPts val="0"/>
              </a:spcBef>
              <a:spcAft>
                <a:spcPts val="0"/>
              </a:spcAft>
              <a:buClr>
                <a:schemeClr val="dk1"/>
              </a:buClr>
              <a:buSzPts val="1400"/>
            </a:pPr>
            <a:r>
              <a:rPr lang="en-US" b="1" dirty="0">
                <a:solidFill>
                  <a:schemeClr val="dk1"/>
                </a:solidFill>
              </a:rPr>
              <a:t>      Your IT team can follow the instructions under the “All questions and responses”</a:t>
            </a:r>
          </a:p>
          <a:p>
            <a:pPr marL="139700" lvl="0" algn="l" rtl="0">
              <a:spcBef>
                <a:spcPts val="0"/>
              </a:spcBef>
              <a:spcAft>
                <a:spcPts val="0"/>
              </a:spcAft>
              <a:buClr>
                <a:schemeClr val="dk1"/>
              </a:buClr>
              <a:buSzPts val="1400"/>
            </a:pPr>
            <a:r>
              <a:rPr lang="en-US" b="1" dirty="0">
                <a:solidFill>
                  <a:schemeClr val="dk1"/>
                </a:solidFill>
              </a:rPr>
              <a:t>      “Shell Record Communication”-Posted 31518</a:t>
            </a:r>
          </a:p>
          <a:p>
            <a:pPr marL="139700" lvl="0" algn="ctr" rtl="0">
              <a:spcBef>
                <a:spcPts val="0"/>
              </a:spcBef>
              <a:spcAft>
                <a:spcPts val="0"/>
              </a:spcAft>
              <a:buClr>
                <a:schemeClr val="dk1"/>
              </a:buClr>
              <a:buSzPts val="1400"/>
            </a:pPr>
            <a:endParaRPr lang="en-US" b="1" dirty="0">
              <a:solidFill>
                <a:schemeClr val="dk1"/>
              </a:solidFill>
            </a:endParaRPr>
          </a:p>
          <a:p>
            <a:pPr marL="139700" lvl="0" algn="ctr" rtl="0">
              <a:spcBef>
                <a:spcPts val="0"/>
              </a:spcBef>
              <a:spcAft>
                <a:spcPts val="0"/>
              </a:spcAft>
              <a:buClr>
                <a:schemeClr val="dk1"/>
              </a:buClr>
              <a:buSzPts val="1400"/>
            </a:pPr>
            <a:r>
              <a:rPr lang="en-US" b="1" dirty="0">
                <a:solidFill>
                  <a:schemeClr val="dk1"/>
                </a:solidFill>
              </a:rPr>
              <a:t>Use the examples as general guidelines only</a:t>
            </a:r>
            <a:endParaRPr b="1" dirty="0"/>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endParaRPr b="1" dirty="0">
              <a:solidFill>
                <a:schemeClr val="dk1"/>
              </a:solidFill>
            </a:endParaRPr>
          </a:p>
          <a:p>
            <a:pPr marL="0" lvl="0" indent="0" algn="l" rtl="0">
              <a:spcBef>
                <a:spcPts val="0"/>
              </a:spcBef>
              <a:spcAft>
                <a:spcPts val="0"/>
              </a:spcAft>
              <a:buNone/>
            </a:pPr>
            <a:endParaRPr dirty="0"/>
          </a:p>
        </p:txBody>
      </p:sp>
      <p:sp>
        <p:nvSpPr>
          <p:cNvPr id="1586" name="Google Shape;1586;g98248893bf_0_271"/>
          <p:cNvSpPr txBox="1"/>
          <p:nvPr/>
        </p:nvSpPr>
        <p:spPr>
          <a:xfrm>
            <a:off x="626700" y="3078275"/>
            <a:ext cx="3795600" cy="1583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 09/05/2021</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Original</a:t>
            </a:r>
            <a:r>
              <a:rPr lang="en-US" sz="1600" b="1" dirty="0">
                <a:solidFill>
                  <a:srgbClr val="0000FF"/>
                </a:solidFill>
                <a:latin typeface="Calibri"/>
                <a:ea typeface="Calibri"/>
                <a:cs typeface="Calibri"/>
                <a:sym typeface="Calibri"/>
              </a:rPr>
              <a:t> Contract Number = 2021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07/01/20</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06/30/22</a:t>
            </a:r>
            <a:endParaRPr dirty="0"/>
          </a:p>
        </p:txBody>
      </p:sp>
      <p:sp>
        <p:nvSpPr>
          <p:cNvPr id="1587" name="Google Shape;1587;g98248893bf_0_271"/>
          <p:cNvSpPr txBox="1"/>
          <p:nvPr/>
        </p:nvSpPr>
        <p:spPr>
          <a:xfrm>
            <a:off x="4855900" y="3078273"/>
            <a:ext cx="3659100" cy="15837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a:t>
            </a:r>
            <a:r>
              <a:rPr lang="en-US" sz="1600" b="1">
                <a:solidFill>
                  <a:srgbClr val="0000FF"/>
                </a:solidFill>
                <a:latin typeface="Calibri"/>
                <a:ea typeface="Calibri"/>
                <a:cs typeface="Calibri"/>
                <a:sym typeface="Calibri"/>
              </a:rPr>
              <a:t>= 09/05/2021</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New</a:t>
            </a:r>
            <a:r>
              <a:rPr lang="en-US" sz="1600" b="1" dirty="0">
                <a:solidFill>
                  <a:srgbClr val="0000FF"/>
                </a:solidFill>
                <a:latin typeface="Calibri"/>
                <a:ea typeface="Calibri"/>
                <a:cs typeface="Calibri"/>
                <a:sym typeface="Calibri"/>
              </a:rPr>
              <a:t> Contract Number = 2022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01/01/22</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06/30/22</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g98248893bf_0_79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880" name="Google Shape;1880;g98248893bf_0_79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81" name="Google Shape;1881;g98248893bf_0_794"/>
          <p:cNvSpPr txBox="1">
            <a:spLocks noGrp="1"/>
          </p:cNvSpPr>
          <p:nvPr>
            <p:ph type="title"/>
          </p:nvPr>
        </p:nvSpPr>
        <p:spPr>
          <a:xfrm>
            <a:off x="320450" y="2482447"/>
            <a:ext cx="8536500" cy="946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EBD</a:t>
            </a:r>
            <a:r>
              <a:rPr lang="en-US" sz="8800" dirty="0">
                <a:latin typeface="Freestyle Script" panose="030804020302050B0404" pitchFamily="66" charset="0"/>
              </a:rPr>
              <a:t> </a:t>
            </a:r>
            <a:endParaRPr sz="8800" dirty="0">
              <a:latin typeface="Freestyle Script" panose="030804020302050B0404" pitchFamily="66" charset="0"/>
            </a:endParaRPr>
          </a:p>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Reminders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C0F9644C-A8A2-4CEE-AC4B-5425A8E5DB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348" y="2143991"/>
            <a:ext cx="1125415" cy="946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g98248893bf_0_800"/>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Reminders</a:t>
            </a:r>
            <a:endParaRPr sz="3400" dirty="0"/>
          </a:p>
        </p:txBody>
      </p:sp>
      <p:sp>
        <p:nvSpPr>
          <p:cNvPr id="1888" name="Google Shape;1888;g98248893bf_0_800"/>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889" name="Google Shape;1889;g98248893bf_0_800"/>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90" name="Google Shape;1890;g98248893bf_0_800"/>
          <p:cNvSpPr txBox="1"/>
          <p:nvPr/>
        </p:nvSpPr>
        <p:spPr>
          <a:xfrm>
            <a:off x="457187" y="1030492"/>
            <a:ext cx="8229600" cy="4817152"/>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Benefit Guide</a:t>
            </a:r>
            <a:endParaRPr sz="21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Available online for everyone at DBM.Maryland.gov/benefits</a:t>
            </a:r>
            <a:endParaRPr sz="20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Read the Benefit Guide! </a:t>
            </a:r>
          </a:p>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Contacting EBD</a:t>
            </a:r>
            <a:endParaRPr lang="en-US" sz="2000" b="1" dirty="0">
              <a:solidFill>
                <a:srgbClr val="C40E3E"/>
              </a:solidFill>
            </a:endParaRPr>
          </a:p>
          <a:p>
            <a:pPr marL="914400" marR="0" lvl="1" indent="-342900" algn="l" rtl="0">
              <a:lnSpc>
                <a:spcPct val="150000"/>
              </a:lnSpc>
              <a:spcBef>
                <a:spcPts val="0"/>
              </a:spcBef>
              <a:spcAft>
                <a:spcPts val="0"/>
              </a:spcAft>
              <a:buSzPts val="1800"/>
              <a:buChar char="○"/>
            </a:pPr>
            <a:r>
              <a:rPr lang="en-US" sz="2000" b="1" dirty="0"/>
              <a:t>SPS Ticket System</a:t>
            </a:r>
          </a:p>
          <a:p>
            <a:pPr marL="914400" marR="0" lvl="1" indent="-342900" algn="l" rtl="0">
              <a:lnSpc>
                <a:spcPct val="150000"/>
              </a:lnSpc>
              <a:spcBef>
                <a:spcPts val="0"/>
              </a:spcBef>
              <a:spcAft>
                <a:spcPts val="0"/>
              </a:spcAft>
              <a:buSzPts val="1800"/>
              <a:buChar char="○"/>
            </a:pPr>
            <a:r>
              <a:rPr lang="en-US" sz="2000" b="1" dirty="0"/>
              <a:t>Please refrain from emailing or calling EBD staff directly</a:t>
            </a:r>
            <a:endParaRPr sz="2000" b="1" dirty="0">
              <a:solidFill>
                <a:srgbClr val="C40E3E"/>
              </a:solidFill>
            </a:endParaRPr>
          </a:p>
          <a:p>
            <a:pPr marL="914400" lvl="1" indent="-342900">
              <a:buClr>
                <a:srgbClr val="C40E3E"/>
              </a:buClr>
              <a:buSzPts val="1800"/>
              <a:buChar char="○"/>
            </a:pPr>
            <a:endParaRPr lang="en-US" sz="2000" b="1" dirty="0">
              <a:solidFill>
                <a:schemeClr val="accent1"/>
              </a:solidFill>
            </a:endParaRPr>
          </a:p>
          <a:p>
            <a:pPr marL="457200" lvl="0" indent="-342900">
              <a:buClr>
                <a:srgbClr val="C40E3E"/>
              </a:buClr>
              <a:buSzPts val="1800"/>
              <a:buChar char="●"/>
            </a:pPr>
            <a:r>
              <a:rPr lang="en-US" sz="2100" b="1" dirty="0">
                <a:solidFill>
                  <a:srgbClr val="C40E3E"/>
                </a:solidFill>
              </a:rPr>
              <a:t>ABC’s may complete the Open Enrollment process on behalf of an employee; HOWEVER, an enrollment form must be attached to the open enrollment event</a:t>
            </a:r>
          </a:p>
          <a:p>
            <a:pPr marL="457200" lvl="0" indent="-342900">
              <a:buClr>
                <a:srgbClr val="C40E3E"/>
              </a:buClr>
              <a:buSzPts val="1800"/>
              <a:buChar char="●"/>
            </a:pPr>
            <a:endParaRPr lang="en-US" sz="2100" b="1" dirty="0">
              <a:solidFill>
                <a:srgbClr val="C40E3E"/>
              </a:solidFill>
            </a:endParaRPr>
          </a:p>
          <a:p>
            <a:pPr marL="457200" lvl="0" indent="-342900">
              <a:buClr>
                <a:srgbClr val="C40E3E"/>
              </a:buClr>
              <a:buSzPts val="1800"/>
              <a:buChar char="●"/>
            </a:pPr>
            <a:r>
              <a:rPr lang="en-US" sz="2100" b="1" dirty="0">
                <a:solidFill>
                  <a:schemeClr val="accent1"/>
                </a:solidFill>
              </a:rPr>
              <a:t>Open Enrollment closes at </a:t>
            </a:r>
            <a:r>
              <a:rPr lang="en-US" sz="2100" b="1" u="sng" dirty="0">
                <a:solidFill>
                  <a:schemeClr val="accent1"/>
                </a:solidFill>
              </a:rPr>
              <a:t>5pm</a:t>
            </a:r>
            <a:r>
              <a:rPr lang="en-US" sz="2100" b="1" dirty="0">
                <a:solidFill>
                  <a:schemeClr val="accent1"/>
                </a:solidFill>
              </a:rPr>
              <a:t> on November 12</a:t>
            </a:r>
            <a:r>
              <a:rPr lang="en-US" sz="2100" b="1" baseline="30000" dirty="0">
                <a:solidFill>
                  <a:schemeClr val="accent1"/>
                </a:solidFill>
              </a:rPr>
              <a:t>th</a:t>
            </a:r>
            <a:r>
              <a:rPr lang="en-US" sz="2100" b="1" dirty="0">
                <a:solidFill>
                  <a:schemeClr val="accent1"/>
                </a:solidFill>
              </a:rPr>
              <a:t>!</a:t>
            </a: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g98248893bf_0_82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915" name="Google Shape;1915;g98248893bf_0_82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916" name="Google Shape;1916;g98248893bf_0_827"/>
          <p:cNvSpPr txBox="1">
            <a:spLocks noGrp="1"/>
          </p:cNvSpPr>
          <p:nvPr>
            <p:ph type="title"/>
          </p:nvPr>
        </p:nvSpPr>
        <p:spPr>
          <a:xfrm>
            <a:off x="272323" y="2458386"/>
            <a:ext cx="8536500" cy="571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Questions</a:t>
            </a:r>
            <a:r>
              <a:rPr lang="en-US" sz="8800" dirty="0">
                <a:latin typeface="Freestyle Script" panose="030804020302050B0404" pitchFamily="66" charset="0"/>
              </a:rPr>
              <a:t>?</a:t>
            </a:r>
            <a:endParaRPr sz="8800" dirty="0">
              <a:latin typeface="Freestyle Script" panose="030804020302050B0404" pitchFamily="66" charset="0"/>
            </a:endParaRPr>
          </a:p>
        </p:txBody>
      </p:sp>
      <p:pic>
        <p:nvPicPr>
          <p:cNvPr id="5" name="Picture 4">
            <a:extLst>
              <a:ext uri="{FF2B5EF4-FFF2-40B4-BE49-F238E27FC236}">
                <a16:creationId xmlns:a16="http://schemas.microsoft.com/office/drawing/2014/main" id="{5A07D9C2-47EC-4812-A033-511AA3D340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233" y="3697810"/>
            <a:ext cx="1223889" cy="953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g98248893bf_0_833"/>
          <p:cNvSpPr txBox="1">
            <a:spLocks noGrp="1"/>
          </p:cNvSpPr>
          <p:nvPr>
            <p:ph type="title"/>
          </p:nvPr>
        </p:nvSpPr>
        <p:spPr>
          <a:xfrm>
            <a:off x="457200" y="5401722"/>
            <a:ext cx="82296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ECAA00"/>
              </a:buClr>
              <a:buSzPts val="3000"/>
              <a:buFont typeface="Arial"/>
              <a:buNone/>
            </a:pPr>
            <a:r>
              <a:rPr lang="en-US" sz="5400" dirty="0">
                <a:solidFill>
                  <a:schemeClr val="dk1"/>
                </a:solidFill>
                <a:latin typeface="Freestyle Script" panose="030804020302050B0404" pitchFamily="66" charset="0"/>
              </a:rPr>
              <a:t>Thank You!</a:t>
            </a:r>
            <a:endParaRPr sz="5400" dirty="0">
              <a:solidFill>
                <a:schemeClr val="dk1"/>
              </a:solidFill>
              <a:latin typeface="Freestyle Script" panose="030804020302050B0404" pitchFamily="66" charset="0"/>
            </a:endParaRPr>
          </a:p>
        </p:txBody>
      </p:sp>
      <p:sp>
        <p:nvSpPr>
          <p:cNvPr id="1922" name="Google Shape;1922;g98248893bf_0_833"/>
          <p:cNvSpPr txBox="1">
            <a:spLocks noGrp="1"/>
          </p:cNvSpPr>
          <p:nvPr>
            <p:ph type="sldNum" idx="12"/>
          </p:nvPr>
        </p:nvSpPr>
        <p:spPr>
          <a:xfrm>
            <a:off x="168676" y="6447470"/>
            <a:ext cx="209100" cy="138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900"/>
              <a:buNone/>
            </a:pPr>
            <a:fld id="{00000000-1234-1234-1234-123412341234}" type="slidenum">
              <a:rPr lang="en-US"/>
              <a:t>28</a:t>
            </a:fld>
            <a:endParaRPr/>
          </a:p>
        </p:txBody>
      </p:sp>
      <p:sp>
        <p:nvSpPr>
          <p:cNvPr id="1923" name="Google Shape;1923;g98248893bf_0_833"/>
          <p:cNvSpPr txBox="1"/>
          <p:nvPr/>
        </p:nvSpPr>
        <p:spPr>
          <a:xfrm>
            <a:off x="2454712" y="6526440"/>
            <a:ext cx="3619500" cy="9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dk2"/>
                </a:solidFill>
                <a:latin typeface="Arial"/>
                <a:ea typeface="Arial"/>
                <a:cs typeface="Arial"/>
                <a:sym typeface="Arial"/>
              </a:rPr>
              <a:t>© Copyright 2019 State of Maryland. The information contained herein is subject to change without notice.</a:t>
            </a:r>
            <a:endParaRPr sz="600" b="0" i="0" u="none" strike="noStrike" cap="none">
              <a:solidFill>
                <a:schemeClr val="dk2"/>
              </a:solidFill>
              <a:latin typeface="Arial"/>
              <a:ea typeface="Arial"/>
              <a:cs typeface="Arial"/>
              <a:sym typeface="Arial"/>
            </a:endParaRPr>
          </a:p>
        </p:txBody>
      </p:sp>
      <p:pic>
        <p:nvPicPr>
          <p:cNvPr id="5" name="Picture 4">
            <a:extLst>
              <a:ext uri="{FF2B5EF4-FFF2-40B4-BE49-F238E27FC236}">
                <a16:creationId xmlns:a16="http://schemas.microsoft.com/office/drawing/2014/main" id="{01E43E3E-B056-46FD-B6C0-78D4E17F6E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691" y="5761607"/>
            <a:ext cx="781050" cy="6769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g98248893bf_0_5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405" name="Google Shape;1405;g98248893bf_0_5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06" name="Google Shape;1406;g98248893bf_0_56"/>
          <p:cNvSpPr txBox="1">
            <a:spLocks noGrp="1"/>
          </p:cNvSpPr>
          <p:nvPr>
            <p:ph type="title"/>
          </p:nvPr>
        </p:nvSpPr>
        <p:spPr>
          <a:xfrm>
            <a:off x="267288" y="2848800"/>
            <a:ext cx="8553156"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Open</a:t>
            </a:r>
            <a:r>
              <a:rPr lang="en-US" sz="8000" dirty="0">
                <a:latin typeface="Freestyle Script" panose="030804020302050B0404" pitchFamily="66" charset="0"/>
              </a:rPr>
              <a:t> </a:t>
            </a:r>
            <a:r>
              <a:rPr lang="en-US" sz="9600" dirty="0">
                <a:latin typeface="Freestyle Script" panose="030804020302050B0404" pitchFamily="66" charset="0"/>
              </a:rPr>
              <a:t>Enrollment</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B3F81A46-B7FB-401E-B06B-75899C3A8E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63" y="1543178"/>
            <a:ext cx="1192383" cy="12139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8"/>
          <p:cNvSpPr txBox="1">
            <a:spLocks noGrp="1"/>
          </p:cNvSpPr>
          <p:nvPr>
            <p:ph type="body" idx="1"/>
          </p:nvPr>
        </p:nvSpPr>
        <p:spPr>
          <a:xfrm>
            <a:off x="457200" y="1847719"/>
            <a:ext cx="3977640" cy="4445479"/>
          </a:xfrm>
          <a:prstGeom prst="rect">
            <a:avLst/>
          </a:prstGeom>
          <a:noFill/>
          <a:ln>
            <a:noFill/>
          </a:ln>
        </p:spPr>
        <p:txBody>
          <a:bodyPr spcFirstLastPara="1" wrap="square" lIns="91425" tIns="45700" rIns="91425" bIns="45700" anchor="t" anchorCtr="0">
            <a:normAutofit/>
          </a:bodyPr>
          <a:lstStyle/>
          <a:p>
            <a:pPr marL="169862" lvl="0" indent="-169862" algn="l" rtl="0">
              <a:lnSpc>
                <a:spcPct val="115000"/>
              </a:lnSpc>
              <a:spcBef>
                <a:spcPts val="320"/>
              </a:spcBef>
              <a:spcAft>
                <a:spcPts val="0"/>
              </a:spcAft>
              <a:buClr>
                <a:srgbClr val="D55374"/>
              </a:buClr>
              <a:buSzPts val="1600"/>
              <a:buFont typeface="Arial"/>
              <a:buChar char="•"/>
            </a:pPr>
            <a:r>
              <a:rPr lang="en-US" sz="2000" dirty="0">
                <a:solidFill>
                  <a:schemeClr val="bg2"/>
                </a:solidFill>
              </a:rPr>
              <a:t>What you need to know:</a:t>
            </a:r>
            <a:endParaRPr lang="en-US" sz="1400" dirty="0">
              <a:solidFill>
                <a:schemeClr val="bg2"/>
              </a:solidFill>
            </a:endParaRP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Open Enrollment begins at 8am on October 18 and closes at 5pm on November 12</a:t>
            </a: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More than 4,000 employees have qualified under the ACA measurement period </a:t>
            </a:r>
            <a:endParaRPr dirty="0">
              <a:solidFill>
                <a:schemeClr val="bg2"/>
              </a:solidFill>
            </a:endParaRPr>
          </a:p>
        </p:txBody>
      </p:sp>
      <p:sp>
        <p:nvSpPr>
          <p:cNvPr id="1413" name="Google Shape;1413;p8"/>
          <p:cNvSpPr txBox="1">
            <a:spLocks noGrp="1"/>
          </p:cNvSpPr>
          <p:nvPr>
            <p:ph type="body" idx="2"/>
          </p:nvPr>
        </p:nvSpPr>
        <p:spPr>
          <a:xfrm>
            <a:off x="4709159" y="1847719"/>
            <a:ext cx="4115245" cy="4436853"/>
          </a:xfrm>
          <a:prstGeom prst="rect">
            <a:avLst/>
          </a:prstGeom>
          <a:noFill/>
          <a:ln>
            <a:noFill/>
          </a:ln>
        </p:spPr>
        <p:txBody>
          <a:bodyPr spcFirstLastPara="1" wrap="square" lIns="91425" tIns="45700" rIns="91425" bIns="45700" anchor="t" anchorCtr="0">
            <a:normAutofit/>
          </a:bodyPr>
          <a:lstStyle/>
          <a:p>
            <a:pPr marL="169862" lvl="0" indent="-169862" algn="l" rtl="0">
              <a:lnSpc>
                <a:spcPct val="115000"/>
              </a:lnSpc>
              <a:spcBef>
                <a:spcPts val="320"/>
              </a:spcBef>
              <a:spcAft>
                <a:spcPts val="0"/>
              </a:spcAft>
              <a:buClr>
                <a:srgbClr val="D55374"/>
              </a:buClr>
              <a:buSzPts val="1600"/>
              <a:buFont typeface="Arial"/>
              <a:buChar char="•"/>
            </a:pPr>
            <a:r>
              <a:rPr lang="en-US" dirty="0">
                <a:solidFill>
                  <a:schemeClr val="bg2"/>
                </a:solidFill>
              </a:rPr>
              <a:t>100% Virtual Campaign</a:t>
            </a:r>
            <a:endParaRPr lang="en-US" b="1" dirty="0">
              <a:solidFill>
                <a:schemeClr val="accent1"/>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On-Demand Open Enrollment Materials &amp; Videos at mymdbenefits.com </a:t>
            </a:r>
          </a:p>
          <a:p>
            <a:pPr marL="627062" lvl="1" indent="-169862">
              <a:lnSpc>
                <a:spcPct val="115000"/>
              </a:lnSpc>
              <a:spcBef>
                <a:spcPts val="320"/>
              </a:spcBef>
              <a:buClr>
                <a:srgbClr val="D55374"/>
              </a:buClr>
              <a:buSzPts val="1600"/>
              <a:buFont typeface="Arial"/>
              <a:buChar char="•"/>
            </a:pPr>
            <a:r>
              <a:rPr lang="en-US" dirty="0">
                <a:solidFill>
                  <a:schemeClr val="bg2"/>
                </a:solidFill>
              </a:rPr>
              <a:t>All materials available online as of October 12</a:t>
            </a:r>
          </a:p>
          <a:p>
            <a:pPr marL="627062" lvl="1" indent="-169862">
              <a:lnSpc>
                <a:spcPct val="115000"/>
              </a:lnSpc>
              <a:spcBef>
                <a:spcPts val="320"/>
              </a:spcBef>
              <a:buClr>
                <a:srgbClr val="D55374"/>
              </a:buClr>
              <a:buSzPts val="1600"/>
              <a:buFont typeface="Arial"/>
              <a:buChar char="•"/>
            </a:pPr>
            <a:r>
              <a:rPr lang="en-US" dirty="0">
                <a:solidFill>
                  <a:schemeClr val="bg2"/>
                </a:solidFill>
              </a:rPr>
              <a:t>Printed materials mailed to Retirees and COBRA participants</a:t>
            </a:r>
          </a:p>
          <a:p>
            <a:pPr marL="627062" lvl="1" indent="-169862">
              <a:lnSpc>
                <a:spcPct val="115000"/>
              </a:lnSpc>
              <a:spcBef>
                <a:spcPts val="320"/>
              </a:spcBef>
              <a:buClr>
                <a:srgbClr val="D55374"/>
              </a:buClr>
              <a:buSzPts val="1600"/>
              <a:buFont typeface="Arial"/>
              <a:buChar char="•"/>
            </a:pPr>
            <a:r>
              <a:rPr lang="en-US" dirty="0">
                <a:solidFill>
                  <a:schemeClr val="bg2"/>
                </a:solidFill>
              </a:rPr>
              <a:t>Current Benefit Summaries available through SPS Benefits</a:t>
            </a:r>
            <a:endParaRPr sz="1600" dirty="0">
              <a:solidFill>
                <a:schemeClr val="bg2"/>
              </a:solidFill>
            </a:endParaRPr>
          </a:p>
          <a:p>
            <a:pPr marL="169862" lvl="0" indent="-169862" algn="l" rtl="0">
              <a:lnSpc>
                <a:spcPct val="115000"/>
              </a:lnSpc>
              <a:spcBef>
                <a:spcPts val="320"/>
              </a:spcBef>
              <a:spcAft>
                <a:spcPts val="0"/>
              </a:spcAft>
              <a:buClr>
                <a:srgbClr val="D55374"/>
              </a:buClr>
              <a:buSzPts val="1600"/>
              <a:buChar char="•"/>
            </a:pPr>
            <a:r>
              <a:rPr lang="en-US" b="1" dirty="0">
                <a:solidFill>
                  <a:schemeClr val="bg2"/>
                </a:solidFill>
              </a:rPr>
              <a:t>Dependent Verification Review (DVR) </a:t>
            </a:r>
            <a:endParaRPr b="1" dirty="0">
              <a:solidFill>
                <a:schemeClr val="bg2"/>
              </a:solidFill>
            </a:endParaRPr>
          </a:p>
        </p:txBody>
      </p:sp>
      <p:sp>
        <p:nvSpPr>
          <p:cNvPr id="1414" name="Google Shape;1414;p8"/>
          <p:cNvSpPr txBox="1">
            <a:spLocks noGrp="1"/>
          </p:cNvSpPr>
          <p:nvPr>
            <p:ph type="title"/>
          </p:nvPr>
        </p:nvSpPr>
        <p:spPr>
          <a:xfrm>
            <a:off x="457200" y="552137"/>
            <a:ext cx="7659384" cy="850233"/>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Clr>
                <a:schemeClr val="dk1"/>
              </a:buClr>
              <a:buSzPts val="3600"/>
              <a:buFont typeface="Arial"/>
              <a:buNone/>
            </a:pPr>
            <a:r>
              <a:rPr lang="en-US" sz="3500" dirty="0">
                <a:solidFill>
                  <a:schemeClr val="accent1"/>
                </a:solidFill>
              </a:rPr>
              <a:t>Open Enrollment</a:t>
            </a:r>
            <a:br>
              <a:rPr lang="en-US" sz="3500" dirty="0">
                <a:solidFill>
                  <a:schemeClr val="accent1"/>
                </a:solidFill>
              </a:rPr>
            </a:br>
            <a:endParaRPr dirty="0">
              <a:solidFill>
                <a:schemeClr val="tx1"/>
              </a:solidFill>
            </a:endParaRPr>
          </a:p>
        </p:txBody>
      </p:sp>
      <p:sp>
        <p:nvSpPr>
          <p:cNvPr id="1415" name="Google Shape;1415;p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4</a:t>
            </a:fld>
            <a:endParaRPr/>
          </a:p>
        </p:txBody>
      </p:sp>
      <p:sp>
        <p:nvSpPr>
          <p:cNvPr id="1416" name="Google Shape;1416;p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1" name="Google Shape;1414;p8">
            <a:extLst>
              <a:ext uri="{FF2B5EF4-FFF2-40B4-BE49-F238E27FC236}">
                <a16:creationId xmlns:a16="http://schemas.microsoft.com/office/drawing/2014/main" id="{6E6B1028-0B33-45BD-AFED-787CFFBD440B}"/>
              </a:ext>
            </a:extLst>
          </p:cNvPr>
          <p:cNvSpPr txBox="1">
            <a:spLocks/>
          </p:cNvSpPr>
          <p:nvPr/>
        </p:nvSpPr>
        <p:spPr>
          <a:xfrm>
            <a:off x="816746" y="1109709"/>
            <a:ext cx="7722105" cy="8472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3600"/>
            </a:pPr>
            <a:r>
              <a:rPr lang="en-US" sz="3500" dirty="0">
                <a:solidFill>
                  <a:schemeClr val="accent2"/>
                </a:solidFill>
              </a:rPr>
              <a:t>October 18 - November 12, 2021</a:t>
            </a:r>
            <a:r>
              <a:rPr lang="en-US" sz="3500" dirty="0">
                <a:solidFill>
                  <a:schemeClr val="accent1"/>
                </a:solidFill>
              </a:rPr>
              <a:t/>
            </a:r>
            <a:br>
              <a:rPr lang="en-US" sz="3500" dirty="0">
                <a:solidFill>
                  <a:schemeClr val="accent1"/>
                </a:solidFill>
              </a:rPr>
            </a:b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g98248893bf_0_173"/>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chemeClr val="accent1"/>
                </a:solidFill>
              </a:rPr>
              <a:t>Dependent Verification Review (DVR) </a:t>
            </a:r>
            <a:endParaRPr sz="3400" dirty="0">
              <a:solidFill>
                <a:schemeClr val="accent1"/>
              </a:solidFill>
            </a:endParaRPr>
          </a:p>
        </p:txBody>
      </p:sp>
      <p:sp>
        <p:nvSpPr>
          <p:cNvPr id="1484" name="Google Shape;1484;g98248893bf_0_173"/>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85" name="Google Shape;1485;g98248893bf_0_173"/>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86" name="Google Shape;1486;g98248893bf_0_173"/>
          <p:cNvSpPr txBox="1"/>
          <p:nvPr/>
        </p:nvSpPr>
        <p:spPr>
          <a:xfrm>
            <a:off x="377987" y="1211809"/>
            <a:ext cx="8242230" cy="4620820"/>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1200"/>
              </a:spcAft>
              <a:buClr>
                <a:srgbClr val="C40E3E"/>
              </a:buClr>
              <a:buSzPts val="1600"/>
              <a:buFont typeface="Arial" panose="020B0604020202020204" pitchFamily="34" charset="0"/>
              <a:buChar char="•"/>
            </a:pPr>
            <a:r>
              <a:rPr lang="en-US" sz="1600" dirty="0">
                <a:solidFill>
                  <a:srgbClr val="C40E3E"/>
                </a:solidFill>
              </a:rPr>
              <a:t>If an employee adds a qualifying dependent during Open Enrollment, they MUST provide the required supporting documentation </a:t>
            </a:r>
            <a:r>
              <a:rPr lang="en-US" sz="1600" b="1" dirty="0">
                <a:solidFill>
                  <a:srgbClr val="C40E3E"/>
                </a:solidFill>
              </a:rPr>
              <a:t>when completing</a:t>
            </a:r>
            <a:r>
              <a:rPr lang="en-US" sz="1600" dirty="0">
                <a:solidFill>
                  <a:srgbClr val="C40E3E"/>
                </a:solidFill>
              </a:rPr>
              <a:t> the Open Enrollment Benefit Event in the SPS Benefit system</a:t>
            </a:r>
            <a:endParaRPr sz="1600" dirty="0">
              <a:solidFill>
                <a:srgbClr val="C40E3E"/>
              </a:solidFill>
            </a:endParaRPr>
          </a:p>
          <a:p>
            <a:pPr marL="457200" marR="0" lvl="0" indent="-330200" algn="l" rtl="0">
              <a:spcBef>
                <a:spcPts val="0"/>
              </a:spcBef>
              <a:spcAft>
                <a:spcPts val="1200"/>
              </a:spcAft>
              <a:buClr>
                <a:srgbClr val="C40E3E"/>
              </a:buClr>
              <a:buSzPts val="1600"/>
              <a:buFont typeface="Arial" panose="020B0604020202020204" pitchFamily="34" charset="0"/>
              <a:buChar char="•"/>
            </a:pPr>
            <a:r>
              <a:rPr lang="en-US" sz="1600" dirty="0">
                <a:solidFill>
                  <a:srgbClr val="C40E3E"/>
                </a:solidFill>
              </a:rPr>
              <a:t>If the required dependent(s) documentation is not uploaded by 11/12/21 </a:t>
            </a:r>
            <a:r>
              <a:rPr lang="en-US" sz="1600" b="1" dirty="0">
                <a:solidFill>
                  <a:srgbClr val="C40E3E"/>
                </a:solidFill>
              </a:rPr>
              <a:t>at 5:00pm </a:t>
            </a:r>
            <a:r>
              <a:rPr lang="en-US" sz="1600" dirty="0">
                <a:solidFill>
                  <a:srgbClr val="C40E3E"/>
                </a:solidFill>
              </a:rPr>
              <a:t>the newly added dependent(s) </a:t>
            </a:r>
            <a:r>
              <a:rPr lang="en-US" sz="1600" b="1" dirty="0">
                <a:solidFill>
                  <a:srgbClr val="C40E3E"/>
                </a:solidFill>
              </a:rPr>
              <a:t>will be removed from Open Enrollment coverage </a:t>
            </a:r>
            <a:endParaRPr sz="1600" b="1" dirty="0">
              <a:solidFill>
                <a:srgbClr val="C40E3E"/>
              </a:solidFill>
            </a:endParaRPr>
          </a:p>
          <a:p>
            <a:pPr marL="914400" marR="0" lvl="1" indent="-330200" algn="l" rtl="0">
              <a:spcBef>
                <a:spcPts val="0"/>
              </a:spcBef>
              <a:spcAft>
                <a:spcPts val="1200"/>
              </a:spcAft>
              <a:buSzPts val="1600"/>
              <a:buChar char="○"/>
            </a:pPr>
            <a:r>
              <a:rPr lang="en-US" sz="1600" b="1" dirty="0"/>
              <a:t>They will not have coverage effective January 1, 2022</a:t>
            </a:r>
          </a:p>
          <a:p>
            <a:pPr marL="457200" marR="0" lvl="0" indent="-330200" algn="l" rtl="0">
              <a:spcBef>
                <a:spcPts val="0"/>
              </a:spcBef>
              <a:spcAft>
                <a:spcPts val="1200"/>
              </a:spcAft>
              <a:buClr>
                <a:srgbClr val="C40E3E"/>
              </a:buClr>
              <a:buSzPts val="1600"/>
              <a:buFont typeface="Arial" panose="020B0604020202020204" pitchFamily="34" charset="0"/>
              <a:buChar char="•"/>
            </a:pPr>
            <a:r>
              <a:rPr lang="en-US" sz="1600" dirty="0">
                <a:solidFill>
                  <a:srgbClr val="C40E3E"/>
                </a:solidFill>
              </a:rPr>
              <a:t>Please </a:t>
            </a:r>
            <a:r>
              <a:rPr lang="en-US" sz="1600" b="1" u="sng" dirty="0">
                <a:solidFill>
                  <a:schemeClr val="accent6"/>
                </a:solidFill>
              </a:rPr>
              <a:t>reference page 39 of your 2022 Benefit Guide</a:t>
            </a:r>
            <a:r>
              <a:rPr lang="en-US" sz="1600" b="1" dirty="0">
                <a:solidFill>
                  <a:schemeClr val="accent6"/>
                </a:solidFill>
              </a:rPr>
              <a:t> </a:t>
            </a:r>
            <a:r>
              <a:rPr lang="en-US" sz="1600" dirty="0">
                <a:solidFill>
                  <a:srgbClr val="C40E3E"/>
                </a:solidFill>
              </a:rPr>
              <a:t>to determine what official documentation is required for each dependent</a:t>
            </a:r>
          </a:p>
          <a:p>
            <a:pPr marL="412750" lvl="4" indent="-285750">
              <a:spcAft>
                <a:spcPts val="1200"/>
              </a:spcAft>
              <a:buClr>
                <a:srgbClr val="C40E3E"/>
              </a:buClr>
              <a:buSzPts val="1600"/>
              <a:buFont typeface="Arial" panose="020B0604020202020204" pitchFamily="34" charset="0"/>
              <a:buChar char="•"/>
            </a:pPr>
            <a:r>
              <a:rPr lang="en-US" sz="1600" dirty="0"/>
              <a:t>Only upload docs to Maintain Worker Documents, the upload category should be </a:t>
            </a:r>
            <a:r>
              <a:rPr lang="en-US" sz="1600" b="1" dirty="0"/>
              <a:t>Benefits or Benefits Correspondence</a:t>
            </a:r>
            <a:r>
              <a:rPr lang="en-US" sz="1600" dirty="0"/>
              <a:t>.</a:t>
            </a:r>
          </a:p>
          <a:p>
            <a:pPr marL="412750" marR="0" lvl="0" indent="-285750" algn="l" rtl="0">
              <a:spcBef>
                <a:spcPts val="0"/>
              </a:spcBef>
              <a:spcAft>
                <a:spcPts val="1200"/>
              </a:spcAft>
              <a:buClr>
                <a:srgbClr val="C40E3E"/>
              </a:buClr>
              <a:buSzPts val="1600"/>
              <a:buFont typeface="Arial" panose="020B0604020202020204" pitchFamily="34" charset="0"/>
              <a:buChar char="•"/>
            </a:pPr>
            <a:r>
              <a:rPr lang="en-US" sz="1600" dirty="0">
                <a:solidFill>
                  <a:srgbClr val="C40E3E"/>
                </a:solidFill>
              </a:rPr>
              <a:t>Employees can take pictures of the required documentation and upload </a:t>
            </a:r>
            <a:r>
              <a:rPr lang="en-US" sz="1600" b="1" dirty="0">
                <a:solidFill>
                  <a:srgbClr val="C40E3E"/>
                </a:solidFill>
              </a:rPr>
              <a:t>legible</a:t>
            </a:r>
            <a:r>
              <a:rPr lang="en-US" sz="1600" dirty="0">
                <a:solidFill>
                  <a:srgbClr val="C40E3E"/>
                </a:solidFill>
              </a:rPr>
              <a:t> screenshots to the Open Enrollment event</a:t>
            </a:r>
          </a:p>
          <a:p>
            <a:pPr marL="584200" marR="0" lvl="1" algn="l" rtl="0">
              <a:lnSpc>
                <a:spcPct val="150000"/>
              </a:lnSpc>
              <a:spcBef>
                <a:spcPts val="0"/>
              </a:spcBef>
              <a:spcAft>
                <a:spcPts val="0"/>
              </a:spcAft>
              <a:buSzPts val="1600"/>
            </a:pPr>
            <a:endParaRPr sz="1600" b="1" dirty="0"/>
          </a:p>
          <a:p>
            <a:pPr marL="914400" marR="0" lvl="1" indent="-330200" algn="l" rtl="0">
              <a:lnSpc>
                <a:spcPct val="150000"/>
              </a:lnSpc>
              <a:spcBef>
                <a:spcPts val="0"/>
              </a:spcBef>
              <a:spcAft>
                <a:spcPts val="0"/>
              </a:spcAft>
              <a:buSzPts val="1600"/>
              <a:buChar char="○"/>
            </a:pPr>
            <a:endParaRPr sz="1600" b="1" dirty="0"/>
          </a:p>
          <a:p>
            <a:pPr marL="0" marR="0" lvl="0" indent="0" algn="l" rtl="0">
              <a:lnSpc>
                <a:spcPct val="150000"/>
              </a:lnSpc>
              <a:spcBef>
                <a:spcPts val="0"/>
              </a:spcBef>
              <a:spcAft>
                <a:spcPts val="0"/>
              </a:spcAft>
              <a:buNone/>
            </a:pPr>
            <a:endParaRPr sz="16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g98248893bf_0_35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68" name="Google Shape;1668;g98248893bf_0_35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9" name="Google Shape;1669;g98248893bf_0_352"/>
          <p:cNvSpPr txBox="1">
            <a:spLocks noGrp="1"/>
          </p:cNvSpPr>
          <p:nvPr>
            <p:ph type="title"/>
          </p:nvPr>
        </p:nvSpPr>
        <p:spPr>
          <a:xfrm>
            <a:off x="320450" y="2848779"/>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800" dirty="0">
                <a:latin typeface="Freestyle Script" panose="030804020302050B0404" pitchFamily="66" charset="0"/>
              </a:rPr>
              <a:t>Benefit </a:t>
            </a:r>
            <a:r>
              <a:rPr lang="en-US" sz="9600" dirty="0">
                <a:latin typeface="Freestyle Script" panose="030804020302050B0404" pitchFamily="66" charset="0"/>
              </a:rPr>
              <a:t>Highlights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23415211-E437-4972-A8E9-5228862E86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589" y="3868614"/>
            <a:ext cx="1266092" cy="12379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Highlights 2022</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2" name="TextBox 1">
            <a:extLst>
              <a:ext uri="{FF2B5EF4-FFF2-40B4-BE49-F238E27FC236}">
                <a16:creationId xmlns:a16="http://schemas.microsoft.com/office/drawing/2014/main" id="{F0653735-0D29-47CB-BF85-4EAF4E186A5B}"/>
              </a:ext>
            </a:extLst>
          </p:cNvPr>
          <p:cNvSpPr txBox="1"/>
          <p:nvPr/>
        </p:nvSpPr>
        <p:spPr>
          <a:xfrm>
            <a:off x="377987" y="1147478"/>
            <a:ext cx="8308800" cy="4401205"/>
          </a:xfrm>
          <a:prstGeom prst="rect">
            <a:avLst/>
          </a:prstGeom>
          <a:noFill/>
        </p:spPr>
        <p:txBody>
          <a:bodyPr wrap="square" rtlCol="0">
            <a:spAutoFit/>
          </a:bodyPr>
          <a:lstStyle/>
          <a:p>
            <a:r>
              <a:rPr lang="en-US" sz="2000" b="1" dirty="0">
                <a:solidFill>
                  <a:schemeClr val="accent1"/>
                </a:solidFill>
              </a:rPr>
              <a:t>Birth Events: Change in Dependent Documentation Requirements</a:t>
            </a:r>
          </a:p>
          <a:p>
            <a:endParaRPr lang="en-US" sz="2000" dirty="0"/>
          </a:p>
          <a:p>
            <a:r>
              <a:rPr lang="en-US" sz="2000" dirty="0"/>
              <a:t>Newborns born on or after January 1, 2022:</a:t>
            </a:r>
          </a:p>
          <a:p>
            <a:endParaRPr lang="en-US" sz="2000" dirty="0"/>
          </a:p>
          <a:p>
            <a:r>
              <a:rPr lang="en-US" sz="2000" dirty="0"/>
              <a:t>	EBD will no longer accept temporary documentation of birth.</a:t>
            </a:r>
          </a:p>
          <a:p>
            <a:endParaRPr lang="en-US" sz="2000" dirty="0"/>
          </a:p>
          <a:p>
            <a:r>
              <a:rPr lang="en-US" sz="2000" dirty="0"/>
              <a:t>	An official birth certificate must be submitted with the birth event 	in order to add a newborn.</a:t>
            </a:r>
          </a:p>
          <a:p>
            <a:endParaRPr lang="en-US" sz="2000" dirty="0"/>
          </a:p>
          <a:p>
            <a:r>
              <a:rPr lang="en-US" sz="2000" dirty="0"/>
              <a:t>	Members continue to have 60 days to initiate and finalize 	birth events when enrolling their newborn.</a:t>
            </a:r>
          </a:p>
          <a:p>
            <a:endParaRPr lang="en-US" sz="2000" dirty="0"/>
          </a:p>
          <a:p>
            <a:r>
              <a:rPr lang="en-US" sz="2000" dirty="0"/>
              <a:t>	EBD </a:t>
            </a:r>
            <a:r>
              <a:rPr lang="en-US" sz="2000"/>
              <a:t>will no longer </a:t>
            </a:r>
            <a:r>
              <a:rPr lang="en-US" sz="2000" dirty="0"/>
              <a:t>mail requests for birth certificates </a:t>
            </a:r>
            <a:r>
              <a:rPr lang="en-US" sz="2000"/>
              <a:t>to 	members. </a:t>
            </a:r>
            <a:endParaRPr lang="en-US" sz="2000" dirty="0"/>
          </a:p>
        </p:txBody>
      </p:sp>
    </p:spTree>
    <p:extLst>
      <p:ext uri="{BB962C8B-B14F-4D97-AF65-F5344CB8AC3E}">
        <p14:creationId xmlns:p14="http://schemas.microsoft.com/office/powerpoint/2010/main" val="460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Highlights 2022</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22637" y="853495"/>
            <a:ext cx="8419499" cy="5459731"/>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0"/>
              </a:spcAft>
              <a:buClr>
                <a:srgbClr val="C40E3E"/>
              </a:buClr>
              <a:buSzPts val="1600"/>
              <a:buChar char="●"/>
            </a:pPr>
            <a:r>
              <a:rPr lang="en-US" sz="2100" dirty="0">
                <a:solidFill>
                  <a:srgbClr val="C40E3E"/>
                </a:solidFill>
              </a:rPr>
              <a:t>Flu shots are available at your local retail pharmacy using your CVS Rx card - $0 Copay</a:t>
            </a:r>
          </a:p>
          <a:p>
            <a:pPr marL="457200" marR="0" lvl="0" indent="-330200" algn="l" rtl="0">
              <a:spcBef>
                <a:spcPts val="0"/>
              </a:spcBef>
              <a:spcAft>
                <a:spcPts val="0"/>
              </a:spcAft>
              <a:buClr>
                <a:srgbClr val="C40E3E"/>
              </a:buClr>
              <a:buSzPts val="1600"/>
              <a:buChar char="●"/>
            </a:pPr>
            <a:endParaRPr lang="en-US" sz="2100" dirty="0">
              <a:solidFill>
                <a:srgbClr val="C40E3E"/>
              </a:solidFill>
            </a:endParaRPr>
          </a:p>
          <a:p>
            <a:pPr marL="457200" marR="0" lvl="0" indent="-330200" algn="l" rtl="0">
              <a:spcBef>
                <a:spcPts val="0"/>
              </a:spcBef>
              <a:spcAft>
                <a:spcPts val="0"/>
              </a:spcAft>
              <a:buClr>
                <a:srgbClr val="C40E3E"/>
              </a:buClr>
              <a:buSzPts val="1600"/>
              <a:buChar char="●"/>
            </a:pPr>
            <a:r>
              <a:rPr lang="en-US" sz="2100" dirty="0">
                <a:solidFill>
                  <a:srgbClr val="C40E3E"/>
                </a:solidFill>
              </a:rPr>
              <a:t>Benefits are unchanged</a:t>
            </a:r>
          </a:p>
          <a:p>
            <a:pPr marL="914400" lvl="1" indent="-317500">
              <a:buSzPts val="1400"/>
              <a:buChar char="○"/>
            </a:pPr>
            <a:r>
              <a:rPr lang="en-US" sz="1600" dirty="0"/>
              <a:t>Medical plans</a:t>
            </a:r>
          </a:p>
          <a:p>
            <a:pPr marL="914400" lvl="1" indent="-317500">
              <a:buSzPts val="1400"/>
              <a:buChar char="○"/>
            </a:pPr>
            <a:r>
              <a:rPr lang="en-US" sz="1600" dirty="0"/>
              <a:t>Dental plans</a:t>
            </a:r>
            <a:endParaRPr lang="en-US" sz="1600" dirty="0">
              <a:solidFill>
                <a:schemeClr val="accent1"/>
              </a:solidFill>
            </a:endParaRPr>
          </a:p>
          <a:p>
            <a:pPr marL="914400" lvl="1" indent="-317500">
              <a:buSzPts val="1400"/>
              <a:buChar char="○"/>
            </a:pPr>
            <a:r>
              <a:rPr lang="en-US" sz="1600" dirty="0">
                <a:solidFill>
                  <a:schemeClr val="accent1"/>
                </a:solidFill>
              </a:rPr>
              <a:t>Prescription Drug</a:t>
            </a:r>
          </a:p>
          <a:p>
            <a:pPr marL="914400" lvl="1" indent="-317500">
              <a:buSzPts val="1400"/>
              <a:buChar char="○"/>
            </a:pPr>
            <a:r>
              <a:rPr lang="en-US" sz="1600" dirty="0">
                <a:solidFill>
                  <a:schemeClr val="accent1"/>
                </a:solidFill>
              </a:rPr>
              <a:t>Life Insurance / Accidental Death &amp; Dismemberment</a:t>
            </a:r>
          </a:p>
          <a:p>
            <a:pPr marL="914400" lvl="1" indent="-317500">
              <a:buSzPts val="1400"/>
              <a:buChar char="○"/>
            </a:pPr>
            <a:r>
              <a:rPr lang="en-US" sz="1600" dirty="0">
                <a:solidFill>
                  <a:schemeClr val="accent1"/>
                </a:solidFill>
              </a:rPr>
              <a:t>Flexible Spending Accounts</a:t>
            </a:r>
            <a:endParaRPr lang="en-US" sz="2300" dirty="0">
              <a:solidFill>
                <a:schemeClr val="accent1"/>
              </a:solidFill>
            </a:endParaRPr>
          </a:p>
          <a:p>
            <a:pPr marL="457200" lvl="0" indent="-330200">
              <a:buClr>
                <a:srgbClr val="C40E3E"/>
              </a:buClr>
              <a:buSzPts val="1600"/>
              <a:buChar char="●"/>
            </a:pPr>
            <a:endParaRPr lang="en-US" sz="2100" dirty="0">
              <a:solidFill>
                <a:srgbClr val="C40E3E"/>
              </a:solidFill>
            </a:endParaRPr>
          </a:p>
          <a:p>
            <a:pPr marL="457200" lvl="0" indent="-330200">
              <a:buClr>
                <a:srgbClr val="C40E3E"/>
              </a:buClr>
              <a:buSzPts val="1600"/>
              <a:buChar char="●"/>
            </a:pPr>
            <a:r>
              <a:rPr lang="en-US" sz="2100" dirty="0">
                <a:solidFill>
                  <a:srgbClr val="C40E3E"/>
                </a:solidFill>
              </a:rPr>
              <a:t>FSA Maximum Deferral is $2,750</a:t>
            </a:r>
          </a:p>
          <a:p>
            <a:pPr marL="914400" lvl="1" indent="-317500">
              <a:buSzPts val="1400"/>
              <a:buChar char="○"/>
            </a:pPr>
            <a:r>
              <a:rPr lang="en-US" sz="1600" dirty="0"/>
              <a:t>Consolidated Appropriations Act of 2021 temporarily extends the grace period for both the Dependent Daycare and Healthcare accounts</a:t>
            </a:r>
          </a:p>
          <a:p>
            <a:pPr marL="914400" lvl="1" indent="-317500">
              <a:buSzPts val="1400"/>
              <a:buChar char="○"/>
            </a:pPr>
            <a:r>
              <a:rPr lang="en-US" sz="1600" dirty="0"/>
              <a:t>Expanded eligibility for Over-the-counter (OTC)</a:t>
            </a:r>
          </a:p>
          <a:p>
            <a:pPr marL="914400" lvl="1" indent="-317500">
              <a:buSzPts val="1400"/>
              <a:buChar char="○"/>
            </a:pPr>
            <a:r>
              <a:rPr lang="en-US" sz="1600" dirty="0"/>
              <a:t>View our website or mymdbenefits.com for details</a:t>
            </a:r>
          </a:p>
          <a:p>
            <a:pPr marL="457200" lvl="0" indent="-330200">
              <a:buClr>
                <a:srgbClr val="C40E3E"/>
              </a:buClr>
              <a:buSzPts val="1600"/>
              <a:buChar char="●"/>
            </a:pPr>
            <a:endParaRPr lang="en-US" sz="2100" dirty="0">
              <a:solidFill>
                <a:srgbClr val="C40E3E"/>
              </a:solidFill>
            </a:endParaRPr>
          </a:p>
          <a:p>
            <a:pPr marL="457200" lvl="0" indent="-330200">
              <a:buClr>
                <a:srgbClr val="C40E3E"/>
              </a:buClr>
              <a:buSzPts val="1600"/>
              <a:buChar char="●"/>
            </a:pPr>
            <a:r>
              <a:rPr lang="en-US" sz="2100" dirty="0">
                <a:solidFill>
                  <a:srgbClr val="C40E3E"/>
                </a:solidFill>
              </a:rPr>
              <a:t>2022 Rx Formulary updates (</a:t>
            </a:r>
            <a:r>
              <a:rPr lang="en-US" dirty="0">
                <a:solidFill>
                  <a:srgbClr val="C40E3E"/>
                </a:solidFill>
              </a:rPr>
              <a:t>updates to follow)</a:t>
            </a:r>
            <a:endParaRPr lang="en-US" sz="1600" i="1" dirty="0">
              <a:solidFill>
                <a:schemeClr val="accent1"/>
              </a:solidFill>
            </a:endParaRPr>
          </a:p>
          <a:p>
            <a:pPr marL="914400" lvl="1" indent="-317500">
              <a:buSzPts val="1400"/>
              <a:buChar char="○"/>
            </a:pPr>
            <a:r>
              <a:rPr lang="en-US" sz="1600" dirty="0"/>
              <a:t>Member notification</a:t>
            </a:r>
          </a:p>
          <a:p>
            <a:pPr marL="914400" lvl="1" indent="-317500">
              <a:buSzPts val="1400"/>
              <a:buChar char="○"/>
            </a:pPr>
            <a:r>
              <a:rPr lang="en-US" sz="1600" dirty="0"/>
              <a:t>Physician notification</a:t>
            </a:r>
          </a:p>
          <a:p>
            <a:pPr marL="914400" lvl="1" indent="-317500">
              <a:buSzPts val="1400"/>
              <a:buChar char="○"/>
            </a:pPr>
            <a:r>
              <a:rPr lang="en-US" sz="1600" dirty="0"/>
              <a:t>No changes to the Retiree EGWP Program</a:t>
            </a:r>
          </a:p>
          <a:p>
            <a:pPr marL="127000" marR="0" lvl="0" algn="l" rtl="0">
              <a:lnSpc>
                <a:spcPct val="150000"/>
              </a:lnSpc>
              <a:spcBef>
                <a:spcPts val="0"/>
              </a:spcBef>
              <a:spcAft>
                <a:spcPts val="0"/>
              </a:spcAft>
              <a:buClr>
                <a:srgbClr val="C40E3E"/>
              </a:buClr>
              <a:buSzPts val="1600"/>
            </a:pPr>
            <a:endParaRPr sz="24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extLst>
      <p:ext uri="{BB962C8B-B14F-4D97-AF65-F5344CB8AC3E}">
        <p14:creationId xmlns:p14="http://schemas.microsoft.com/office/powerpoint/2010/main" val="35042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g98248893bf_0_3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652" name="Google Shape;1652;g98248893bf_0_3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53" name="Google Shape;1653;g98248893bf_0_338"/>
          <p:cNvSpPr txBox="1">
            <a:spLocks noGrp="1"/>
          </p:cNvSpPr>
          <p:nvPr>
            <p:ph type="title"/>
          </p:nvPr>
        </p:nvSpPr>
        <p:spPr>
          <a:xfrm>
            <a:off x="380609" y="2896905"/>
            <a:ext cx="8536500"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Wellness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82683DBC-C142-40D2-ACD6-08E04B1AE0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822" y="2349305"/>
            <a:ext cx="1083212" cy="886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Graphic/Sloga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36pt and/or Subtitle">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wo content">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Content/Caption">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_x002d_Category xmlns="1d7b6081-7583-4274-933f-ce5f7d062d00">Miscellaneous</Sub_x002d_Category>
    <PostDate xmlns="1d7b6081-7583-4274-933f-ce5f7d062d00">2021-10-08T04:00:00+00:00</PostDate>
    <Category0 xmlns="1d7b6081-7583-4274-933f-ce5f7d062d00">General</Category0>
    <Plan_x0020_Year xmlns="1d7b6081-7583-4274-933f-ce5f7d062d00">2022</Plan_x0020_Year>
  </documentManagement>
</p:properties>
</file>

<file path=customXml/itemProps1.xml><?xml version="1.0" encoding="utf-8"?>
<ds:datastoreItem xmlns:ds="http://schemas.openxmlformats.org/officeDocument/2006/customXml" ds:itemID="{C2B0B745-2CB9-4BBD-A98C-C325460FD92A}"/>
</file>

<file path=customXml/itemProps2.xml><?xml version="1.0" encoding="utf-8"?>
<ds:datastoreItem xmlns:ds="http://schemas.openxmlformats.org/officeDocument/2006/customXml" ds:itemID="{986DADC8-9EDA-4A80-AC7C-588AE903A693}"/>
</file>

<file path=customXml/itemProps3.xml><?xml version="1.0" encoding="utf-8"?>
<ds:datastoreItem xmlns:ds="http://schemas.openxmlformats.org/officeDocument/2006/customXml" ds:itemID="{1C7807A4-3700-4539-B1E0-EAAFFF77CF64}"/>
</file>

<file path=docProps/app.xml><?xml version="1.0" encoding="utf-8"?>
<Properties xmlns="http://schemas.openxmlformats.org/officeDocument/2006/extended-properties" xmlns:vt="http://schemas.openxmlformats.org/officeDocument/2006/docPropsVTypes">
  <TotalTime>3737</TotalTime>
  <Words>2905</Words>
  <Application>Microsoft Office PowerPoint</Application>
  <PresentationFormat>On-screen Show (4:3)</PresentationFormat>
  <Paragraphs>342</Paragraphs>
  <Slides>28</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Overlock</vt:lpstr>
      <vt:lpstr>Noto Sans Symbols</vt:lpstr>
      <vt:lpstr>Freestyle Script</vt:lpstr>
      <vt:lpstr>Calibri</vt:lpstr>
      <vt:lpstr>Graphic/Slogan</vt:lpstr>
      <vt:lpstr>Title 36pt and/or Subtitle</vt:lpstr>
      <vt:lpstr>Two content</vt:lpstr>
      <vt:lpstr>Picture/Content/Caption</vt:lpstr>
      <vt:lpstr>Trouble Free OE ABC Training Plan Year 2022</vt:lpstr>
      <vt:lpstr>Agenda</vt:lpstr>
      <vt:lpstr>Open Enrollment</vt:lpstr>
      <vt:lpstr>Open Enrollment </vt:lpstr>
      <vt:lpstr>Dependent Verification Review (DVR) </vt:lpstr>
      <vt:lpstr>Benefit Highlights</vt:lpstr>
      <vt:lpstr>Highlights 2022</vt:lpstr>
      <vt:lpstr>Highlights 2022</vt:lpstr>
      <vt:lpstr>Wellness</vt:lpstr>
      <vt:lpstr>Wellness 2022</vt:lpstr>
      <vt:lpstr>Wellness 2022</vt:lpstr>
      <vt:lpstr>SPS Benefit System</vt:lpstr>
      <vt:lpstr>Open Enrollment</vt:lpstr>
      <vt:lpstr>Open Enrollment User-Interface</vt:lpstr>
      <vt:lpstr>Open Enrollment User-Interface</vt:lpstr>
      <vt:lpstr>Agency Readiness Checklist </vt:lpstr>
      <vt:lpstr> Agency Readiness Checklist Continued…. </vt:lpstr>
      <vt:lpstr>Open Enrollment Events-Special Notes</vt:lpstr>
      <vt:lpstr>Contractuals</vt:lpstr>
      <vt:lpstr>Contractual Employee Contracts</vt:lpstr>
      <vt:lpstr>Contractual Employee Contracts continued..</vt:lpstr>
      <vt:lpstr>Open Enrollment Event Process Contractuals</vt:lpstr>
      <vt:lpstr>Open Enrollment Event Process Retirees</vt:lpstr>
      <vt:lpstr>Sending a 2022 Contract in a Delta File</vt:lpstr>
      <vt:lpstr>EBD  Reminders</vt:lpstr>
      <vt:lpstr>Reminders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CY22 ABC OE Training</dc:title>
  <dc:creator>Ashley Feight</dc:creator>
  <cp:keywords>CY22 ABC OE Training</cp:keywords>
  <cp:lastModifiedBy>Windows User</cp:lastModifiedBy>
  <cp:revision>71</cp:revision>
  <cp:lastPrinted>2020-09-26T20:59:43Z</cp:lastPrinted>
  <dcterms:created xsi:type="dcterms:W3CDTF">2019-04-26T18:13:27Z</dcterms:created>
  <dcterms:modified xsi:type="dcterms:W3CDTF">2021-10-07T19:13:05Z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ies>
</file>