
<file path=[Content_Types].xml><?xml version="1.0" encoding="utf-8"?>
<Types xmlns="http://schemas.openxmlformats.org/package/2006/content-types">
  <Default Extension="mp3" ContentType="audio/mpeg"/>
  <Default Extension="png" ContentType="image/png"/>
  <Default Extension="svg" ContentType="image/svg+xml"/>
  <Default Extension="emf" ContentType="image/x-emf"/>
  <Default Extension="jpeg" ContentType="image/jpeg"/>
  <Default Extension="rels" ContentType="application/vnd.openxmlformats-package.relationships+xml"/>
  <Default Extension="vtt" ContentType="text/vtt"/>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notesSlides/notesSlide6.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7.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diagrams/colors4.xml" ContentType="application/vnd.openxmlformats-officedocument.drawingml.diagramColors+xml"/>
  <Override PartName="/ppt/diagrams/drawing4.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3.xml" ContentType="application/vnd.openxmlformats-officedocument.drawingml.diagramLayout+xml"/>
  <Override PartName="/ppt/diagrams/colors3.xml" ContentType="application/vnd.openxmlformats-officedocument.drawingml.diagramColors+xml"/>
  <Override PartName="/ppt/diagrams/quickStyle3.xml" ContentType="application/vnd.openxmlformats-officedocument.drawingml.diagramStyle+xml"/>
  <Override PartName="/ppt/diagrams/drawing3.xml" ContentType="application/vnd.ms-office.drawingml.diagramDrawing+xml"/>
  <Override PartName="/ppt/diagrams/layout4.xml" ContentType="application/vnd.openxmlformats-officedocument.drawingml.diagramLayout+xml"/>
  <Override PartName="/ppt/diagrams/quickStyle4.xml" ContentType="application/vnd.openxmlformats-officedocument.drawingml.diagram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7"/>
  </p:notesMasterIdLst>
  <p:sldIdLst>
    <p:sldId id="1706" r:id="rId3"/>
    <p:sldId id="257" r:id="rId4"/>
    <p:sldId id="258" r:id="rId5"/>
    <p:sldId id="1663" r:id="rId6"/>
    <p:sldId id="1664" r:id="rId7"/>
    <p:sldId id="1690" r:id="rId8"/>
    <p:sldId id="323" r:id="rId9"/>
    <p:sldId id="1691" r:id="rId10"/>
    <p:sldId id="1666" r:id="rId11"/>
    <p:sldId id="1699" r:id="rId12"/>
    <p:sldId id="1668" r:id="rId13"/>
    <p:sldId id="1669" r:id="rId14"/>
    <p:sldId id="1707" r:id="rId15"/>
    <p:sldId id="1670" r:id="rId16"/>
    <p:sldId id="1672" r:id="rId17"/>
    <p:sldId id="1676" r:id="rId18"/>
    <p:sldId id="1673" r:id="rId19"/>
    <p:sldId id="1695" r:id="rId20"/>
    <p:sldId id="1692" r:id="rId21"/>
    <p:sldId id="1687" r:id="rId22"/>
    <p:sldId id="1696" r:id="rId23"/>
    <p:sldId id="1689" r:id="rId24"/>
    <p:sldId id="341" r:id="rId25"/>
    <p:sldId id="302" r:id="rId26"/>
    <p:sldId id="1677" r:id="rId27"/>
    <p:sldId id="1675" r:id="rId28"/>
    <p:sldId id="1682" r:id="rId29"/>
    <p:sldId id="1683" r:id="rId30"/>
    <p:sldId id="1703" r:id="rId31"/>
    <p:sldId id="1681" r:id="rId32"/>
    <p:sldId id="1678" r:id="rId33"/>
    <p:sldId id="1679" r:id="rId34"/>
    <p:sldId id="339" r:id="rId35"/>
    <p:sldId id="1693"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8426"/>
    <a:srgbClr val="63A4F7"/>
    <a:srgbClr val="D4D4D4"/>
    <a:srgbClr val="F791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57" autoAdjust="0"/>
    <p:restoredTop sz="86405" autoAdjust="0"/>
  </p:normalViewPr>
  <p:slideViewPr>
    <p:cSldViewPr snapToGrid="0">
      <p:cViewPr>
        <p:scale>
          <a:sx n="90" d="100"/>
          <a:sy n="90" d="100"/>
        </p:scale>
        <p:origin x="66" y="636"/>
      </p:cViewPr>
      <p:guideLst/>
    </p:cSldViewPr>
  </p:slideViewPr>
  <p:outlineViewPr>
    <p:cViewPr>
      <p:scale>
        <a:sx n="33" d="100"/>
        <a:sy n="33" d="100"/>
      </p:scale>
      <p:origin x="0" y="-111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customXml" Target="../customXml/item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customXml" Target="../customXml/item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customXml" Target="../customXml/item2.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hyperlink" Target="https://dbm.maryland.gov/benefits/Documents/Dependent_Documentation_Requirements_2027_FINAL.pdf" TargetMode="External"/></Relationships>
</file>

<file path=ppt/diagrams/_rels/data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 Id="rId4" Type="http://schemas.openxmlformats.org/officeDocument/2006/relationships/image" Target="../media/image27.svg"/></Relationships>
</file>

<file path=ppt/diagrams/_rels/drawing1.xml.rels><?xml version="1.0" encoding="UTF-8" standalone="yes"?>
<Relationships xmlns="http://schemas.openxmlformats.org/package/2006/relationships"><Relationship Id="rId1" Type="http://schemas.openxmlformats.org/officeDocument/2006/relationships/hyperlink" Target="https://dbm.maryland.gov/benefits/Documents/Dependent_Documentation_Requirements_2027_FINAL.pdf" TargetMode="External"/></Relationships>
</file>

<file path=ppt/diagrams/_rels/drawing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 Id="rId4" Type="http://schemas.openxmlformats.org/officeDocument/2006/relationships/image" Target="../media/image2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AA554228-40B6-43A2-9854-89526CDBEE12}"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8940DEBF-BBC3-4219-AA72-E4B365D88EC8}">
      <dgm:prSet/>
      <dgm:spPr/>
      <dgm:t>
        <a:bodyPr/>
        <a:lstStyle/>
        <a:p>
          <a:r>
            <a:rPr lang="en-US" dirty="0"/>
            <a:t>Supporting documentation must be attached to the OE event when a new dependent is being added to any coverage.</a:t>
          </a:r>
        </a:p>
      </dgm:t>
    </dgm:pt>
    <dgm:pt modelId="{B1635A8D-3167-44AF-8DE5-F1B9E183F4E5}" type="parTrans" cxnId="{B741AAC4-7B6C-419A-87E7-2418BEC09626}">
      <dgm:prSet/>
      <dgm:spPr/>
      <dgm:t>
        <a:bodyPr/>
        <a:lstStyle/>
        <a:p>
          <a:endParaRPr lang="en-US"/>
        </a:p>
      </dgm:t>
    </dgm:pt>
    <dgm:pt modelId="{70994057-EB18-4BF5-9447-B30A23827BAE}" type="sibTrans" cxnId="{B741AAC4-7B6C-419A-87E7-2418BEC09626}">
      <dgm:prSet/>
      <dgm:spPr/>
      <dgm:t>
        <a:bodyPr/>
        <a:lstStyle/>
        <a:p>
          <a:endParaRPr lang="en-US"/>
        </a:p>
      </dgm:t>
    </dgm:pt>
    <dgm:pt modelId="{76EBE938-8887-4178-B1B4-755A01C04906}">
      <dgm:prSet/>
      <dgm:spPr/>
      <dgm:t>
        <a:bodyPr/>
        <a:lstStyle/>
        <a:p>
          <a:r>
            <a:rPr lang="en-US" dirty="0"/>
            <a:t>Supporting documentation must be uploaded no later than 5 pm on November 13, 2026 OR the newly added dependent(s) will be removed.</a:t>
          </a:r>
        </a:p>
      </dgm:t>
    </dgm:pt>
    <dgm:pt modelId="{C9665C54-ED13-42ED-A8BB-C5FA2FB0F3A6}" type="parTrans" cxnId="{C8C19889-34F7-43D5-B757-D9B8541F97D9}">
      <dgm:prSet/>
      <dgm:spPr/>
      <dgm:t>
        <a:bodyPr/>
        <a:lstStyle/>
        <a:p>
          <a:endParaRPr lang="en-US"/>
        </a:p>
      </dgm:t>
    </dgm:pt>
    <dgm:pt modelId="{1B3E20D1-DE0F-48E1-8E66-55DAF56F90E0}" type="sibTrans" cxnId="{C8C19889-34F7-43D5-B757-D9B8541F97D9}">
      <dgm:prSet/>
      <dgm:spPr/>
      <dgm:t>
        <a:bodyPr/>
        <a:lstStyle/>
        <a:p>
          <a:endParaRPr lang="en-US"/>
        </a:p>
      </dgm:t>
    </dgm:pt>
    <dgm:pt modelId="{40389AF4-AA77-4B5C-B2C6-127FA152CADA}">
      <dgm:prSet/>
      <dgm:spPr/>
      <dgm:t>
        <a:bodyPr/>
        <a:lstStyle/>
        <a:p>
          <a:r>
            <a:rPr lang="en-US" dirty="0"/>
            <a:t>Employees can upload legible photographs or screenshots to the OE event</a:t>
          </a:r>
        </a:p>
      </dgm:t>
    </dgm:pt>
    <dgm:pt modelId="{018BFFAE-B458-4BC9-8CF5-230169E7E848}" type="parTrans" cxnId="{D7F35F61-63BC-40B7-8ADF-7A5525C1ECE6}">
      <dgm:prSet/>
      <dgm:spPr/>
      <dgm:t>
        <a:bodyPr/>
        <a:lstStyle/>
        <a:p>
          <a:endParaRPr lang="en-US"/>
        </a:p>
      </dgm:t>
    </dgm:pt>
    <dgm:pt modelId="{020AE2E9-0C3C-41F3-9B53-00C4E5FD447F}" type="sibTrans" cxnId="{D7F35F61-63BC-40B7-8ADF-7A5525C1ECE6}">
      <dgm:prSet/>
      <dgm:spPr/>
      <dgm:t>
        <a:bodyPr/>
        <a:lstStyle/>
        <a:p>
          <a:endParaRPr lang="en-US"/>
        </a:p>
      </dgm:t>
    </dgm:pt>
    <dgm:pt modelId="{16600B7C-D393-403E-B063-65A4ABD1D18F}">
      <dgm:prSet/>
      <dgm:spPr/>
      <dgm:t>
        <a:bodyPr/>
        <a:lstStyle/>
        <a:p>
          <a:r>
            <a:rPr lang="en-US" dirty="0"/>
            <a:t>Documents can also be uploaded to Maintain Worker Documents, document category = Benefits</a:t>
          </a:r>
        </a:p>
      </dgm:t>
    </dgm:pt>
    <dgm:pt modelId="{E7814759-17B9-4170-94B9-3A36ECBC136C}" type="parTrans" cxnId="{E284D9F7-D4AD-46F8-9C47-A3D09D11D0C1}">
      <dgm:prSet/>
      <dgm:spPr/>
      <dgm:t>
        <a:bodyPr/>
        <a:lstStyle/>
        <a:p>
          <a:endParaRPr lang="en-US"/>
        </a:p>
      </dgm:t>
    </dgm:pt>
    <dgm:pt modelId="{8055B798-9830-44F9-B445-5C745876AC6B}" type="sibTrans" cxnId="{E284D9F7-D4AD-46F8-9C47-A3D09D11D0C1}">
      <dgm:prSet/>
      <dgm:spPr/>
      <dgm:t>
        <a:bodyPr/>
        <a:lstStyle/>
        <a:p>
          <a:endParaRPr lang="en-US"/>
        </a:p>
      </dgm:t>
    </dgm:pt>
    <dgm:pt modelId="{F332BAE4-3E8E-4AD3-8C06-9211621A4D20}">
      <dgm:prSet/>
      <dgm:spPr/>
      <dgm:t>
        <a:bodyPr/>
        <a:lstStyle/>
        <a:p>
          <a:r>
            <a:rPr lang="en-US" dirty="0">
              <a:hlinkClick xmlns:r="http://schemas.openxmlformats.org/officeDocument/2006/relationships" r:id="rId1">
                <a:extLst>
                  <a:ext uri="{A12FA001-AC4F-418D-AE19-62706E023703}">
                    <ahyp:hlinkClr xmlns:ahyp="http://schemas.microsoft.com/office/drawing/2018/hyperlinkcolor" val="tx"/>
                  </a:ext>
                </a:extLst>
              </a:hlinkClick>
            </a:rPr>
            <a:t>Dependent Documentation </a:t>
          </a:r>
          <a:r>
            <a:rPr lang="en-US" dirty="0"/>
            <a:t>Requirements link</a:t>
          </a:r>
        </a:p>
      </dgm:t>
    </dgm:pt>
    <dgm:pt modelId="{3CDEA406-AA68-43A1-8D92-2CA915A14451}" type="parTrans" cxnId="{7E7B8B5D-8BB7-4D7B-BA1A-6F54152019A3}">
      <dgm:prSet/>
      <dgm:spPr/>
      <dgm:t>
        <a:bodyPr/>
        <a:lstStyle/>
        <a:p>
          <a:endParaRPr lang="en-US"/>
        </a:p>
      </dgm:t>
    </dgm:pt>
    <dgm:pt modelId="{9202521F-B429-4A1E-9F85-CA549636EDC5}" type="sibTrans" cxnId="{7E7B8B5D-8BB7-4D7B-BA1A-6F54152019A3}">
      <dgm:prSet/>
      <dgm:spPr/>
      <dgm:t>
        <a:bodyPr/>
        <a:lstStyle/>
        <a:p>
          <a:endParaRPr lang="en-US"/>
        </a:p>
      </dgm:t>
    </dgm:pt>
    <dgm:pt modelId="{5D752481-A922-4F95-8359-898A74ECF8C7}">
      <dgm:prSet/>
      <dgm:spPr/>
      <dgm:t>
        <a:bodyPr/>
        <a:lstStyle/>
        <a:p>
          <a:r>
            <a:rPr lang="en-US"/>
            <a:t>Daily DVR review &amp; reminder notices</a:t>
          </a:r>
          <a:endParaRPr lang="en-US" dirty="0"/>
        </a:p>
      </dgm:t>
    </dgm:pt>
    <dgm:pt modelId="{EDDE76B5-B776-440A-9E28-9A2124422D08}" type="parTrans" cxnId="{3A19A5E9-31C9-44A3-ADF7-50878D17F2D0}">
      <dgm:prSet/>
      <dgm:spPr/>
      <dgm:t>
        <a:bodyPr/>
        <a:lstStyle/>
        <a:p>
          <a:endParaRPr lang="en-US"/>
        </a:p>
      </dgm:t>
    </dgm:pt>
    <dgm:pt modelId="{336F5491-FFB4-4DB9-A465-E225A9FD000A}" type="sibTrans" cxnId="{3A19A5E9-31C9-44A3-ADF7-50878D17F2D0}">
      <dgm:prSet/>
      <dgm:spPr/>
      <dgm:t>
        <a:bodyPr/>
        <a:lstStyle/>
        <a:p>
          <a:endParaRPr lang="en-US"/>
        </a:p>
      </dgm:t>
    </dgm:pt>
    <dgm:pt modelId="{A665B6E0-CA74-4519-84B5-84A21E542457}" type="pres">
      <dgm:prSet presAssocID="{AA554228-40B6-43A2-9854-89526CDBEE12}" presName="Name0" presStyleCnt="0">
        <dgm:presLayoutVars>
          <dgm:dir/>
          <dgm:resizeHandles val="exact"/>
        </dgm:presLayoutVars>
      </dgm:prSet>
      <dgm:spPr/>
    </dgm:pt>
    <dgm:pt modelId="{2B05664B-A605-4BB1-AA81-A9CBC693BAFF}" type="pres">
      <dgm:prSet presAssocID="{8940DEBF-BBC3-4219-AA72-E4B365D88EC8}" presName="node" presStyleLbl="node1" presStyleIdx="0" presStyleCnt="6">
        <dgm:presLayoutVars>
          <dgm:bulletEnabled val="1"/>
        </dgm:presLayoutVars>
      </dgm:prSet>
      <dgm:spPr/>
    </dgm:pt>
    <dgm:pt modelId="{E352EEC0-55B2-41A0-ABC0-34167F4B2E6C}" type="pres">
      <dgm:prSet presAssocID="{70994057-EB18-4BF5-9447-B30A23827BAE}" presName="sibTrans" presStyleLbl="sibTrans1D1" presStyleIdx="0" presStyleCnt="5"/>
      <dgm:spPr/>
    </dgm:pt>
    <dgm:pt modelId="{09CBD911-E3A0-4B7D-99BD-DDF32EA4D0AA}" type="pres">
      <dgm:prSet presAssocID="{70994057-EB18-4BF5-9447-B30A23827BAE}" presName="connectorText" presStyleLbl="sibTrans1D1" presStyleIdx="0" presStyleCnt="5"/>
      <dgm:spPr/>
    </dgm:pt>
    <dgm:pt modelId="{CB954036-31B9-484B-9D8F-7717E1FFA211}" type="pres">
      <dgm:prSet presAssocID="{76EBE938-8887-4178-B1B4-755A01C04906}" presName="node" presStyleLbl="node1" presStyleIdx="1" presStyleCnt="6">
        <dgm:presLayoutVars>
          <dgm:bulletEnabled val="1"/>
        </dgm:presLayoutVars>
      </dgm:prSet>
      <dgm:spPr/>
    </dgm:pt>
    <dgm:pt modelId="{28CF4BD9-2F6A-4518-86DF-8137A3974805}" type="pres">
      <dgm:prSet presAssocID="{1B3E20D1-DE0F-48E1-8E66-55DAF56F90E0}" presName="sibTrans" presStyleLbl="sibTrans1D1" presStyleIdx="1" presStyleCnt="5"/>
      <dgm:spPr/>
    </dgm:pt>
    <dgm:pt modelId="{C7717E4D-853D-4CF7-A62A-9C6C5947C061}" type="pres">
      <dgm:prSet presAssocID="{1B3E20D1-DE0F-48E1-8E66-55DAF56F90E0}" presName="connectorText" presStyleLbl="sibTrans1D1" presStyleIdx="1" presStyleCnt="5"/>
      <dgm:spPr/>
    </dgm:pt>
    <dgm:pt modelId="{8E1F6A3E-64C8-4EBC-98E0-1A43295B3C26}" type="pres">
      <dgm:prSet presAssocID="{40389AF4-AA77-4B5C-B2C6-127FA152CADA}" presName="node" presStyleLbl="node1" presStyleIdx="2" presStyleCnt="6">
        <dgm:presLayoutVars>
          <dgm:bulletEnabled val="1"/>
        </dgm:presLayoutVars>
      </dgm:prSet>
      <dgm:spPr/>
    </dgm:pt>
    <dgm:pt modelId="{8B53A46C-75F7-4230-A0B6-DA7AF1D5F249}" type="pres">
      <dgm:prSet presAssocID="{020AE2E9-0C3C-41F3-9B53-00C4E5FD447F}" presName="sibTrans" presStyleLbl="sibTrans1D1" presStyleIdx="2" presStyleCnt="5"/>
      <dgm:spPr/>
    </dgm:pt>
    <dgm:pt modelId="{ED4E5AA3-53AB-4AD0-BB33-9155CA83BB57}" type="pres">
      <dgm:prSet presAssocID="{020AE2E9-0C3C-41F3-9B53-00C4E5FD447F}" presName="connectorText" presStyleLbl="sibTrans1D1" presStyleIdx="2" presStyleCnt="5"/>
      <dgm:spPr/>
    </dgm:pt>
    <dgm:pt modelId="{3D3E9167-6AA8-404B-AF3F-0A7B4489E699}" type="pres">
      <dgm:prSet presAssocID="{16600B7C-D393-403E-B063-65A4ABD1D18F}" presName="node" presStyleLbl="node1" presStyleIdx="3" presStyleCnt="6">
        <dgm:presLayoutVars>
          <dgm:bulletEnabled val="1"/>
        </dgm:presLayoutVars>
      </dgm:prSet>
      <dgm:spPr/>
    </dgm:pt>
    <dgm:pt modelId="{071CE48C-3BF3-4519-B94D-2E1C99DD340A}" type="pres">
      <dgm:prSet presAssocID="{8055B798-9830-44F9-B445-5C745876AC6B}" presName="sibTrans" presStyleLbl="sibTrans1D1" presStyleIdx="3" presStyleCnt="5"/>
      <dgm:spPr/>
    </dgm:pt>
    <dgm:pt modelId="{6790C0C1-DD89-4EC8-90FF-ABE61DC284C9}" type="pres">
      <dgm:prSet presAssocID="{8055B798-9830-44F9-B445-5C745876AC6B}" presName="connectorText" presStyleLbl="sibTrans1D1" presStyleIdx="3" presStyleCnt="5"/>
      <dgm:spPr/>
    </dgm:pt>
    <dgm:pt modelId="{265E3228-040D-4B2E-BB7B-1DEA71569282}" type="pres">
      <dgm:prSet presAssocID="{F332BAE4-3E8E-4AD3-8C06-9211621A4D20}" presName="node" presStyleLbl="node1" presStyleIdx="4" presStyleCnt="6">
        <dgm:presLayoutVars>
          <dgm:bulletEnabled val="1"/>
        </dgm:presLayoutVars>
      </dgm:prSet>
      <dgm:spPr/>
    </dgm:pt>
    <dgm:pt modelId="{E93B6A21-0339-4E93-8193-09AF50A50A91}" type="pres">
      <dgm:prSet presAssocID="{9202521F-B429-4A1E-9F85-CA549636EDC5}" presName="sibTrans" presStyleLbl="sibTrans1D1" presStyleIdx="4" presStyleCnt="5"/>
      <dgm:spPr/>
    </dgm:pt>
    <dgm:pt modelId="{62D84B02-D3B1-455D-8268-3486F82EF56A}" type="pres">
      <dgm:prSet presAssocID="{9202521F-B429-4A1E-9F85-CA549636EDC5}" presName="connectorText" presStyleLbl="sibTrans1D1" presStyleIdx="4" presStyleCnt="5"/>
      <dgm:spPr/>
    </dgm:pt>
    <dgm:pt modelId="{1A438C63-80D1-4126-8C0C-29B8A6F5D4BD}" type="pres">
      <dgm:prSet presAssocID="{5D752481-A922-4F95-8359-898A74ECF8C7}" presName="node" presStyleLbl="node1" presStyleIdx="5" presStyleCnt="6">
        <dgm:presLayoutVars>
          <dgm:bulletEnabled val="1"/>
        </dgm:presLayoutVars>
      </dgm:prSet>
      <dgm:spPr/>
    </dgm:pt>
  </dgm:ptLst>
  <dgm:cxnLst>
    <dgm:cxn modelId="{9D4FE901-EF1B-48B3-86FB-930357B96436}" type="presOf" srcId="{020AE2E9-0C3C-41F3-9B53-00C4E5FD447F}" destId="{8B53A46C-75F7-4230-A0B6-DA7AF1D5F249}" srcOrd="0" destOrd="0" presId="urn:microsoft.com/office/officeart/2016/7/layout/RepeatingBendingProcessNew"/>
    <dgm:cxn modelId="{8DE6FC08-0800-41B7-9EE2-6AE86CC9A794}" type="presOf" srcId="{8055B798-9830-44F9-B445-5C745876AC6B}" destId="{071CE48C-3BF3-4519-B94D-2E1C99DD340A}" srcOrd="0" destOrd="0" presId="urn:microsoft.com/office/officeart/2016/7/layout/RepeatingBendingProcessNew"/>
    <dgm:cxn modelId="{3871650C-5549-4D4E-83F8-1A1BC7D0AC75}" type="presOf" srcId="{70994057-EB18-4BF5-9447-B30A23827BAE}" destId="{E352EEC0-55B2-41A0-ABC0-34167F4B2E6C}" srcOrd="0" destOrd="0" presId="urn:microsoft.com/office/officeart/2016/7/layout/RepeatingBendingProcessNew"/>
    <dgm:cxn modelId="{7A145735-B4DD-461C-8872-567903091B4F}" type="presOf" srcId="{76EBE938-8887-4178-B1B4-755A01C04906}" destId="{CB954036-31B9-484B-9D8F-7717E1FFA211}" srcOrd="0" destOrd="0" presId="urn:microsoft.com/office/officeart/2016/7/layout/RepeatingBendingProcessNew"/>
    <dgm:cxn modelId="{329C4B3B-9A57-40CA-8367-D9149A66399C}" type="presOf" srcId="{020AE2E9-0C3C-41F3-9B53-00C4E5FD447F}" destId="{ED4E5AA3-53AB-4AD0-BB33-9155CA83BB57}" srcOrd="1" destOrd="0" presId="urn:microsoft.com/office/officeart/2016/7/layout/RepeatingBendingProcessNew"/>
    <dgm:cxn modelId="{7E7B8B5D-8BB7-4D7B-BA1A-6F54152019A3}" srcId="{AA554228-40B6-43A2-9854-89526CDBEE12}" destId="{F332BAE4-3E8E-4AD3-8C06-9211621A4D20}" srcOrd="4" destOrd="0" parTransId="{3CDEA406-AA68-43A1-8D92-2CA915A14451}" sibTransId="{9202521F-B429-4A1E-9F85-CA549636EDC5}"/>
    <dgm:cxn modelId="{D7F35F61-63BC-40B7-8ADF-7A5525C1ECE6}" srcId="{AA554228-40B6-43A2-9854-89526CDBEE12}" destId="{40389AF4-AA77-4B5C-B2C6-127FA152CADA}" srcOrd="2" destOrd="0" parTransId="{018BFFAE-B458-4BC9-8CF5-230169E7E848}" sibTransId="{020AE2E9-0C3C-41F3-9B53-00C4E5FD447F}"/>
    <dgm:cxn modelId="{E9A6C469-B5B3-4015-B251-ED5E5CAC096F}" type="presOf" srcId="{8055B798-9830-44F9-B445-5C745876AC6B}" destId="{6790C0C1-DD89-4EC8-90FF-ABE61DC284C9}" srcOrd="1" destOrd="0" presId="urn:microsoft.com/office/officeart/2016/7/layout/RepeatingBendingProcessNew"/>
    <dgm:cxn modelId="{C5FC9F6D-4A30-4FFD-9DD3-A8CDE1D96568}" type="presOf" srcId="{8940DEBF-BBC3-4219-AA72-E4B365D88EC8}" destId="{2B05664B-A605-4BB1-AA81-A9CBC693BAFF}" srcOrd="0" destOrd="0" presId="urn:microsoft.com/office/officeart/2016/7/layout/RepeatingBendingProcessNew"/>
    <dgm:cxn modelId="{7BE9D86E-C6E8-4E34-B296-D35E86AD121B}" type="presOf" srcId="{40389AF4-AA77-4B5C-B2C6-127FA152CADA}" destId="{8E1F6A3E-64C8-4EBC-98E0-1A43295B3C26}" srcOrd="0" destOrd="0" presId="urn:microsoft.com/office/officeart/2016/7/layout/RepeatingBendingProcessNew"/>
    <dgm:cxn modelId="{A70E2E58-D097-4075-BE19-35EA84435962}" type="presOf" srcId="{1B3E20D1-DE0F-48E1-8E66-55DAF56F90E0}" destId="{28CF4BD9-2F6A-4518-86DF-8137A3974805}" srcOrd="0" destOrd="0" presId="urn:microsoft.com/office/officeart/2016/7/layout/RepeatingBendingProcessNew"/>
    <dgm:cxn modelId="{C1B1E678-006E-424A-9CA0-8551C4031C79}" type="presOf" srcId="{9202521F-B429-4A1E-9F85-CA549636EDC5}" destId="{E93B6A21-0339-4E93-8193-09AF50A50A91}" srcOrd="0" destOrd="0" presId="urn:microsoft.com/office/officeart/2016/7/layout/RepeatingBendingProcessNew"/>
    <dgm:cxn modelId="{C8C19889-34F7-43D5-B757-D9B8541F97D9}" srcId="{AA554228-40B6-43A2-9854-89526CDBEE12}" destId="{76EBE938-8887-4178-B1B4-755A01C04906}" srcOrd="1" destOrd="0" parTransId="{C9665C54-ED13-42ED-A8BB-C5FA2FB0F3A6}" sibTransId="{1B3E20D1-DE0F-48E1-8E66-55DAF56F90E0}"/>
    <dgm:cxn modelId="{137D38A0-3173-4DBD-8DCB-8658E861C057}" type="presOf" srcId="{1B3E20D1-DE0F-48E1-8E66-55DAF56F90E0}" destId="{C7717E4D-853D-4CF7-A62A-9C6C5947C061}" srcOrd="1" destOrd="0" presId="urn:microsoft.com/office/officeart/2016/7/layout/RepeatingBendingProcessNew"/>
    <dgm:cxn modelId="{B0292EA2-6CBD-4B2F-9E12-9341DA863354}" type="presOf" srcId="{F332BAE4-3E8E-4AD3-8C06-9211621A4D20}" destId="{265E3228-040D-4B2E-BB7B-1DEA71569282}" srcOrd="0" destOrd="0" presId="urn:microsoft.com/office/officeart/2016/7/layout/RepeatingBendingProcessNew"/>
    <dgm:cxn modelId="{F64372B2-4390-4903-B94E-4858CF3E3413}" type="presOf" srcId="{16600B7C-D393-403E-B063-65A4ABD1D18F}" destId="{3D3E9167-6AA8-404B-AF3F-0A7B4489E699}" srcOrd="0" destOrd="0" presId="urn:microsoft.com/office/officeart/2016/7/layout/RepeatingBendingProcessNew"/>
    <dgm:cxn modelId="{B741AAC4-7B6C-419A-87E7-2418BEC09626}" srcId="{AA554228-40B6-43A2-9854-89526CDBEE12}" destId="{8940DEBF-BBC3-4219-AA72-E4B365D88EC8}" srcOrd="0" destOrd="0" parTransId="{B1635A8D-3167-44AF-8DE5-F1B9E183F4E5}" sibTransId="{70994057-EB18-4BF5-9447-B30A23827BAE}"/>
    <dgm:cxn modelId="{7FFC2ADB-2796-4413-A5E7-42F6B3DF461C}" type="presOf" srcId="{AA554228-40B6-43A2-9854-89526CDBEE12}" destId="{A665B6E0-CA74-4519-84B5-84A21E542457}" srcOrd="0" destOrd="0" presId="urn:microsoft.com/office/officeart/2016/7/layout/RepeatingBendingProcessNew"/>
    <dgm:cxn modelId="{5272FADB-BB08-4685-A79C-DDA35E0BA8A2}" type="presOf" srcId="{9202521F-B429-4A1E-9F85-CA549636EDC5}" destId="{62D84B02-D3B1-455D-8268-3486F82EF56A}" srcOrd="1" destOrd="0" presId="urn:microsoft.com/office/officeart/2016/7/layout/RepeatingBendingProcessNew"/>
    <dgm:cxn modelId="{E3160FE7-E791-4B29-AABD-77691738976B}" type="presOf" srcId="{70994057-EB18-4BF5-9447-B30A23827BAE}" destId="{09CBD911-E3A0-4B7D-99BD-DDF32EA4D0AA}" srcOrd="1" destOrd="0" presId="urn:microsoft.com/office/officeart/2016/7/layout/RepeatingBendingProcessNew"/>
    <dgm:cxn modelId="{3A19A5E9-31C9-44A3-ADF7-50878D17F2D0}" srcId="{AA554228-40B6-43A2-9854-89526CDBEE12}" destId="{5D752481-A922-4F95-8359-898A74ECF8C7}" srcOrd="5" destOrd="0" parTransId="{EDDE76B5-B776-440A-9E28-9A2124422D08}" sibTransId="{336F5491-FFB4-4DB9-A465-E225A9FD000A}"/>
    <dgm:cxn modelId="{1C7D17EC-3AB2-4ABA-9349-A36F9F09F8EF}" type="presOf" srcId="{5D752481-A922-4F95-8359-898A74ECF8C7}" destId="{1A438C63-80D1-4126-8C0C-29B8A6F5D4BD}" srcOrd="0" destOrd="0" presId="urn:microsoft.com/office/officeart/2016/7/layout/RepeatingBendingProcessNew"/>
    <dgm:cxn modelId="{E284D9F7-D4AD-46F8-9C47-A3D09D11D0C1}" srcId="{AA554228-40B6-43A2-9854-89526CDBEE12}" destId="{16600B7C-D393-403E-B063-65A4ABD1D18F}" srcOrd="3" destOrd="0" parTransId="{E7814759-17B9-4170-94B9-3A36ECBC136C}" sibTransId="{8055B798-9830-44F9-B445-5C745876AC6B}"/>
    <dgm:cxn modelId="{CCF1F409-3BE5-4994-BBFB-26BF4B8BEF53}" type="presParOf" srcId="{A665B6E0-CA74-4519-84B5-84A21E542457}" destId="{2B05664B-A605-4BB1-AA81-A9CBC693BAFF}" srcOrd="0" destOrd="0" presId="urn:microsoft.com/office/officeart/2016/7/layout/RepeatingBendingProcessNew"/>
    <dgm:cxn modelId="{7270CCA7-1FD6-44B9-A377-C12E1C12658B}" type="presParOf" srcId="{A665B6E0-CA74-4519-84B5-84A21E542457}" destId="{E352EEC0-55B2-41A0-ABC0-34167F4B2E6C}" srcOrd="1" destOrd="0" presId="urn:microsoft.com/office/officeart/2016/7/layout/RepeatingBendingProcessNew"/>
    <dgm:cxn modelId="{C7D8216D-CA02-4E61-9DB2-CE0422DC049D}" type="presParOf" srcId="{E352EEC0-55B2-41A0-ABC0-34167F4B2E6C}" destId="{09CBD911-E3A0-4B7D-99BD-DDF32EA4D0AA}" srcOrd="0" destOrd="0" presId="urn:microsoft.com/office/officeart/2016/7/layout/RepeatingBendingProcessNew"/>
    <dgm:cxn modelId="{CDE19B54-D515-455B-B381-FB95A7D0D85C}" type="presParOf" srcId="{A665B6E0-CA74-4519-84B5-84A21E542457}" destId="{CB954036-31B9-484B-9D8F-7717E1FFA211}" srcOrd="2" destOrd="0" presId="urn:microsoft.com/office/officeart/2016/7/layout/RepeatingBendingProcessNew"/>
    <dgm:cxn modelId="{87C3995A-74A3-49DA-A395-8D5F3B045477}" type="presParOf" srcId="{A665B6E0-CA74-4519-84B5-84A21E542457}" destId="{28CF4BD9-2F6A-4518-86DF-8137A3974805}" srcOrd="3" destOrd="0" presId="urn:microsoft.com/office/officeart/2016/7/layout/RepeatingBendingProcessNew"/>
    <dgm:cxn modelId="{162B0782-6420-4DE2-B0E9-E7AB3CCD531D}" type="presParOf" srcId="{28CF4BD9-2F6A-4518-86DF-8137A3974805}" destId="{C7717E4D-853D-4CF7-A62A-9C6C5947C061}" srcOrd="0" destOrd="0" presId="urn:microsoft.com/office/officeart/2016/7/layout/RepeatingBendingProcessNew"/>
    <dgm:cxn modelId="{CB9660DE-655B-4E66-8FE5-FA5692D45C4B}" type="presParOf" srcId="{A665B6E0-CA74-4519-84B5-84A21E542457}" destId="{8E1F6A3E-64C8-4EBC-98E0-1A43295B3C26}" srcOrd="4" destOrd="0" presId="urn:microsoft.com/office/officeart/2016/7/layout/RepeatingBendingProcessNew"/>
    <dgm:cxn modelId="{BBE6EE38-115D-439C-A5F7-F02A0A0222EA}" type="presParOf" srcId="{A665B6E0-CA74-4519-84B5-84A21E542457}" destId="{8B53A46C-75F7-4230-A0B6-DA7AF1D5F249}" srcOrd="5" destOrd="0" presId="urn:microsoft.com/office/officeart/2016/7/layout/RepeatingBendingProcessNew"/>
    <dgm:cxn modelId="{5628D32D-8888-4B66-9512-7E4FBFC67B11}" type="presParOf" srcId="{8B53A46C-75F7-4230-A0B6-DA7AF1D5F249}" destId="{ED4E5AA3-53AB-4AD0-BB33-9155CA83BB57}" srcOrd="0" destOrd="0" presId="urn:microsoft.com/office/officeart/2016/7/layout/RepeatingBendingProcessNew"/>
    <dgm:cxn modelId="{ED937CB8-875A-421B-9A4C-C35DE748CEAC}" type="presParOf" srcId="{A665B6E0-CA74-4519-84B5-84A21E542457}" destId="{3D3E9167-6AA8-404B-AF3F-0A7B4489E699}" srcOrd="6" destOrd="0" presId="urn:microsoft.com/office/officeart/2016/7/layout/RepeatingBendingProcessNew"/>
    <dgm:cxn modelId="{03F57670-1670-4632-91F8-3B5C354C29B6}" type="presParOf" srcId="{A665B6E0-CA74-4519-84B5-84A21E542457}" destId="{071CE48C-3BF3-4519-B94D-2E1C99DD340A}" srcOrd="7" destOrd="0" presId="urn:microsoft.com/office/officeart/2016/7/layout/RepeatingBendingProcessNew"/>
    <dgm:cxn modelId="{D478305E-DDFD-44D7-8403-46A5ED2734C9}" type="presParOf" srcId="{071CE48C-3BF3-4519-B94D-2E1C99DD340A}" destId="{6790C0C1-DD89-4EC8-90FF-ABE61DC284C9}" srcOrd="0" destOrd="0" presId="urn:microsoft.com/office/officeart/2016/7/layout/RepeatingBendingProcessNew"/>
    <dgm:cxn modelId="{33DCE35E-60DA-456A-8D60-B1CDE661C897}" type="presParOf" srcId="{A665B6E0-CA74-4519-84B5-84A21E542457}" destId="{265E3228-040D-4B2E-BB7B-1DEA71569282}" srcOrd="8" destOrd="0" presId="urn:microsoft.com/office/officeart/2016/7/layout/RepeatingBendingProcessNew"/>
    <dgm:cxn modelId="{E081D36A-6EFB-4FA3-AFD6-3E89312AAE92}" type="presParOf" srcId="{A665B6E0-CA74-4519-84B5-84A21E542457}" destId="{E93B6A21-0339-4E93-8193-09AF50A50A91}" srcOrd="9" destOrd="0" presId="urn:microsoft.com/office/officeart/2016/7/layout/RepeatingBendingProcessNew"/>
    <dgm:cxn modelId="{551446E9-08FE-4F2E-97F7-7EC9CE6F004E}" type="presParOf" srcId="{E93B6A21-0339-4E93-8193-09AF50A50A91}" destId="{62D84B02-D3B1-455D-8268-3486F82EF56A}" srcOrd="0" destOrd="0" presId="urn:microsoft.com/office/officeart/2016/7/layout/RepeatingBendingProcessNew"/>
    <dgm:cxn modelId="{EC8BD92D-F651-49F0-810D-25F698AD61CF}" type="presParOf" srcId="{A665B6E0-CA74-4519-84B5-84A21E542457}" destId="{1A438C63-80D1-4126-8C0C-29B8A6F5D4BD}" srcOrd="10" destOrd="0" presId="urn:microsoft.com/office/officeart/2016/7/layout/RepeatingBendingProcessNew"/>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554228-40B6-43A2-9854-89526CDBEE12}" type="doc">
      <dgm:prSet loTypeId="urn:microsoft.com/office/officeart/2008/layout/LinedList" loCatId="list" qsTypeId="urn:microsoft.com/office/officeart/2005/8/quickstyle/simple1#2" qsCatId="simple" csTypeId="urn:microsoft.com/office/officeart/2005/8/colors/colorful1#2" csCatId="colorful" phldr="1"/>
      <dgm:spPr/>
      <dgm:t>
        <a:bodyPr/>
        <a:lstStyle/>
        <a:p>
          <a:endParaRPr lang="en-US"/>
        </a:p>
      </dgm:t>
    </dgm:pt>
    <dgm:pt modelId="{8940DEBF-BBC3-4219-AA72-E4B365D88EC8}">
      <dgm:prSet custT="1"/>
      <dgm:spPr/>
      <dgm:t>
        <a:bodyPr/>
        <a:lstStyle/>
        <a:p>
          <a:r>
            <a:rPr lang="en-US" sz="3200" dirty="0"/>
            <a:t>Certified Marriage Documents</a:t>
          </a:r>
        </a:p>
      </dgm:t>
    </dgm:pt>
    <dgm:pt modelId="{B1635A8D-3167-44AF-8DE5-F1B9E183F4E5}" type="parTrans" cxnId="{B741AAC4-7B6C-419A-87E7-2418BEC09626}">
      <dgm:prSet/>
      <dgm:spPr/>
      <dgm:t>
        <a:bodyPr/>
        <a:lstStyle/>
        <a:p>
          <a:endParaRPr lang="en-US"/>
        </a:p>
      </dgm:t>
    </dgm:pt>
    <dgm:pt modelId="{70994057-EB18-4BF5-9447-B30A23827BAE}" type="sibTrans" cxnId="{B741AAC4-7B6C-419A-87E7-2418BEC09626}">
      <dgm:prSet/>
      <dgm:spPr/>
      <dgm:t>
        <a:bodyPr/>
        <a:lstStyle/>
        <a:p>
          <a:endParaRPr lang="en-US"/>
        </a:p>
      </dgm:t>
    </dgm:pt>
    <dgm:pt modelId="{76EBE938-8887-4178-B1B4-755A01C04906}">
      <dgm:prSet/>
      <dgm:spPr/>
      <dgm:t>
        <a:bodyPr/>
        <a:lstStyle/>
        <a:p>
          <a:r>
            <a:rPr lang="en-US" dirty="0"/>
            <a:t>Birth Certificates/Adoption Papers</a:t>
          </a:r>
        </a:p>
      </dgm:t>
    </dgm:pt>
    <dgm:pt modelId="{C9665C54-ED13-42ED-A8BB-C5FA2FB0F3A6}" type="parTrans" cxnId="{C8C19889-34F7-43D5-B757-D9B8541F97D9}">
      <dgm:prSet/>
      <dgm:spPr/>
      <dgm:t>
        <a:bodyPr/>
        <a:lstStyle/>
        <a:p>
          <a:endParaRPr lang="en-US"/>
        </a:p>
      </dgm:t>
    </dgm:pt>
    <dgm:pt modelId="{1B3E20D1-DE0F-48E1-8E66-55DAF56F90E0}" type="sibTrans" cxnId="{C8C19889-34F7-43D5-B757-D9B8541F97D9}">
      <dgm:prSet/>
      <dgm:spPr/>
      <dgm:t>
        <a:bodyPr/>
        <a:lstStyle/>
        <a:p>
          <a:endParaRPr lang="en-US"/>
        </a:p>
      </dgm:t>
    </dgm:pt>
    <dgm:pt modelId="{40389AF4-AA77-4B5C-B2C6-127FA152CADA}">
      <dgm:prSet/>
      <dgm:spPr/>
      <dgm:t>
        <a:bodyPr/>
        <a:lstStyle/>
        <a:p>
          <a:r>
            <a:rPr lang="en-US" dirty="0"/>
            <a:t>Domestic Partner Relations</a:t>
          </a:r>
        </a:p>
      </dgm:t>
    </dgm:pt>
    <dgm:pt modelId="{018BFFAE-B458-4BC9-8CF5-230169E7E848}" type="parTrans" cxnId="{D7F35F61-63BC-40B7-8ADF-7A5525C1ECE6}">
      <dgm:prSet/>
      <dgm:spPr/>
      <dgm:t>
        <a:bodyPr/>
        <a:lstStyle/>
        <a:p>
          <a:endParaRPr lang="en-US"/>
        </a:p>
      </dgm:t>
    </dgm:pt>
    <dgm:pt modelId="{020AE2E9-0C3C-41F3-9B53-00C4E5FD447F}" type="sibTrans" cxnId="{D7F35F61-63BC-40B7-8ADF-7A5525C1ECE6}">
      <dgm:prSet/>
      <dgm:spPr/>
      <dgm:t>
        <a:bodyPr/>
        <a:lstStyle/>
        <a:p>
          <a:endParaRPr lang="en-US"/>
        </a:p>
      </dgm:t>
    </dgm:pt>
    <dgm:pt modelId="{16600B7C-D393-403E-B063-65A4ABD1D18F}">
      <dgm:prSet/>
      <dgm:spPr/>
      <dgm:t>
        <a:bodyPr/>
        <a:lstStyle/>
        <a:p>
          <a:r>
            <a:rPr lang="en-US" dirty="0"/>
            <a:t>Grandchildren/Legal Wards</a:t>
          </a:r>
        </a:p>
      </dgm:t>
    </dgm:pt>
    <dgm:pt modelId="{E7814759-17B9-4170-94B9-3A36ECBC136C}" type="parTrans" cxnId="{E284D9F7-D4AD-46F8-9C47-A3D09D11D0C1}">
      <dgm:prSet/>
      <dgm:spPr/>
      <dgm:t>
        <a:bodyPr/>
        <a:lstStyle/>
        <a:p>
          <a:endParaRPr lang="en-US"/>
        </a:p>
      </dgm:t>
    </dgm:pt>
    <dgm:pt modelId="{8055B798-9830-44F9-B445-5C745876AC6B}" type="sibTrans" cxnId="{E284D9F7-D4AD-46F8-9C47-A3D09D11D0C1}">
      <dgm:prSet/>
      <dgm:spPr/>
      <dgm:t>
        <a:bodyPr/>
        <a:lstStyle/>
        <a:p>
          <a:endParaRPr lang="en-US"/>
        </a:p>
      </dgm:t>
    </dgm:pt>
    <dgm:pt modelId="{F332BAE4-3E8E-4AD3-8C06-9211621A4D20}">
      <dgm:prSet/>
      <dgm:spPr/>
      <dgm:t>
        <a:bodyPr/>
        <a:lstStyle/>
        <a:p>
          <a:endParaRPr lang="en-US" dirty="0"/>
        </a:p>
      </dgm:t>
    </dgm:pt>
    <dgm:pt modelId="{3CDEA406-AA68-43A1-8D92-2CA915A14451}" type="parTrans" cxnId="{7E7B8B5D-8BB7-4D7B-BA1A-6F54152019A3}">
      <dgm:prSet/>
      <dgm:spPr/>
      <dgm:t>
        <a:bodyPr/>
        <a:lstStyle/>
        <a:p>
          <a:endParaRPr lang="en-US"/>
        </a:p>
      </dgm:t>
    </dgm:pt>
    <dgm:pt modelId="{9202521F-B429-4A1E-9F85-CA549636EDC5}" type="sibTrans" cxnId="{7E7B8B5D-8BB7-4D7B-BA1A-6F54152019A3}">
      <dgm:prSet/>
      <dgm:spPr/>
      <dgm:t>
        <a:bodyPr/>
        <a:lstStyle/>
        <a:p>
          <a:endParaRPr lang="en-US"/>
        </a:p>
      </dgm:t>
    </dgm:pt>
    <dgm:pt modelId="{E9C1919A-2D13-40D9-8E96-9049D1041197}" type="pres">
      <dgm:prSet presAssocID="{AA554228-40B6-43A2-9854-89526CDBEE12}" presName="vert0" presStyleCnt="0">
        <dgm:presLayoutVars>
          <dgm:dir/>
          <dgm:animOne val="branch"/>
          <dgm:animLvl val="lvl"/>
        </dgm:presLayoutVars>
      </dgm:prSet>
      <dgm:spPr/>
    </dgm:pt>
    <dgm:pt modelId="{4F286286-45C5-4D1F-934C-90EDEB08A669}" type="pres">
      <dgm:prSet presAssocID="{8940DEBF-BBC3-4219-AA72-E4B365D88EC8}" presName="thickLine" presStyleLbl="alignNode1" presStyleIdx="0" presStyleCnt="5"/>
      <dgm:spPr/>
    </dgm:pt>
    <dgm:pt modelId="{BCB0F6AB-376F-4392-8A55-01247CF974C4}" type="pres">
      <dgm:prSet presAssocID="{8940DEBF-BBC3-4219-AA72-E4B365D88EC8}" presName="horz1" presStyleCnt="0"/>
      <dgm:spPr/>
    </dgm:pt>
    <dgm:pt modelId="{05E11B03-C726-44DA-803D-F74B0DEDD63D}" type="pres">
      <dgm:prSet presAssocID="{8940DEBF-BBC3-4219-AA72-E4B365D88EC8}" presName="tx1" presStyleLbl="revTx" presStyleIdx="0" presStyleCnt="5"/>
      <dgm:spPr/>
    </dgm:pt>
    <dgm:pt modelId="{C4DF5424-AD36-4039-849C-54883B332DFE}" type="pres">
      <dgm:prSet presAssocID="{8940DEBF-BBC3-4219-AA72-E4B365D88EC8}" presName="vert1" presStyleCnt="0"/>
      <dgm:spPr/>
    </dgm:pt>
    <dgm:pt modelId="{641ABE11-29F4-436A-9E48-B8A7D6D8FB0E}" type="pres">
      <dgm:prSet presAssocID="{76EBE938-8887-4178-B1B4-755A01C04906}" presName="thickLine" presStyleLbl="alignNode1" presStyleIdx="1" presStyleCnt="5"/>
      <dgm:spPr/>
    </dgm:pt>
    <dgm:pt modelId="{0CBE6BBC-82B3-4C01-9E7B-F50C08893D1E}" type="pres">
      <dgm:prSet presAssocID="{76EBE938-8887-4178-B1B4-755A01C04906}" presName="horz1" presStyleCnt="0"/>
      <dgm:spPr/>
    </dgm:pt>
    <dgm:pt modelId="{5EEB123C-79F8-4C21-947B-0401461DA81B}" type="pres">
      <dgm:prSet presAssocID="{76EBE938-8887-4178-B1B4-755A01C04906}" presName="tx1" presStyleLbl="revTx" presStyleIdx="1" presStyleCnt="5"/>
      <dgm:spPr/>
    </dgm:pt>
    <dgm:pt modelId="{ED5212F3-56A2-4D3E-8EA3-497BEA9E722E}" type="pres">
      <dgm:prSet presAssocID="{76EBE938-8887-4178-B1B4-755A01C04906}" presName="vert1" presStyleCnt="0"/>
      <dgm:spPr/>
    </dgm:pt>
    <dgm:pt modelId="{D83D9BC7-2E5B-4695-A053-E1803EBC302A}" type="pres">
      <dgm:prSet presAssocID="{40389AF4-AA77-4B5C-B2C6-127FA152CADA}" presName="thickLine" presStyleLbl="alignNode1" presStyleIdx="2" presStyleCnt="5"/>
      <dgm:spPr/>
    </dgm:pt>
    <dgm:pt modelId="{28583643-F6CC-42B4-9E8D-2A647DCA9C79}" type="pres">
      <dgm:prSet presAssocID="{40389AF4-AA77-4B5C-B2C6-127FA152CADA}" presName="horz1" presStyleCnt="0"/>
      <dgm:spPr/>
    </dgm:pt>
    <dgm:pt modelId="{8AD43E59-8FAF-4A1A-B1CB-5271018CB004}" type="pres">
      <dgm:prSet presAssocID="{40389AF4-AA77-4B5C-B2C6-127FA152CADA}" presName="tx1" presStyleLbl="revTx" presStyleIdx="2" presStyleCnt="5"/>
      <dgm:spPr/>
    </dgm:pt>
    <dgm:pt modelId="{BC7B151C-D3CC-4BB6-853E-88E324CFF082}" type="pres">
      <dgm:prSet presAssocID="{40389AF4-AA77-4B5C-B2C6-127FA152CADA}" presName="vert1" presStyleCnt="0"/>
      <dgm:spPr/>
    </dgm:pt>
    <dgm:pt modelId="{B47FE47C-ACE8-4A22-97AE-9006FA1A167C}" type="pres">
      <dgm:prSet presAssocID="{16600B7C-D393-403E-B063-65A4ABD1D18F}" presName="thickLine" presStyleLbl="alignNode1" presStyleIdx="3" presStyleCnt="5"/>
      <dgm:spPr/>
    </dgm:pt>
    <dgm:pt modelId="{E909C7CD-50AA-4903-BE4C-CCC377D7639F}" type="pres">
      <dgm:prSet presAssocID="{16600B7C-D393-403E-B063-65A4ABD1D18F}" presName="horz1" presStyleCnt="0"/>
      <dgm:spPr/>
    </dgm:pt>
    <dgm:pt modelId="{9D164D51-2A9E-439B-8F7F-D426EDEB61D8}" type="pres">
      <dgm:prSet presAssocID="{16600B7C-D393-403E-B063-65A4ABD1D18F}" presName="tx1" presStyleLbl="revTx" presStyleIdx="3" presStyleCnt="5"/>
      <dgm:spPr/>
    </dgm:pt>
    <dgm:pt modelId="{45B0D096-871A-47B4-925F-C951D6DFAB73}" type="pres">
      <dgm:prSet presAssocID="{16600B7C-D393-403E-B063-65A4ABD1D18F}" presName="vert1" presStyleCnt="0"/>
      <dgm:spPr/>
    </dgm:pt>
    <dgm:pt modelId="{6A1AE8C5-57D8-4AF3-963E-57B52B511F6D}" type="pres">
      <dgm:prSet presAssocID="{F332BAE4-3E8E-4AD3-8C06-9211621A4D20}" presName="thickLine" presStyleLbl="alignNode1" presStyleIdx="4" presStyleCnt="5"/>
      <dgm:spPr/>
    </dgm:pt>
    <dgm:pt modelId="{B3E396C7-BE1B-4C72-80B9-9D9D8D3C303B}" type="pres">
      <dgm:prSet presAssocID="{F332BAE4-3E8E-4AD3-8C06-9211621A4D20}" presName="horz1" presStyleCnt="0"/>
      <dgm:spPr/>
    </dgm:pt>
    <dgm:pt modelId="{C1BE4931-166B-4162-B604-C5B3BB4D351F}" type="pres">
      <dgm:prSet presAssocID="{F332BAE4-3E8E-4AD3-8C06-9211621A4D20}" presName="tx1" presStyleLbl="revTx" presStyleIdx="4" presStyleCnt="5"/>
      <dgm:spPr/>
    </dgm:pt>
    <dgm:pt modelId="{1A197517-A097-48FE-8A11-7E040E5B9D2A}" type="pres">
      <dgm:prSet presAssocID="{F332BAE4-3E8E-4AD3-8C06-9211621A4D20}" presName="vert1" presStyleCnt="0"/>
      <dgm:spPr/>
    </dgm:pt>
  </dgm:ptLst>
  <dgm:cxnLst>
    <dgm:cxn modelId="{AE30261F-C84E-4E1C-97D6-D1B10B817CEF}" type="presOf" srcId="{F332BAE4-3E8E-4AD3-8C06-9211621A4D20}" destId="{C1BE4931-166B-4162-B604-C5B3BB4D351F}" srcOrd="0" destOrd="0" presId="urn:microsoft.com/office/officeart/2008/layout/LinedList"/>
    <dgm:cxn modelId="{F9F68340-26E7-488C-8BBC-F2FA94597CD3}" type="presOf" srcId="{40389AF4-AA77-4B5C-B2C6-127FA152CADA}" destId="{8AD43E59-8FAF-4A1A-B1CB-5271018CB004}" srcOrd="0" destOrd="0" presId="urn:microsoft.com/office/officeart/2008/layout/LinedList"/>
    <dgm:cxn modelId="{852F705B-D859-49EB-8095-104E905675F8}" type="presOf" srcId="{16600B7C-D393-403E-B063-65A4ABD1D18F}" destId="{9D164D51-2A9E-439B-8F7F-D426EDEB61D8}" srcOrd="0" destOrd="0" presId="urn:microsoft.com/office/officeart/2008/layout/LinedList"/>
    <dgm:cxn modelId="{7E7B8B5D-8BB7-4D7B-BA1A-6F54152019A3}" srcId="{AA554228-40B6-43A2-9854-89526CDBEE12}" destId="{F332BAE4-3E8E-4AD3-8C06-9211621A4D20}" srcOrd="4" destOrd="0" parTransId="{3CDEA406-AA68-43A1-8D92-2CA915A14451}" sibTransId="{9202521F-B429-4A1E-9F85-CA549636EDC5}"/>
    <dgm:cxn modelId="{D7F35F61-63BC-40B7-8ADF-7A5525C1ECE6}" srcId="{AA554228-40B6-43A2-9854-89526CDBEE12}" destId="{40389AF4-AA77-4B5C-B2C6-127FA152CADA}" srcOrd="2" destOrd="0" parTransId="{018BFFAE-B458-4BC9-8CF5-230169E7E848}" sibTransId="{020AE2E9-0C3C-41F3-9B53-00C4E5FD447F}"/>
    <dgm:cxn modelId="{2A4C1C69-39E1-4260-90FA-5F58809BD3A4}" type="presOf" srcId="{AA554228-40B6-43A2-9854-89526CDBEE12}" destId="{E9C1919A-2D13-40D9-8E96-9049D1041197}" srcOrd="0" destOrd="0" presId="urn:microsoft.com/office/officeart/2008/layout/LinedList"/>
    <dgm:cxn modelId="{C8C19889-34F7-43D5-B757-D9B8541F97D9}" srcId="{AA554228-40B6-43A2-9854-89526CDBEE12}" destId="{76EBE938-8887-4178-B1B4-755A01C04906}" srcOrd="1" destOrd="0" parTransId="{C9665C54-ED13-42ED-A8BB-C5FA2FB0F3A6}" sibTransId="{1B3E20D1-DE0F-48E1-8E66-55DAF56F90E0}"/>
    <dgm:cxn modelId="{B741AAC4-7B6C-419A-87E7-2418BEC09626}" srcId="{AA554228-40B6-43A2-9854-89526CDBEE12}" destId="{8940DEBF-BBC3-4219-AA72-E4B365D88EC8}" srcOrd="0" destOrd="0" parTransId="{B1635A8D-3167-44AF-8DE5-F1B9E183F4E5}" sibTransId="{70994057-EB18-4BF5-9447-B30A23827BAE}"/>
    <dgm:cxn modelId="{E284D9F7-D4AD-46F8-9C47-A3D09D11D0C1}" srcId="{AA554228-40B6-43A2-9854-89526CDBEE12}" destId="{16600B7C-D393-403E-B063-65A4ABD1D18F}" srcOrd="3" destOrd="0" parTransId="{E7814759-17B9-4170-94B9-3A36ECBC136C}" sibTransId="{8055B798-9830-44F9-B445-5C745876AC6B}"/>
    <dgm:cxn modelId="{360E1AFB-44B5-403F-81FB-573E9CC27017}" type="presOf" srcId="{8940DEBF-BBC3-4219-AA72-E4B365D88EC8}" destId="{05E11B03-C726-44DA-803D-F74B0DEDD63D}" srcOrd="0" destOrd="0" presId="urn:microsoft.com/office/officeart/2008/layout/LinedList"/>
    <dgm:cxn modelId="{E7C9A3FB-794F-4770-A8FE-B807F362F1A6}" type="presOf" srcId="{76EBE938-8887-4178-B1B4-755A01C04906}" destId="{5EEB123C-79F8-4C21-947B-0401461DA81B}" srcOrd="0" destOrd="0" presId="urn:microsoft.com/office/officeart/2008/layout/LinedList"/>
    <dgm:cxn modelId="{7E61F215-B772-44B5-95AD-5561E364DF11}" type="presParOf" srcId="{E9C1919A-2D13-40D9-8E96-9049D1041197}" destId="{4F286286-45C5-4D1F-934C-90EDEB08A669}" srcOrd="0" destOrd="0" presId="urn:microsoft.com/office/officeart/2008/layout/LinedList"/>
    <dgm:cxn modelId="{371ADDF4-F696-4C3C-85D9-96DF434A63A6}" type="presParOf" srcId="{E9C1919A-2D13-40D9-8E96-9049D1041197}" destId="{BCB0F6AB-376F-4392-8A55-01247CF974C4}" srcOrd="1" destOrd="0" presId="urn:microsoft.com/office/officeart/2008/layout/LinedList"/>
    <dgm:cxn modelId="{4FB66AF5-4BBE-4C62-B787-366007EFFD85}" type="presParOf" srcId="{BCB0F6AB-376F-4392-8A55-01247CF974C4}" destId="{05E11B03-C726-44DA-803D-F74B0DEDD63D}" srcOrd="0" destOrd="0" presId="urn:microsoft.com/office/officeart/2008/layout/LinedList"/>
    <dgm:cxn modelId="{89CB0A53-A299-4DAA-B26D-9C0BBCA82CD8}" type="presParOf" srcId="{BCB0F6AB-376F-4392-8A55-01247CF974C4}" destId="{C4DF5424-AD36-4039-849C-54883B332DFE}" srcOrd="1" destOrd="0" presId="urn:microsoft.com/office/officeart/2008/layout/LinedList"/>
    <dgm:cxn modelId="{C66CA9F7-2FF9-4855-A610-88D42C629919}" type="presParOf" srcId="{E9C1919A-2D13-40D9-8E96-9049D1041197}" destId="{641ABE11-29F4-436A-9E48-B8A7D6D8FB0E}" srcOrd="2" destOrd="0" presId="urn:microsoft.com/office/officeart/2008/layout/LinedList"/>
    <dgm:cxn modelId="{AC42E294-A3CB-44D9-AC3B-266E68080E74}" type="presParOf" srcId="{E9C1919A-2D13-40D9-8E96-9049D1041197}" destId="{0CBE6BBC-82B3-4C01-9E7B-F50C08893D1E}" srcOrd="3" destOrd="0" presId="urn:microsoft.com/office/officeart/2008/layout/LinedList"/>
    <dgm:cxn modelId="{ED9DFA27-C7DE-40AC-A25F-1932393A48DC}" type="presParOf" srcId="{0CBE6BBC-82B3-4C01-9E7B-F50C08893D1E}" destId="{5EEB123C-79F8-4C21-947B-0401461DA81B}" srcOrd="0" destOrd="0" presId="urn:microsoft.com/office/officeart/2008/layout/LinedList"/>
    <dgm:cxn modelId="{0811A6D4-C6B8-44BD-AE7A-7E4589967C98}" type="presParOf" srcId="{0CBE6BBC-82B3-4C01-9E7B-F50C08893D1E}" destId="{ED5212F3-56A2-4D3E-8EA3-497BEA9E722E}" srcOrd="1" destOrd="0" presId="urn:microsoft.com/office/officeart/2008/layout/LinedList"/>
    <dgm:cxn modelId="{9D156EE3-B44C-430B-BDCE-A5B774ED98F5}" type="presParOf" srcId="{E9C1919A-2D13-40D9-8E96-9049D1041197}" destId="{D83D9BC7-2E5B-4695-A053-E1803EBC302A}" srcOrd="4" destOrd="0" presId="urn:microsoft.com/office/officeart/2008/layout/LinedList"/>
    <dgm:cxn modelId="{E5969138-8A61-4157-B7E3-6B35AFEB6FC9}" type="presParOf" srcId="{E9C1919A-2D13-40D9-8E96-9049D1041197}" destId="{28583643-F6CC-42B4-9E8D-2A647DCA9C79}" srcOrd="5" destOrd="0" presId="urn:microsoft.com/office/officeart/2008/layout/LinedList"/>
    <dgm:cxn modelId="{26D356B4-F0D8-4D23-8F55-1EFCD489DC56}" type="presParOf" srcId="{28583643-F6CC-42B4-9E8D-2A647DCA9C79}" destId="{8AD43E59-8FAF-4A1A-B1CB-5271018CB004}" srcOrd="0" destOrd="0" presId="urn:microsoft.com/office/officeart/2008/layout/LinedList"/>
    <dgm:cxn modelId="{342F0B00-B4A8-46A7-874F-96D647C5A2BD}" type="presParOf" srcId="{28583643-F6CC-42B4-9E8D-2A647DCA9C79}" destId="{BC7B151C-D3CC-4BB6-853E-88E324CFF082}" srcOrd="1" destOrd="0" presId="urn:microsoft.com/office/officeart/2008/layout/LinedList"/>
    <dgm:cxn modelId="{977F62CA-79E0-4A83-850D-BFC594FFAE2B}" type="presParOf" srcId="{E9C1919A-2D13-40D9-8E96-9049D1041197}" destId="{B47FE47C-ACE8-4A22-97AE-9006FA1A167C}" srcOrd="6" destOrd="0" presId="urn:microsoft.com/office/officeart/2008/layout/LinedList"/>
    <dgm:cxn modelId="{E52F4CC3-1345-4BFF-9ABF-D391E2E61834}" type="presParOf" srcId="{E9C1919A-2D13-40D9-8E96-9049D1041197}" destId="{E909C7CD-50AA-4903-BE4C-CCC377D7639F}" srcOrd="7" destOrd="0" presId="urn:microsoft.com/office/officeart/2008/layout/LinedList"/>
    <dgm:cxn modelId="{5251CBDC-18BF-4BAE-9871-9E7E3C2BC8B4}" type="presParOf" srcId="{E909C7CD-50AA-4903-BE4C-CCC377D7639F}" destId="{9D164D51-2A9E-439B-8F7F-D426EDEB61D8}" srcOrd="0" destOrd="0" presId="urn:microsoft.com/office/officeart/2008/layout/LinedList"/>
    <dgm:cxn modelId="{EE800486-8A9B-4640-AAF5-24317F5F520E}" type="presParOf" srcId="{E909C7CD-50AA-4903-BE4C-CCC377D7639F}" destId="{45B0D096-871A-47B4-925F-C951D6DFAB73}" srcOrd="1" destOrd="0" presId="urn:microsoft.com/office/officeart/2008/layout/LinedList"/>
    <dgm:cxn modelId="{7E1D476A-CDC5-4DF4-82A8-ED69F63B297B}" type="presParOf" srcId="{E9C1919A-2D13-40D9-8E96-9049D1041197}" destId="{6A1AE8C5-57D8-4AF3-963E-57B52B511F6D}" srcOrd="8" destOrd="0" presId="urn:microsoft.com/office/officeart/2008/layout/LinedList"/>
    <dgm:cxn modelId="{C6305BCF-2CAB-49F9-9BBA-1F3DD50E8E7C}" type="presParOf" srcId="{E9C1919A-2D13-40D9-8E96-9049D1041197}" destId="{B3E396C7-BE1B-4C72-80B9-9D9D8D3C303B}" srcOrd="9" destOrd="0" presId="urn:microsoft.com/office/officeart/2008/layout/LinedList"/>
    <dgm:cxn modelId="{30EC9BAB-99D1-43D8-8176-DB4BED4D93DA}" type="presParOf" srcId="{B3E396C7-BE1B-4C72-80B9-9D9D8D3C303B}" destId="{C1BE4931-166B-4162-B604-C5B3BB4D351F}" srcOrd="0" destOrd="0" presId="urn:microsoft.com/office/officeart/2008/layout/LinedList"/>
    <dgm:cxn modelId="{DFC3E8E9-06DA-485A-B3BA-17E53800EAC5}" type="presParOf" srcId="{B3E396C7-BE1B-4C72-80B9-9D9D8D3C303B}" destId="{1A197517-A097-48FE-8A11-7E040E5B9D2A}"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192374D-706B-4098-89EC-022CDCB98CC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C01FEE77-98EB-47FF-918A-761AE67EAAAD}">
      <dgm:prSet/>
      <dgm:spPr/>
      <dgm:t>
        <a:bodyPr/>
        <a:lstStyle/>
        <a:p>
          <a:r>
            <a:rPr lang="en-US"/>
            <a:t>Workday-SPS (State Personnel System), SPMS</a:t>
          </a:r>
        </a:p>
      </dgm:t>
    </dgm:pt>
    <dgm:pt modelId="{4E1922F2-4E6D-4EAD-8D3B-9A0EB1D81C9D}" type="parTrans" cxnId="{D09042C2-E602-4A5F-B76E-E2251C5A37F6}">
      <dgm:prSet/>
      <dgm:spPr/>
      <dgm:t>
        <a:bodyPr/>
        <a:lstStyle/>
        <a:p>
          <a:endParaRPr lang="en-US"/>
        </a:p>
      </dgm:t>
    </dgm:pt>
    <dgm:pt modelId="{74D36FC6-A05A-444B-AF30-BC7220C95CDF}" type="sibTrans" cxnId="{D09042C2-E602-4A5F-B76E-E2251C5A37F6}">
      <dgm:prSet/>
      <dgm:spPr/>
      <dgm:t>
        <a:bodyPr/>
        <a:lstStyle/>
        <a:p>
          <a:endParaRPr lang="en-US"/>
        </a:p>
      </dgm:t>
    </dgm:pt>
    <dgm:pt modelId="{236C3AEF-E739-4811-8724-8D072A24D10D}">
      <dgm:prSet/>
      <dgm:spPr/>
      <dgm:t>
        <a:bodyPr/>
        <a:lstStyle/>
        <a:p>
          <a:r>
            <a:rPr lang="en-US"/>
            <a:t>CPBI Agencies</a:t>
          </a:r>
        </a:p>
      </dgm:t>
    </dgm:pt>
    <dgm:pt modelId="{F1B35908-69E4-409A-A2FA-14986A2B7604}" type="parTrans" cxnId="{EA38915C-9C20-483A-B976-D14F28F4AE16}">
      <dgm:prSet/>
      <dgm:spPr/>
      <dgm:t>
        <a:bodyPr/>
        <a:lstStyle/>
        <a:p>
          <a:endParaRPr lang="en-US"/>
        </a:p>
      </dgm:t>
    </dgm:pt>
    <dgm:pt modelId="{EDA707FC-326C-4E7E-93F4-2D3A80EBCC72}" type="sibTrans" cxnId="{EA38915C-9C20-483A-B976-D14F28F4AE16}">
      <dgm:prSet/>
      <dgm:spPr/>
      <dgm:t>
        <a:bodyPr/>
        <a:lstStyle/>
        <a:p>
          <a:endParaRPr lang="en-US"/>
        </a:p>
      </dgm:t>
    </dgm:pt>
    <dgm:pt modelId="{B013FE3D-199C-4BD0-ABDC-60911F742FFC}">
      <dgm:prSet/>
      <dgm:spPr/>
      <dgm:t>
        <a:bodyPr/>
        <a:lstStyle/>
        <a:p>
          <a:r>
            <a:rPr lang="en-US"/>
            <a:t>Judiciary </a:t>
          </a:r>
        </a:p>
      </dgm:t>
    </dgm:pt>
    <dgm:pt modelId="{85279507-FE1E-49EE-9CCF-DC927E9A1645}" type="parTrans" cxnId="{14FD4058-1506-42BC-8AF4-09B1B84BF9B0}">
      <dgm:prSet/>
      <dgm:spPr/>
      <dgm:t>
        <a:bodyPr/>
        <a:lstStyle/>
        <a:p>
          <a:endParaRPr lang="en-US"/>
        </a:p>
      </dgm:t>
    </dgm:pt>
    <dgm:pt modelId="{6E520A0F-4CEF-4465-8AB1-171F88FF667D}" type="sibTrans" cxnId="{14FD4058-1506-42BC-8AF4-09B1B84BF9B0}">
      <dgm:prSet/>
      <dgm:spPr/>
      <dgm:t>
        <a:bodyPr/>
        <a:lstStyle/>
        <a:p>
          <a:endParaRPr lang="en-US"/>
        </a:p>
      </dgm:t>
    </dgm:pt>
    <dgm:pt modelId="{A823BA78-25F8-4942-B843-0533162501AD}">
      <dgm:prSet/>
      <dgm:spPr/>
      <dgm:t>
        <a:bodyPr/>
        <a:lstStyle/>
        <a:p>
          <a:r>
            <a:rPr lang="en-US"/>
            <a:t>Maryland Dept of Transportation (MDOT)</a:t>
          </a:r>
        </a:p>
      </dgm:t>
    </dgm:pt>
    <dgm:pt modelId="{9A68DD5A-A386-442B-9033-7D16AB67D377}" type="parTrans" cxnId="{4D5D051C-FCE0-42E4-9348-1374773ECC7D}">
      <dgm:prSet/>
      <dgm:spPr/>
      <dgm:t>
        <a:bodyPr/>
        <a:lstStyle/>
        <a:p>
          <a:endParaRPr lang="en-US"/>
        </a:p>
      </dgm:t>
    </dgm:pt>
    <dgm:pt modelId="{D895647D-3F95-4773-A94E-F210D34617C2}" type="sibTrans" cxnId="{4D5D051C-FCE0-42E4-9348-1374773ECC7D}">
      <dgm:prSet/>
      <dgm:spPr/>
      <dgm:t>
        <a:bodyPr/>
        <a:lstStyle/>
        <a:p>
          <a:endParaRPr lang="en-US"/>
        </a:p>
      </dgm:t>
    </dgm:pt>
    <dgm:pt modelId="{92CDF0AE-3BED-44F5-AD39-DDC43CD2386B}">
      <dgm:prSet/>
      <dgm:spPr/>
      <dgm:t>
        <a:bodyPr/>
        <a:lstStyle/>
        <a:p>
          <a:r>
            <a:rPr lang="en-US"/>
            <a:t>Maryland General Assembly</a:t>
          </a:r>
        </a:p>
      </dgm:t>
    </dgm:pt>
    <dgm:pt modelId="{6BC6C65D-C06F-47D3-8CCD-14EA27484DB2}" type="parTrans" cxnId="{E8F57BC2-C6CB-4037-B863-CCB5CD0091A9}">
      <dgm:prSet/>
      <dgm:spPr/>
      <dgm:t>
        <a:bodyPr/>
        <a:lstStyle/>
        <a:p>
          <a:endParaRPr lang="en-US"/>
        </a:p>
      </dgm:t>
    </dgm:pt>
    <dgm:pt modelId="{29CB96E0-941E-45F3-B183-D403B0F74096}" type="sibTrans" cxnId="{E8F57BC2-C6CB-4037-B863-CCB5CD0091A9}">
      <dgm:prSet/>
      <dgm:spPr/>
      <dgm:t>
        <a:bodyPr/>
        <a:lstStyle/>
        <a:p>
          <a:endParaRPr lang="en-US"/>
        </a:p>
      </dgm:t>
    </dgm:pt>
    <dgm:pt modelId="{23CC6E08-6DBD-419F-8D21-82E97EBEF50F}">
      <dgm:prSet/>
      <dgm:spPr/>
      <dgm:t>
        <a:bodyPr/>
        <a:lstStyle/>
        <a:p>
          <a:r>
            <a:rPr lang="en-US" dirty="0"/>
            <a:t>Morgan State University</a:t>
          </a:r>
        </a:p>
      </dgm:t>
    </dgm:pt>
    <dgm:pt modelId="{BAE37972-DB95-410A-9F22-A534FA90580D}" type="parTrans" cxnId="{2E30820A-917D-45D4-A511-09C373BBB38B}">
      <dgm:prSet/>
      <dgm:spPr/>
      <dgm:t>
        <a:bodyPr/>
        <a:lstStyle/>
        <a:p>
          <a:endParaRPr lang="en-US"/>
        </a:p>
      </dgm:t>
    </dgm:pt>
    <dgm:pt modelId="{2104CE36-F3D1-4954-8F24-81EA1D269184}" type="sibTrans" cxnId="{2E30820A-917D-45D4-A511-09C373BBB38B}">
      <dgm:prSet/>
      <dgm:spPr/>
      <dgm:t>
        <a:bodyPr/>
        <a:lstStyle/>
        <a:p>
          <a:endParaRPr lang="en-US"/>
        </a:p>
      </dgm:t>
    </dgm:pt>
    <dgm:pt modelId="{665EAFF0-1BD7-497F-9D24-09187A5D9A93}">
      <dgm:prSet/>
      <dgm:spPr/>
      <dgm:t>
        <a:bodyPr/>
        <a:lstStyle/>
        <a:p>
          <a:r>
            <a:rPr lang="en-US"/>
            <a:t>St. Mary’s College/St. Mary’s Commission</a:t>
          </a:r>
        </a:p>
      </dgm:t>
    </dgm:pt>
    <dgm:pt modelId="{F15C0332-0AC0-409B-82D7-C1A37E57AD5C}" type="parTrans" cxnId="{BDBFCFE6-F775-4A6D-B3E0-742542E8F707}">
      <dgm:prSet/>
      <dgm:spPr/>
      <dgm:t>
        <a:bodyPr/>
        <a:lstStyle/>
        <a:p>
          <a:endParaRPr lang="en-US"/>
        </a:p>
      </dgm:t>
    </dgm:pt>
    <dgm:pt modelId="{28FAD9DE-4C68-4FA2-9550-2AF725731356}" type="sibTrans" cxnId="{BDBFCFE6-F775-4A6D-B3E0-742542E8F707}">
      <dgm:prSet/>
      <dgm:spPr/>
      <dgm:t>
        <a:bodyPr/>
        <a:lstStyle/>
        <a:p>
          <a:endParaRPr lang="en-US"/>
        </a:p>
      </dgm:t>
    </dgm:pt>
    <dgm:pt modelId="{F3C4009B-7728-49DE-B79E-603DB97FCEEF}">
      <dgm:prSet/>
      <dgm:spPr/>
      <dgm:t>
        <a:bodyPr/>
        <a:lstStyle/>
        <a:p>
          <a:r>
            <a:rPr lang="en-US"/>
            <a:t>UM Connect (Bowie, Salisbury, Frostburg, Coppin, and U-Baltimore)</a:t>
          </a:r>
        </a:p>
      </dgm:t>
    </dgm:pt>
    <dgm:pt modelId="{0946D2DB-9FD6-4CD7-9144-E4005366C8B2}" type="parTrans" cxnId="{1143A45B-E085-41C3-9005-A92B52C4474B}">
      <dgm:prSet/>
      <dgm:spPr/>
      <dgm:t>
        <a:bodyPr/>
        <a:lstStyle/>
        <a:p>
          <a:endParaRPr lang="en-US"/>
        </a:p>
      </dgm:t>
    </dgm:pt>
    <dgm:pt modelId="{00BD2F67-5EA9-4FED-B7AD-D1290A173138}" type="sibTrans" cxnId="{1143A45B-E085-41C3-9005-A92B52C4474B}">
      <dgm:prSet/>
      <dgm:spPr/>
      <dgm:t>
        <a:bodyPr/>
        <a:lstStyle/>
        <a:p>
          <a:endParaRPr lang="en-US"/>
        </a:p>
      </dgm:t>
    </dgm:pt>
    <dgm:pt modelId="{BD828D50-CE70-4F34-9422-87052B50F1A1}">
      <dgm:prSet/>
      <dgm:spPr/>
      <dgm:t>
        <a:bodyPr/>
        <a:lstStyle/>
        <a:p>
          <a:r>
            <a:rPr lang="en-US"/>
            <a:t>PACS-Towson</a:t>
          </a:r>
        </a:p>
      </dgm:t>
    </dgm:pt>
    <dgm:pt modelId="{DFA8735B-AC70-44DD-8F74-871A914634D2}" type="parTrans" cxnId="{F28C3DC9-729D-49D4-9EFB-BA23B025C75D}">
      <dgm:prSet/>
      <dgm:spPr/>
      <dgm:t>
        <a:bodyPr/>
        <a:lstStyle/>
        <a:p>
          <a:endParaRPr lang="en-US"/>
        </a:p>
      </dgm:t>
    </dgm:pt>
    <dgm:pt modelId="{3547709B-3B3F-4360-8930-9DB905444576}" type="sibTrans" cxnId="{F28C3DC9-729D-49D4-9EFB-BA23B025C75D}">
      <dgm:prSet/>
      <dgm:spPr/>
      <dgm:t>
        <a:bodyPr/>
        <a:lstStyle/>
        <a:p>
          <a:endParaRPr lang="en-US"/>
        </a:p>
      </dgm:t>
    </dgm:pt>
    <dgm:pt modelId="{18A5767C-49A3-44B9-8DF6-84A22B7483B6}">
      <dgm:prSet/>
      <dgm:spPr/>
      <dgm:t>
        <a:bodyPr/>
        <a:lstStyle/>
        <a:p>
          <a:r>
            <a:rPr lang="en-US" dirty="0"/>
            <a:t>UMES, UMBI, UMCP, UMCES</a:t>
          </a:r>
        </a:p>
      </dgm:t>
    </dgm:pt>
    <dgm:pt modelId="{2C5F12A9-3D5F-4338-80DD-48151E3571B1}" type="parTrans" cxnId="{05EF74AA-683D-4C37-ADC3-47B52F4944BB}">
      <dgm:prSet/>
      <dgm:spPr/>
      <dgm:t>
        <a:bodyPr/>
        <a:lstStyle/>
        <a:p>
          <a:endParaRPr lang="en-US"/>
        </a:p>
      </dgm:t>
    </dgm:pt>
    <dgm:pt modelId="{66447D19-56E6-4691-9DC8-7A228D0C4D4D}" type="sibTrans" cxnId="{05EF74AA-683D-4C37-ADC3-47B52F4944BB}">
      <dgm:prSet/>
      <dgm:spPr/>
      <dgm:t>
        <a:bodyPr/>
        <a:lstStyle/>
        <a:p>
          <a:endParaRPr lang="en-US"/>
        </a:p>
      </dgm:t>
    </dgm:pt>
    <dgm:pt modelId="{37A320B4-B43D-47A4-AE37-E6C10ED70085}">
      <dgm:prSet/>
      <dgm:spPr/>
      <dgm:t>
        <a:bodyPr/>
        <a:lstStyle/>
        <a:p>
          <a:r>
            <a:rPr lang="en-US"/>
            <a:t>UM - Global Campus</a:t>
          </a:r>
        </a:p>
      </dgm:t>
    </dgm:pt>
    <dgm:pt modelId="{A1F36371-0035-4084-8F76-739450F8CF91}" type="parTrans" cxnId="{DF972466-4D03-4142-9942-A9B3C45BA1FC}">
      <dgm:prSet/>
      <dgm:spPr/>
      <dgm:t>
        <a:bodyPr/>
        <a:lstStyle/>
        <a:p>
          <a:endParaRPr lang="en-US"/>
        </a:p>
      </dgm:t>
    </dgm:pt>
    <dgm:pt modelId="{5DD7A4EE-D0B8-4DBD-AC92-FA411ACCD0F2}" type="sibTrans" cxnId="{DF972466-4D03-4142-9942-A9B3C45BA1FC}">
      <dgm:prSet/>
      <dgm:spPr/>
      <dgm:t>
        <a:bodyPr/>
        <a:lstStyle/>
        <a:p>
          <a:endParaRPr lang="en-US"/>
        </a:p>
      </dgm:t>
    </dgm:pt>
    <dgm:pt modelId="{0ACB1CAA-B845-482A-94A5-9055FB8C364F}">
      <dgm:prSet/>
      <dgm:spPr/>
      <dgm:t>
        <a:bodyPr/>
        <a:lstStyle/>
        <a:p>
          <a:r>
            <a:rPr lang="en-US" dirty="0"/>
            <a:t>UMB</a:t>
          </a:r>
        </a:p>
      </dgm:t>
    </dgm:pt>
    <dgm:pt modelId="{B39152AD-8294-4704-871F-E4A3A099253B}" type="parTrans" cxnId="{8FAD293F-9592-4A00-A0F5-B99C6EC7D908}">
      <dgm:prSet/>
      <dgm:spPr/>
      <dgm:t>
        <a:bodyPr/>
        <a:lstStyle/>
        <a:p>
          <a:endParaRPr lang="en-US"/>
        </a:p>
      </dgm:t>
    </dgm:pt>
    <dgm:pt modelId="{EEF05C19-A523-4E02-BA65-081492A629F3}" type="sibTrans" cxnId="{8FAD293F-9592-4A00-A0F5-B99C6EC7D908}">
      <dgm:prSet/>
      <dgm:spPr/>
      <dgm:t>
        <a:bodyPr/>
        <a:lstStyle/>
        <a:p>
          <a:endParaRPr lang="en-US"/>
        </a:p>
      </dgm:t>
    </dgm:pt>
    <dgm:pt modelId="{89FB7F2E-F40F-4B21-8E8E-7A1CA96754DF}">
      <dgm:prSet/>
      <dgm:spPr/>
      <dgm:t>
        <a:bodyPr/>
        <a:lstStyle/>
        <a:p>
          <a:r>
            <a:rPr lang="en-US"/>
            <a:t>Baltimore City Community College</a:t>
          </a:r>
          <a:endParaRPr lang="en-US" dirty="0"/>
        </a:p>
      </dgm:t>
    </dgm:pt>
    <dgm:pt modelId="{79170101-E7B2-460A-AFE6-304651FBCAC4}" type="parTrans" cxnId="{F29FE90E-33DF-4661-89A8-1CB2E3C22153}">
      <dgm:prSet/>
      <dgm:spPr/>
      <dgm:t>
        <a:bodyPr/>
        <a:lstStyle/>
        <a:p>
          <a:endParaRPr lang="en-US"/>
        </a:p>
      </dgm:t>
    </dgm:pt>
    <dgm:pt modelId="{7BEF11C4-1468-4ABD-89D0-22B2F1691570}" type="sibTrans" cxnId="{F29FE90E-33DF-4661-89A8-1CB2E3C22153}">
      <dgm:prSet/>
      <dgm:spPr/>
      <dgm:t>
        <a:bodyPr/>
        <a:lstStyle/>
        <a:p>
          <a:endParaRPr lang="en-US"/>
        </a:p>
      </dgm:t>
    </dgm:pt>
    <dgm:pt modelId="{53DFAA4B-996E-4E32-AB4D-F4241DFCCF64}">
      <dgm:prSet/>
      <dgm:spPr/>
      <dgm:t>
        <a:bodyPr/>
        <a:lstStyle/>
        <a:p>
          <a:r>
            <a:rPr lang="en-US"/>
            <a:t>UMBC</a:t>
          </a:r>
          <a:endParaRPr lang="en-US" dirty="0"/>
        </a:p>
      </dgm:t>
    </dgm:pt>
    <dgm:pt modelId="{381B5746-9DD9-4246-B033-C06B061A2B5D}" type="parTrans" cxnId="{8B78D7D2-6CB0-4906-BAFF-692D62A7B831}">
      <dgm:prSet/>
      <dgm:spPr/>
      <dgm:t>
        <a:bodyPr/>
        <a:lstStyle/>
        <a:p>
          <a:endParaRPr lang="en-US"/>
        </a:p>
      </dgm:t>
    </dgm:pt>
    <dgm:pt modelId="{2E5199D5-74FE-486D-885B-27AB49411568}" type="sibTrans" cxnId="{8B78D7D2-6CB0-4906-BAFF-692D62A7B831}">
      <dgm:prSet/>
      <dgm:spPr/>
      <dgm:t>
        <a:bodyPr/>
        <a:lstStyle/>
        <a:p>
          <a:endParaRPr lang="en-US"/>
        </a:p>
      </dgm:t>
    </dgm:pt>
    <dgm:pt modelId="{1A9A1729-954A-4216-9E8E-01A699CA7ABE}">
      <dgm:prSet/>
      <dgm:spPr/>
      <dgm:t>
        <a:bodyPr/>
        <a:lstStyle/>
        <a:p>
          <a:r>
            <a:rPr lang="en-US"/>
            <a:t>USM</a:t>
          </a:r>
          <a:endParaRPr lang="en-US" dirty="0"/>
        </a:p>
      </dgm:t>
    </dgm:pt>
    <dgm:pt modelId="{2B8D3930-2C1C-4710-9EC0-8F68F775671C}" type="parTrans" cxnId="{E261A6E1-0B30-4DEA-B394-EC1CE829604D}">
      <dgm:prSet/>
      <dgm:spPr/>
      <dgm:t>
        <a:bodyPr/>
        <a:lstStyle/>
        <a:p>
          <a:endParaRPr lang="en-US"/>
        </a:p>
      </dgm:t>
    </dgm:pt>
    <dgm:pt modelId="{466B2EBC-AD27-4FE2-884A-5AD4F1BD62C8}" type="sibTrans" cxnId="{E261A6E1-0B30-4DEA-B394-EC1CE829604D}">
      <dgm:prSet/>
      <dgm:spPr/>
      <dgm:t>
        <a:bodyPr/>
        <a:lstStyle/>
        <a:p>
          <a:endParaRPr lang="en-US"/>
        </a:p>
      </dgm:t>
    </dgm:pt>
    <dgm:pt modelId="{54A2F0B2-C352-4170-8476-EB39A36911D4}" type="pres">
      <dgm:prSet presAssocID="{6192374D-706B-4098-89EC-022CDCB98CC6}" presName="diagram" presStyleCnt="0">
        <dgm:presLayoutVars>
          <dgm:dir/>
          <dgm:resizeHandles val="exact"/>
        </dgm:presLayoutVars>
      </dgm:prSet>
      <dgm:spPr/>
    </dgm:pt>
    <dgm:pt modelId="{97BD0DA8-0237-48A3-BD3F-2BDCC8D90D3C}" type="pres">
      <dgm:prSet presAssocID="{C01FEE77-98EB-47FF-918A-761AE67EAAAD}" presName="node" presStyleLbl="node1" presStyleIdx="0" presStyleCnt="15">
        <dgm:presLayoutVars>
          <dgm:bulletEnabled val="1"/>
        </dgm:presLayoutVars>
      </dgm:prSet>
      <dgm:spPr/>
    </dgm:pt>
    <dgm:pt modelId="{F6D83CDB-95A1-45B2-915C-9ABF78C07533}" type="pres">
      <dgm:prSet presAssocID="{74D36FC6-A05A-444B-AF30-BC7220C95CDF}" presName="sibTrans" presStyleCnt="0"/>
      <dgm:spPr/>
    </dgm:pt>
    <dgm:pt modelId="{CA971217-CA28-4649-830D-7AC7F69CFADC}" type="pres">
      <dgm:prSet presAssocID="{236C3AEF-E739-4811-8724-8D072A24D10D}" presName="node" presStyleLbl="node1" presStyleIdx="1" presStyleCnt="15">
        <dgm:presLayoutVars>
          <dgm:bulletEnabled val="1"/>
        </dgm:presLayoutVars>
      </dgm:prSet>
      <dgm:spPr/>
    </dgm:pt>
    <dgm:pt modelId="{A7A61842-ADB4-48A5-8A8E-36B343417505}" type="pres">
      <dgm:prSet presAssocID="{EDA707FC-326C-4E7E-93F4-2D3A80EBCC72}" presName="sibTrans" presStyleCnt="0"/>
      <dgm:spPr/>
    </dgm:pt>
    <dgm:pt modelId="{18D38075-F12F-4281-B655-3233F408F146}" type="pres">
      <dgm:prSet presAssocID="{B013FE3D-199C-4BD0-ABDC-60911F742FFC}" presName="node" presStyleLbl="node1" presStyleIdx="2" presStyleCnt="15">
        <dgm:presLayoutVars>
          <dgm:bulletEnabled val="1"/>
        </dgm:presLayoutVars>
      </dgm:prSet>
      <dgm:spPr/>
    </dgm:pt>
    <dgm:pt modelId="{C826F233-D94C-40A5-A612-D613EA27024C}" type="pres">
      <dgm:prSet presAssocID="{6E520A0F-4CEF-4465-8AB1-171F88FF667D}" presName="sibTrans" presStyleCnt="0"/>
      <dgm:spPr/>
    </dgm:pt>
    <dgm:pt modelId="{A0D42B1B-07B2-4658-BFB4-8C74A4456FFF}" type="pres">
      <dgm:prSet presAssocID="{A823BA78-25F8-4942-B843-0533162501AD}" presName="node" presStyleLbl="node1" presStyleIdx="3" presStyleCnt="15">
        <dgm:presLayoutVars>
          <dgm:bulletEnabled val="1"/>
        </dgm:presLayoutVars>
      </dgm:prSet>
      <dgm:spPr/>
    </dgm:pt>
    <dgm:pt modelId="{43A5856F-8800-4435-838B-C6065E77A103}" type="pres">
      <dgm:prSet presAssocID="{D895647D-3F95-4773-A94E-F210D34617C2}" presName="sibTrans" presStyleCnt="0"/>
      <dgm:spPr/>
    </dgm:pt>
    <dgm:pt modelId="{860A4DA9-EB6F-4583-B5C8-E634C071CF0A}" type="pres">
      <dgm:prSet presAssocID="{92CDF0AE-3BED-44F5-AD39-DDC43CD2386B}" presName="node" presStyleLbl="node1" presStyleIdx="4" presStyleCnt="15">
        <dgm:presLayoutVars>
          <dgm:bulletEnabled val="1"/>
        </dgm:presLayoutVars>
      </dgm:prSet>
      <dgm:spPr/>
    </dgm:pt>
    <dgm:pt modelId="{B5F54B20-45C0-45FF-85CC-E9BEBC63E032}" type="pres">
      <dgm:prSet presAssocID="{29CB96E0-941E-45F3-B183-D403B0F74096}" presName="sibTrans" presStyleCnt="0"/>
      <dgm:spPr/>
    </dgm:pt>
    <dgm:pt modelId="{385B3B6D-8EAF-4227-AD1E-3E69A4BFD852}" type="pres">
      <dgm:prSet presAssocID="{23CC6E08-6DBD-419F-8D21-82E97EBEF50F}" presName="node" presStyleLbl="node1" presStyleIdx="5" presStyleCnt="15">
        <dgm:presLayoutVars>
          <dgm:bulletEnabled val="1"/>
        </dgm:presLayoutVars>
      </dgm:prSet>
      <dgm:spPr/>
    </dgm:pt>
    <dgm:pt modelId="{1285275E-0AD2-4217-8B8E-D16A0E64623D}" type="pres">
      <dgm:prSet presAssocID="{2104CE36-F3D1-4954-8F24-81EA1D269184}" presName="sibTrans" presStyleCnt="0"/>
      <dgm:spPr/>
    </dgm:pt>
    <dgm:pt modelId="{160051AA-B50A-4184-A90F-635EE454DDF3}" type="pres">
      <dgm:prSet presAssocID="{89FB7F2E-F40F-4B21-8E8E-7A1CA96754DF}" presName="node" presStyleLbl="node1" presStyleIdx="6" presStyleCnt="15">
        <dgm:presLayoutVars>
          <dgm:bulletEnabled val="1"/>
        </dgm:presLayoutVars>
      </dgm:prSet>
      <dgm:spPr/>
    </dgm:pt>
    <dgm:pt modelId="{726102CB-B58E-492B-A4D8-C5A1477F6D79}" type="pres">
      <dgm:prSet presAssocID="{7BEF11C4-1468-4ABD-89D0-22B2F1691570}" presName="sibTrans" presStyleCnt="0"/>
      <dgm:spPr/>
    </dgm:pt>
    <dgm:pt modelId="{8A1F2E32-0B9C-4686-B9C8-366750527651}" type="pres">
      <dgm:prSet presAssocID="{665EAFF0-1BD7-497F-9D24-09187A5D9A93}" presName="node" presStyleLbl="node1" presStyleIdx="7" presStyleCnt="15">
        <dgm:presLayoutVars>
          <dgm:bulletEnabled val="1"/>
        </dgm:presLayoutVars>
      </dgm:prSet>
      <dgm:spPr/>
    </dgm:pt>
    <dgm:pt modelId="{C2079D8B-93F2-4330-ABEE-13F1E4603FFB}" type="pres">
      <dgm:prSet presAssocID="{28FAD9DE-4C68-4FA2-9550-2AF725731356}" presName="sibTrans" presStyleCnt="0"/>
      <dgm:spPr/>
    </dgm:pt>
    <dgm:pt modelId="{0C4038DF-DBD7-4407-8E7A-B7DD7633F749}" type="pres">
      <dgm:prSet presAssocID="{F3C4009B-7728-49DE-B79E-603DB97FCEEF}" presName="node" presStyleLbl="node1" presStyleIdx="8" presStyleCnt="15">
        <dgm:presLayoutVars>
          <dgm:bulletEnabled val="1"/>
        </dgm:presLayoutVars>
      </dgm:prSet>
      <dgm:spPr/>
    </dgm:pt>
    <dgm:pt modelId="{1A3770F7-7D6A-4562-B445-EE976FF764B8}" type="pres">
      <dgm:prSet presAssocID="{00BD2F67-5EA9-4FED-B7AD-D1290A173138}" presName="sibTrans" presStyleCnt="0"/>
      <dgm:spPr/>
    </dgm:pt>
    <dgm:pt modelId="{8D992800-62C6-47A8-830A-6D704AFFC16D}" type="pres">
      <dgm:prSet presAssocID="{BD828D50-CE70-4F34-9422-87052B50F1A1}" presName="node" presStyleLbl="node1" presStyleIdx="9" presStyleCnt="15">
        <dgm:presLayoutVars>
          <dgm:bulletEnabled val="1"/>
        </dgm:presLayoutVars>
      </dgm:prSet>
      <dgm:spPr/>
    </dgm:pt>
    <dgm:pt modelId="{0E6950B3-DAEB-47BA-9088-4C75BBCA12AE}" type="pres">
      <dgm:prSet presAssocID="{3547709B-3B3F-4360-8930-9DB905444576}" presName="sibTrans" presStyleCnt="0"/>
      <dgm:spPr/>
    </dgm:pt>
    <dgm:pt modelId="{10260F36-9C61-4962-96C6-6AD17B98E8CA}" type="pres">
      <dgm:prSet presAssocID="{18A5767C-49A3-44B9-8DF6-84A22B7483B6}" presName="node" presStyleLbl="node1" presStyleIdx="10" presStyleCnt="15">
        <dgm:presLayoutVars>
          <dgm:bulletEnabled val="1"/>
        </dgm:presLayoutVars>
      </dgm:prSet>
      <dgm:spPr/>
    </dgm:pt>
    <dgm:pt modelId="{A5B06903-2529-468F-BEA6-315AC0A4D45B}" type="pres">
      <dgm:prSet presAssocID="{66447D19-56E6-4691-9DC8-7A228D0C4D4D}" presName="sibTrans" presStyleCnt="0"/>
      <dgm:spPr/>
    </dgm:pt>
    <dgm:pt modelId="{59C71227-974D-438A-8980-EAAD21B05D13}" type="pres">
      <dgm:prSet presAssocID="{1A9A1729-954A-4216-9E8E-01A699CA7ABE}" presName="node" presStyleLbl="node1" presStyleIdx="11" presStyleCnt="15">
        <dgm:presLayoutVars>
          <dgm:bulletEnabled val="1"/>
        </dgm:presLayoutVars>
      </dgm:prSet>
      <dgm:spPr/>
    </dgm:pt>
    <dgm:pt modelId="{DF64A243-4557-4747-9AFD-D11B8340D8E9}" type="pres">
      <dgm:prSet presAssocID="{466B2EBC-AD27-4FE2-884A-5AD4F1BD62C8}" presName="sibTrans" presStyleCnt="0"/>
      <dgm:spPr/>
    </dgm:pt>
    <dgm:pt modelId="{141666C7-819A-4620-8315-15D105D218DB}" type="pres">
      <dgm:prSet presAssocID="{37A320B4-B43D-47A4-AE37-E6C10ED70085}" presName="node" presStyleLbl="node1" presStyleIdx="12" presStyleCnt="15">
        <dgm:presLayoutVars>
          <dgm:bulletEnabled val="1"/>
        </dgm:presLayoutVars>
      </dgm:prSet>
      <dgm:spPr/>
    </dgm:pt>
    <dgm:pt modelId="{739DDEAB-B1B6-4CCA-8419-C8F9EF821949}" type="pres">
      <dgm:prSet presAssocID="{5DD7A4EE-D0B8-4DBD-AC92-FA411ACCD0F2}" presName="sibTrans" presStyleCnt="0"/>
      <dgm:spPr/>
    </dgm:pt>
    <dgm:pt modelId="{0206755F-0C23-4683-B6CD-6BB739A3A216}" type="pres">
      <dgm:prSet presAssocID="{0ACB1CAA-B845-482A-94A5-9055FB8C364F}" presName="node" presStyleLbl="node1" presStyleIdx="13" presStyleCnt="15">
        <dgm:presLayoutVars>
          <dgm:bulletEnabled val="1"/>
        </dgm:presLayoutVars>
      </dgm:prSet>
      <dgm:spPr/>
    </dgm:pt>
    <dgm:pt modelId="{89F8E4C1-DF78-49C6-8AE8-6ADBC6E6F2BB}" type="pres">
      <dgm:prSet presAssocID="{EEF05C19-A523-4E02-BA65-081492A629F3}" presName="sibTrans" presStyleCnt="0"/>
      <dgm:spPr/>
    </dgm:pt>
    <dgm:pt modelId="{D8CDB84C-6378-4F4F-B097-CBE840696418}" type="pres">
      <dgm:prSet presAssocID="{53DFAA4B-996E-4E32-AB4D-F4241DFCCF64}" presName="node" presStyleLbl="node1" presStyleIdx="14" presStyleCnt="15">
        <dgm:presLayoutVars>
          <dgm:bulletEnabled val="1"/>
        </dgm:presLayoutVars>
      </dgm:prSet>
      <dgm:spPr/>
    </dgm:pt>
  </dgm:ptLst>
  <dgm:cxnLst>
    <dgm:cxn modelId="{FCF0C208-DC31-4BF8-8976-070CBF844F84}" type="presOf" srcId="{37A320B4-B43D-47A4-AE37-E6C10ED70085}" destId="{141666C7-819A-4620-8315-15D105D218DB}" srcOrd="0" destOrd="0" presId="urn:microsoft.com/office/officeart/2005/8/layout/default"/>
    <dgm:cxn modelId="{2E30820A-917D-45D4-A511-09C373BBB38B}" srcId="{6192374D-706B-4098-89EC-022CDCB98CC6}" destId="{23CC6E08-6DBD-419F-8D21-82E97EBEF50F}" srcOrd="5" destOrd="0" parTransId="{BAE37972-DB95-410A-9F22-A534FA90580D}" sibTransId="{2104CE36-F3D1-4954-8F24-81EA1D269184}"/>
    <dgm:cxn modelId="{122DE60A-1C43-401B-87E4-4E3B7B0A1D94}" type="presOf" srcId="{B013FE3D-199C-4BD0-ABDC-60911F742FFC}" destId="{18D38075-F12F-4281-B655-3233F408F146}" srcOrd="0" destOrd="0" presId="urn:microsoft.com/office/officeart/2005/8/layout/default"/>
    <dgm:cxn modelId="{F29FE90E-33DF-4661-89A8-1CB2E3C22153}" srcId="{6192374D-706B-4098-89EC-022CDCB98CC6}" destId="{89FB7F2E-F40F-4B21-8E8E-7A1CA96754DF}" srcOrd="6" destOrd="0" parTransId="{79170101-E7B2-460A-AFE6-304651FBCAC4}" sibTransId="{7BEF11C4-1468-4ABD-89D0-22B2F1691570}"/>
    <dgm:cxn modelId="{34EC2F11-7DB0-40B2-923B-42373851B371}" type="presOf" srcId="{0ACB1CAA-B845-482A-94A5-9055FB8C364F}" destId="{0206755F-0C23-4683-B6CD-6BB739A3A216}" srcOrd="0" destOrd="0" presId="urn:microsoft.com/office/officeart/2005/8/layout/default"/>
    <dgm:cxn modelId="{4D5D051C-FCE0-42E4-9348-1374773ECC7D}" srcId="{6192374D-706B-4098-89EC-022CDCB98CC6}" destId="{A823BA78-25F8-4942-B843-0533162501AD}" srcOrd="3" destOrd="0" parTransId="{9A68DD5A-A386-442B-9033-7D16AB67D377}" sibTransId="{D895647D-3F95-4773-A94E-F210D34617C2}"/>
    <dgm:cxn modelId="{E5FCCA1E-28C5-4F27-BD4D-45DEF3D46ACA}" type="presOf" srcId="{C01FEE77-98EB-47FF-918A-761AE67EAAAD}" destId="{97BD0DA8-0237-48A3-BD3F-2BDCC8D90D3C}" srcOrd="0" destOrd="0" presId="urn:microsoft.com/office/officeart/2005/8/layout/default"/>
    <dgm:cxn modelId="{C188F02A-FC90-4A15-B6D3-321BF9DE92FF}" type="presOf" srcId="{89FB7F2E-F40F-4B21-8E8E-7A1CA96754DF}" destId="{160051AA-B50A-4184-A90F-635EE454DDF3}" srcOrd="0" destOrd="0" presId="urn:microsoft.com/office/officeart/2005/8/layout/default"/>
    <dgm:cxn modelId="{F061382B-3935-46D4-9137-E0935C48D59F}" type="presOf" srcId="{18A5767C-49A3-44B9-8DF6-84A22B7483B6}" destId="{10260F36-9C61-4962-96C6-6AD17B98E8CA}" srcOrd="0" destOrd="0" presId="urn:microsoft.com/office/officeart/2005/8/layout/default"/>
    <dgm:cxn modelId="{8FAD293F-9592-4A00-A0F5-B99C6EC7D908}" srcId="{6192374D-706B-4098-89EC-022CDCB98CC6}" destId="{0ACB1CAA-B845-482A-94A5-9055FB8C364F}" srcOrd="13" destOrd="0" parTransId="{B39152AD-8294-4704-871F-E4A3A099253B}" sibTransId="{EEF05C19-A523-4E02-BA65-081492A629F3}"/>
    <dgm:cxn modelId="{1143A45B-E085-41C3-9005-A92B52C4474B}" srcId="{6192374D-706B-4098-89EC-022CDCB98CC6}" destId="{F3C4009B-7728-49DE-B79E-603DB97FCEEF}" srcOrd="8" destOrd="0" parTransId="{0946D2DB-9FD6-4CD7-9144-E4005366C8B2}" sibTransId="{00BD2F67-5EA9-4FED-B7AD-D1290A173138}"/>
    <dgm:cxn modelId="{EA38915C-9C20-483A-B976-D14F28F4AE16}" srcId="{6192374D-706B-4098-89EC-022CDCB98CC6}" destId="{236C3AEF-E739-4811-8724-8D072A24D10D}" srcOrd="1" destOrd="0" parTransId="{F1B35908-69E4-409A-A2FA-14986A2B7604}" sibTransId="{EDA707FC-326C-4E7E-93F4-2D3A80EBCC72}"/>
    <dgm:cxn modelId="{23FE2F60-1194-4269-9D40-E86F862223EA}" type="presOf" srcId="{BD828D50-CE70-4F34-9422-87052B50F1A1}" destId="{8D992800-62C6-47A8-830A-6D704AFFC16D}" srcOrd="0" destOrd="0" presId="urn:microsoft.com/office/officeart/2005/8/layout/default"/>
    <dgm:cxn modelId="{B4A44865-6A37-4D9E-B2CF-81110064E1B2}" type="presOf" srcId="{665EAFF0-1BD7-497F-9D24-09187A5D9A93}" destId="{8A1F2E32-0B9C-4686-B9C8-366750527651}" srcOrd="0" destOrd="0" presId="urn:microsoft.com/office/officeart/2005/8/layout/default"/>
    <dgm:cxn modelId="{DF972466-4D03-4142-9942-A9B3C45BA1FC}" srcId="{6192374D-706B-4098-89EC-022CDCB98CC6}" destId="{37A320B4-B43D-47A4-AE37-E6C10ED70085}" srcOrd="12" destOrd="0" parTransId="{A1F36371-0035-4084-8F76-739450F8CF91}" sibTransId="{5DD7A4EE-D0B8-4DBD-AC92-FA411ACCD0F2}"/>
    <dgm:cxn modelId="{645B1970-ED97-4AF2-90A1-BF0B773D48B5}" type="presOf" srcId="{92CDF0AE-3BED-44F5-AD39-DDC43CD2386B}" destId="{860A4DA9-EB6F-4583-B5C8-E634C071CF0A}" srcOrd="0" destOrd="0" presId="urn:microsoft.com/office/officeart/2005/8/layout/default"/>
    <dgm:cxn modelId="{14FD4058-1506-42BC-8AF4-09B1B84BF9B0}" srcId="{6192374D-706B-4098-89EC-022CDCB98CC6}" destId="{B013FE3D-199C-4BD0-ABDC-60911F742FFC}" srcOrd="2" destOrd="0" parTransId="{85279507-FE1E-49EE-9CCF-DC927E9A1645}" sibTransId="{6E520A0F-4CEF-4465-8AB1-171F88FF667D}"/>
    <dgm:cxn modelId="{354E5B84-9F10-4F02-B130-E79421BF99A8}" type="presOf" srcId="{A823BA78-25F8-4942-B843-0533162501AD}" destId="{A0D42B1B-07B2-4658-BFB4-8C74A4456FFF}" srcOrd="0" destOrd="0" presId="urn:microsoft.com/office/officeart/2005/8/layout/default"/>
    <dgm:cxn modelId="{9903BB89-A121-4C69-92AD-857481B3DC41}" type="presOf" srcId="{6192374D-706B-4098-89EC-022CDCB98CC6}" destId="{54A2F0B2-C352-4170-8476-EB39A36911D4}" srcOrd="0" destOrd="0" presId="urn:microsoft.com/office/officeart/2005/8/layout/default"/>
    <dgm:cxn modelId="{05EF74AA-683D-4C37-ADC3-47B52F4944BB}" srcId="{6192374D-706B-4098-89EC-022CDCB98CC6}" destId="{18A5767C-49A3-44B9-8DF6-84A22B7483B6}" srcOrd="10" destOrd="0" parTransId="{2C5F12A9-3D5F-4338-80DD-48151E3571B1}" sibTransId="{66447D19-56E6-4691-9DC8-7A228D0C4D4D}"/>
    <dgm:cxn modelId="{2AC1ADAB-38FC-46D0-B820-8577DE6DE992}" type="presOf" srcId="{53DFAA4B-996E-4E32-AB4D-F4241DFCCF64}" destId="{D8CDB84C-6378-4F4F-B097-CBE840696418}" srcOrd="0" destOrd="0" presId="urn:microsoft.com/office/officeart/2005/8/layout/default"/>
    <dgm:cxn modelId="{D09042C2-E602-4A5F-B76E-E2251C5A37F6}" srcId="{6192374D-706B-4098-89EC-022CDCB98CC6}" destId="{C01FEE77-98EB-47FF-918A-761AE67EAAAD}" srcOrd="0" destOrd="0" parTransId="{4E1922F2-4E6D-4EAD-8D3B-9A0EB1D81C9D}" sibTransId="{74D36FC6-A05A-444B-AF30-BC7220C95CDF}"/>
    <dgm:cxn modelId="{E8F57BC2-C6CB-4037-B863-CCB5CD0091A9}" srcId="{6192374D-706B-4098-89EC-022CDCB98CC6}" destId="{92CDF0AE-3BED-44F5-AD39-DDC43CD2386B}" srcOrd="4" destOrd="0" parTransId="{6BC6C65D-C06F-47D3-8CCD-14EA27484DB2}" sibTransId="{29CB96E0-941E-45F3-B183-D403B0F74096}"/>
    <dgm:cxn modelId="{058E19C8-3F76-417F-B225-804BED8B001E}" type="presOf" srcId="{1A9A1729-954A-4216-9E8E-01A699CA7ABE}" destId="{59C71227-974D-438A-8980-EAAD21B05D13}" srcOrd="0" destOrd="0" presId="urn:microsoft.com/office/officeart/2005/8/layout/default"/>
    <dgm:cxn modelId="{F28C3DC9-729D-49D4-9EFB-BA23B025C75D}" srcId="{6192374D-706B-4098-89EC-022CDCB98CC6}" destId="{BD828D50-CE70-4F34-9422-87052B50F1A1}" srcOrd="9" destOrd="0" parTransId="{DFA8735B-AC70-44DD-8F74-871A914634D2}" sibTransId="{3547709B-3B3F-4360-8930-9DB905444576}"/>
    <dgm:cxn modelId="{A83E62CA-022D-4C30-829F-19B824F488DD}" type="presOf" srcId="{236C3AEF-E739-4811-8724-8D072A24D10D}" destId="{CA971217-CA28-4649-830D-7AC7F69CFADC}" srcOrd="0" destOrd="0" presId="urn:microsoft.com/office/officeart/2005/8/layout/default"/>
    <dgm:cxn modelId="{93F385CE-9B73-4AC5-BA8C-887D2B550C4B}" type="presOf" srcId="{F3C4009B-7728-49DE-B79E-603DB97FCEEF}" destId="{0C4038DF-DBD7-4407-8E7A-B7DD7633F749}" srcOrd="0" destOrd="0" presId="urn:microsoft.com/office/officeart/2005/8/layout/default"/>
    <dgm:cxn modelId="{8B78D7D2-6CB0-4906-BAFF-692D62A7B831}" srcId="{6192374D-706B-4098-89EC-022CDCB98CC6}" destId="{53DFAA4B-996E-4E32-AB4D-F4241DFCCF64}" srcOrd="14" destOrd="0" parTransId="{381B5746-9DD9-4246-B033-C06B061A2B5D}" sibTransId="{2E5199D5-74FE-486D-885B-27AB49411568}"/>
    <dgm:cxn modelId="{E261A6E1-0B30-4DEA-B394-EC1CE829604D}" srcId="{6192374D-706B-4098-89EC-022CDCB98CC6}" destId="{1A9A1729-954A-4216-9E8E-01A699CA7ABE}" srcOrd="11" destOrd="0" parTransId="{2B8D3930-2C1C-4710-9EC0-8F68F775671C}" sibTransId="{466B2EBC-AD27-4FE2-884A-5AD4F1BD62C8}"/>
    <dgm:cxn modelId="{BDBFCFE6-F775-4A6D-B3E0-742542E8F707}" srcId="{6192374D-706B-4098-89EC-022CDCB98CC6}" destId="{665EAFF0-1BD7-497F-9D24-09187A5D9A93}" srcOrd="7" destOrd="0" parTransId="{F15C0332-0AC0-409B-82D7-C1A37E57AD5C}" sibTransId="{28FAD9DE-4C68-4FA2-9550-2AF725731356}"/>
    <dgm:cxn modelId="{C5371AFC-C126-4A73-ABA1-497DD4A197E2}" type="presOf" srcId="{23CC6E08-6DBD-419F-8D21-82E97EBEF50F}" destId="{385B3B6D-8EAF-4227-AD1E-3E69A4BFD852}" srcOrd="0" destOrd="0" presId="urn:microsoft.com/office/officeart/2005/8/layout/default"/>
    <dgm:cxn modelId="{5D949CF4-5EBF-4CF2-BCA3-A09ED1883ADE}" type="presParOf" srcId="{54A2F0B2-C352-4170-8476-EB39A36911D4}" destId="{97BD0DA8-0237-48A3-BD3F-2BDCC8D90D3C}" srcOrd="0" destOrd="0" presId="urn:microsoft.com/office/officeart/2005/8/layout/default"/>
    <dgm:cxn modelId="{C6B6B154-DCEC-4C14-B396-48A4208876D0}" type="presParOf" srcId="{54A2F0B2-C352-4170-8476-EB39A36911D4}" destId="{F6D83CDB-95A1-45B2-915C-9ABF78C07533}" srcOrd="1" destOrd="0" presId="urn:microsoft.com/office/officeart/2005/8/layout/default"/>
    <dgm:cxn modelId="{94D351A9-23A2-4864-B2EE-5A059E550151}" type="presParOf" srcId="{54A2F0B2-C352-4170-8476-EB39A36911D4}" destId="{CA971217-CA28-4649-830D-7AC7F69CFADC}" srcOrd="2" destOrd="0" presId="urn:microsoft.com/office/officeart/2005/8/layout/default"/>
    <dgm:cxn modelId="{D9F00AC9-58B2-4188-BE4E-69BD600200B2}" type="presParOf" srcId="{54A2F0B2-C352-4170-8476-EB39A36911D4}" destId="{A7A61842-ADB4-48A5-8A8E-36B343417505}" srcOrd="3" destOrd="0" presId="urn:microsoft.com/office/officeart/2005/8/layout/default"/>
    <dgm:cxn modelId="{A574BA01-3C29-4D36-ABA6-FAFC88320170}" type="presParOf" srcId="{54A2F0B2-C352-4170-8476-EB39A36911D4}" destId="{18D38075-F12F-4281-B655-3233F408F146}" srcOrd="4" destOrd="0" presId="urn:microsoft.com/office/officeart/2005/8/layout/default"/>
    <dgm:cxn modelId="{0F031A3E-615D-4E59-93E4-DAB511B347A6}" type="presParOf" srcId="{54A2F0B2-C352-4170-8476-EB39A36911D4}" destId="{C826F233-D94C-40A5-A612-D613EA27024C}" srcOrd="5" destOrd="0" presId="urn:microsoft.com/office/officeart/2005/8/layout/default"/>
    <dgm:cxn modelId="{7723BEC7-5B97-4659-82EF-028B6DD5408E}" type="presParOf" srcId="{54A2F0B2-C352-4170-8476-EB39A36911D4}" destId="{A0D42B1B-07B2-4658-BFB4-8C74A4456FFF}" srcOrd="6" destOrd="0" presId="urn:microsoft.com/office/officeart/2005/8/layout/default"/>
    <dgm:cxn modelId="{423BD47A-3CD4-41F5-99FC-D3D2CA21A2AE}" type="presParOf" srcId="{54A2F0B2-C352-4170-8476-EB39A36911D4}" destId="{43A5856F-8800-4435-838B-C6065E77A103}" srcOrd="7" destOrd="0" presId="urn:microsoft.com/office/officeart/2005/8/layout/default"/>
    <dgm:cxn modelId="{25D85848-E458-4194-ABA4-5D04905B313A}" type="presParOf" srcId="{54A2F0B2-C352-4170-8476-EB39A36911D4}" destId="{860A4DA9-EB6F-4583-B5C8-E634C071CF0A}" srcOrd="8" destOrd="0" presId="urn:microsoft.com/office/officeart/2005/8/layout/default"/>
    <dgm:cxn modelId="{1FC7F567-583F-42E7-92E0-AA10E69E1651}" type="presParOf" srcId="{54A2F0B2-C352-4170-8476-EB39A36911D4}" destId="{B5F54B20-45C0-45FF-85CC-E9BEBC63E032}" srcOrd="9" destOrd="0" presId="urn:microsoft.com/office/officeart/2005/8/layout/default"/>
    <dgm:cxn modelId="{C2A832B7-9A91-466A-99C7-A70E4B9CA68C}" type="presParOf" srcId="{54A2F0B2-C352-4170-8476-EB39A36911D4}" destId="{385B3B6D-8EAF-4227-AD1E-3E69A4BFD852}" srcOrd="10" destOrd="0" presId="urn:microsoft.com/office/officeart/2005/8/layout/default"/>
    <dgm:cxn modelId="{7E45E011-5139-4AF4-B38C-1915DF61790D}" type="presParOf" srcId="{54A2F0B2-C352-4170-8476-EB39A36911D4}" destId="{1285275E-0AD2-4217-8B8E-D16A0E64623D}" srcOrd="11" destOrd="0" presId="urn:microsoft.com/office/officeart/2005/8/layout/default"/>
    <dgm:cxn modelId="{779D81BE-E005-4F70-92C3-3D9680F6816E}" type="presParOf" srcId="{54A2F0B2-C352-4170-8476-EB39A36911D4}" destId="{160051AA-B50A-4184-A90F-635EE454DDF3}" srcOrd="12" destOrd="0" presId="urn:microsoft.com/office/officeart/2005/8/layout/default"/>
    <dgm:cxn modelId="{7412831A-0A5D-4A72-9E75-17C7F0F15241}" type="presParOf" srcId="{54A2F0B2-C352-4170-8476-EB39A36911D4}" destId="{726102CB-B58E-492B-A4D8-C5A1477F6D79}" srcOrd="13" destOrd="0" presId="urn:microsoft.com/office/officeart/2005/8/layout/default"/>
    <dgm:cxn modelId="{1E43359D-4922-4962-898C-4FA730641056}" type="presParOf" srcId="{54A2F0B2-C352-4170-8476-EB39A36911D4}" destId="{8A1F2E32-0B9C-4686-B9C8-366750527651}" srcOrd="14" destOrd="0" presId="urn:microsoft.com/office/officeart/2005/8/layout/default"/>
    <dgm:cxn modelId="{B2025D52-74DE-4B01-96D4-A21E4B17B3B6}" type="presParOf" srcId="{54A2F0B2-C352-4170-8476-EB39A36911D4}" destId="{C2079D8B-93F2-4330-ABEE-13F1E4603FFB}" srcOrd="15" destOrd="0" presId="urn:microsoft.com/office/officeart/2005/8/layout/default"/>
    <dgm:cxn modelId="{FEA9030C-9F2F-4CA6-AA00-DD49D12DDECE}" type="presParOf" srcId="{54A2F0B2-C352-4170-8476-EB39A36911D4}" destId="{0C4038DF-DBD7-4407-8E7A-B7DD7633F749}" srcOrd="16" destOrd="0" presId="urn:microsoft.com/office/officeart/2005/8/layout/default"/>
    <dgm:cxn modelId="{6F98BFDB-D62B-4384-80D6-7BEDDB21B2BF}" type="presParOf" srcId="{54A2F0B2-C352-4170-8476-EB39A36911D4}" destId="{1A3770F7-7D6A-4562-B445-EE976FF764B8}" srcOrd="17" destOrd="0" presId="urn:microsoft.com/office/officeart/2005/8/layout/default"/>
    <dgm:cxn modelId="{C50C7108-7FA1-4F3D-8AA7-C58A7635F7DB}" type="presParOf" srcId="{54A2F0B2-C352-4170-8476-EB39A36911D4}" destId="{8D992800-62C6-47A8-830A-6D704AFFC16D}" srcOrd="18" destOrd="0" presId="urn:microsoft.com/office/officeart/2005/8/layout/default"/>
    <dgm:cxn modelId="{D8068F88-8EC2-49C3-B0C6-AEC6429DA1BE}" type="presParOf" srcId="{54A2F0B2-C352-4170-8476-EB39A36911D4}" destId="{0E6950B3-DAEB-47BA-9088-4C75BBCA12AE}" srcOrd="19" destOrd="0" presId="urn:microsoft.com/office/officeart/2005/8/layout/default"/>
    <dgm:cxn modelId="{4763575C-8F71-47D4-8BCE-F225246844C4}" type="presParOf" srcId="{54A2F0B2-C352-4170-8476-EB39A36911D4}" destId="{10260F36-9C61-4962-96C6-6AD17B98E8CA}" srcOrd="20" destOrd="0" presId="urn:microsoft.com/office/officeart/2005/8/layout/default"/>
    <dgm:cxn modelId="{6C4CD249-0DC9-451A-9023-14008417BC4E}" type="presParOf" srcId="{54A2F0B2-C352-4170-8476-EB39A36911D4}" destId="{A5B06903-2529-468F-BEA6-315AC0A4D45B}" srcOrd="21" destOrd="0" presId="urn:microsoft.com/office/officeart/2005/8/layout/default"/>
    <dgm:cxn modelId="{E0FB9D0A-FF94-42AF-AA07-6F28440661DF}" type="presParOf" srcId="{54A2F0B2-C352-4170-8476-EB39A36911D4}" destId="{59C71227-974D-438A-8980-EAAD21B05D13}" srcOrd="22" destOrd="0" presId="urn:microsoft.com/office/officeart/2005/8/layout/default"/>
    <dgm:cxn modelId="{E277B668-5BB4-4D4D-A316-A500F6968BD0}" type="presParOf" srcId="{54A2F0B2-C352-4170-8476-EB39A36911D4}" destId="{DF64A243-4557-4747-9AFD-D11B8340D8E9}" srcOrd="23" destOrd="0" presId="urn:microsoft.com/office/officeart/2005/8/layout/default"/>
    <dgm:cxn modelId="{179836E7-6706-4EE8-91D4-BC5FB5FED187}" type="presParOf" srcId="{54A2F0B2-C352-4170-8476-EB39A36911D4}" destId="{141666C7-819A-4620-8315-15D105D218DB}" srcOrd="24" destOrd="0" presId="urn:microsoft.com/office/officeart/2005/8/layout/default"/>
    <dgm:cxn modelId="{B6E026ED-BDDF-428E-B5BF-EAA4BC6FE05F}" type="presParOf" srcId="{54A2F0B2-C352-4170-8476-EB39A36911D4}" destId="{739DDEAB-B1B6-4CCA-8419-C8F9EF821949}" srcOrd="25" destOrd="0" presId="urn:microsoft.com/office/officeart/2005/8/layout/default"/>
    <dgm:cxn modelId="{2025D556-A697-4366-9320-6BB7FFDA6402}" type="presParOf" srcId="{54A2F0B2-C352-4170-8476-EB39A36911D4}" destId="{0206755F-0C23-4683-B6CD-6BB739A3A216}" srcOrd="26" destOrd="0" presId="urn:microsoft.com/office/officeart/2005/8/layout/default"/>
    <dgm:cxn modelId="{78111CD0-29D3-42EF-96C7-47549FA9F099}" type="presParOf" srcId="{54A2F0B2-C352-4170-8476-EB39A36911D4}" destId="{89F8E4C1-DF78-49C6-8AE8-6ADBC6E6F2BB}" srcOrd="27" destOrd="0" presId="urn:microsoft.com/office/officeart/2005/8/layout/default"/>
    <dgm:cxn modelId="{C33E01C8-F58D-4DF2-98BE-FEBF03B141E8}" type="presParOf" srcId="{54A2F0B2-C352-4170-8476-EB39A36911D4}" destId="{D8CDB84C-6378-4F4F-B097-CBE840696418}" srcOrd="2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14431B1-4C8A-4EC1-9764-D0BF7715BA35}" type="doc">
      <dgm:prSet loTypeId="urn:microsoft.com/office/officeart/2018/2/layout/IconVerticalSolidList" loCatId="icon" qsTypeId="urn:microsoft.com/office/officeart/2005/8/quickstyle/simple1#3" qsCatId="simple" csTypeId="urn:microsoft.com/office/officeart/2018/5/colors/Iconchunking_neutralicontext_colorful1" csCatId="colorful" phldr="1"/>
      <dgm:spPr/>
      <dgm:t>
        <a:bodyPr/>
        <a:lstStyle/>
        <a:p>
          <a:endParaRPr lang="en-US"/>
        </a:p>
      </dgm:t>
    </dgm:pt>
    <dgm:pt modelId="{74A03F20-C497-46A5-A895-F1136EE54FFA}">
      <dgm:prSet/>
      <dgm:spPr/>
      <dgm:t>
        <a:bodyPr/>
        <a:lstStyle/>
        <a:p>
          <a:r>
            <a:rPr lang="en-US" b="1" i="0" baseline="0" dirty="0">
              <a:solidFill>
                <a:schemeClr val="tx1"/>
              </a:solidFill>
            </a:rPr>
            <a:t>Benefit Guide</a:t>
          </a:r>
        </a:p>
      </dgm:t>
    </dgm:pt>
    <dgm:pt modelId="{035EE52F-725C-4AA4-86C4-59969AF2AF6A}" type="parTrans" cxnId="{5E29F723-B69E-4DB3-A92A-6ECB33437060}">
      <dgm:prSet/>
      <dgm:spPr/>
      <dgm:t>
        <a:bodyPr/>
        <a:lstStyle/>
        <a:p>
          <a:endParaRPr lang="en-US"/>
        </a:p>
      </dgm:t>
    </dgm:pt>
    <dgm:pt modelId="{AE98E7CF-5844-4F13-9A6E-CBBE4E231655}" type="sibTrans" cxnId="{5E29F723-B69E-4DB3-A92A-6ECB33437060}">
      <dgm:prSet/>
      <dgm:spPr/>
      <dgm:t>
        <a:bodyPr/>
        <a:lstStyle/>
        <a:p>
          <a:endParaRPr lang="en-US"/>
        </a:p>
      </dgm:t>
    </dgm:pt>
    <dgm:pt modelId="{73D4E89B-F6D8-4253-8986-2B06497A0A41}">
      <dgm:prSet custT="1"/>
      <dgm:spPr/>
      <dgm:t>
        <a:bodyPr/>
        <a:lstStyle/>
        <a:p>
          <a:r>
            <a:rPr lang="en-US" sz="1600" b="1" i="0" baseline="0" dirty="0">
              <a:solidFill>
                <a:schemeClr val="tx1"/>
              </a:solidFill>
            </a:rPr>
            <a:t>Available online for everyone at DBM.Maryland.gov/benefits</a:t>
          </a:r>
          <a:endParaRPr lang="en-US" sz="1600" dirty="0">
            <a:solidFill>
              <a:schemeClr val="tx1"/>
            </a:solidFill>
          </a:endParaRPr>
        </a:p>
      </dgm:t>
    </dgm:pt>
    <dgm:pt modelId="{CF49A84A-CABF-41C7-998D-CD74B8DAD8DA}" type="parTrans" cxnId="{7D4923EC-06E1-4CEF-BD28-349CC3327268}">
      <dgm:prSet/>
      <dgm:spPr/>
      <dgm:t>
        <a:bodyPr/>
        <a:lstStyle/>
        <a:p>
          <a:endParaRPr lang="en-US"/>
        </a:p>
      </dgm:t>
    </dgm:pt>
    <dgm:pt modelId="{C97F0644-D7AF-4568-8DEA-0C5C621808FD}" type="sibTrans" cxnId="{7D4923EC-06E1-4CEF-BD28-349CC3327268}">
      <dgm:prSet/>
      <dgm:spPr/>
      <dgm:t>
        <a:bodyPr/>
        <a:lstStyle/>
        <a:p>
          <a:endParaRPr lang="en-US"/>
        </a:p>
      </dgm:t>
    </dgm:pt>
    <dgm:pt modelId="{6AD7965E-35F9-4E8F-B28E-6E53398268CA}">
      <dgm:prSet custT="1"/>
      <dgm:spPr/>
      <dgm:t>
        <a:bodyPr/>
        <a:lstStyle/>
        <a:p>
          <a:r>
            <a:rPr lang="en-US" sz="1600" b="1" i="0" baseline="0" dirty="0">
              <a:solidFill>
                <a:schemeClr val="tx1"/>
              </a:solidFill>
            </a:rPr>
            <a:t>Read the Benefit Guide! </a:t>
          </a:r>
          <a:endParaRPr lang="en-US" sz="1600" dirty="0">
            <a:solidFill>
              <a:schemeClr val="tx1"/>
            </a:solidFill>
          </a:endParaRPr>
        </a:p>
      </dgm:t>
    </dgm:pt>
    <dgm:pt modelId="{02BE6FF3-41CA-4AA0-80BF-CEB4C15D46F8}" type="parTrans" cxnId="{9DE3D27C-70D7-4F18-B9EE-B64CAA0310F2}">
      <dgm:prSet/>
      <dgm:spPr/>
      <dgm:t>
        <a:bodyPr/>
        <a:lstStyle/>
        <a:p>
          <a:endParaRPr lang="en-US"/>
        </a:p>
      </dgm:t>
    </dgm:pt>
    <dgm:pt modelId="{0313386A-AA87-4B6F-BE7F-FB961FB8BF63}" type="sibTrans" cxnId="{9DE3D27C-70D7-4F18-B9EE-B64CAA0310F2}">
      <dgm:prSet/>
      <dgm:spPr/>
      <dgm:t>
        <a:bodyPr/>
        <a:lstStyle/>
        <a:p>
          <a:endParaRPr lang="en-US"/>
        </a:p>
      </dgm:t>
    </dgm:pt>
    <dgm:pt modelId="{39631485-E0A2-4599-8867-1683FC3F24E6}">
      <dgm:prSet/>
      <dgm:spPr/>
      <dgm:t>
        <a:bodyPr/>
        <a:lstStyle/>
        <a:p>
          <a:r>
            <a:rPr lang="en-US" b="1" i="0" baseline="0" dirty="0"/>
            <a:t>Contacting EBD ebd.mail@maryland.gov</a:t>
          </a:r>
          <a:endParaRPr lang="en-US" dirty="0"/>
        </a:p>
      </dgm:t>
    </dgm:pt>
    <dgm:pt modelId="{EF4BA696-64E8-4F96-91AF-B71B65E21B19}" type="parTrans" cxnId="{6BDD861D-F203-4D79-A276-EA9FA05390B5}">
      <dgm:prSet/>
      <dgm:spPr/>
      <dgm:t>
        <a:bodyPr/>
        <a:lstStyle/>
        <a:p>
          <a:endParaRPr lang="en-US"/>
        </a:p>
      </dgm:t>
    </dgm:pt>
    <dgm:pt modelId="{9C8D85D6-F5BA-4CA4-974E-1429AB8B248B}" type="sibTrans" cxnId="{6BDD861D-F203-4D79-A276-EA9FA05390B5}">
      <dgm:prSet/>
      <dgm:spPr/>
      <dgm:t>
        <a:bodyPr/>
        <a:lstStyle/>
        <a:p>
          <a:endParaRPr lang="en-US"/>
        </a:p>
      </dgm:t>
    </dgm:pt>
    <dgm:pt modelId="{506EDC00-0A7D-4284-98DA-C010127D2CEB}">
      <dgm:prSet custT="1"/>
      <dgm:spPr/>
      <dgm:t>
        <a:bodyPr/>
        <a:lstStyle/>
        <a:p>
          <a:r>
            <a:rPr lang="en-US" sz="1600" b="1" i="0" baseline="0" dirty="0"/>
            <a:t>SPS Ticket System</a:t>
          </a:r>
          <a:endParaRPr lang="en-US" sz="1600" dirty="0"/>
        </a:p>
      </dgm:t>
    </dgm:pt>
    <dgm:pt modelId="{12DA81B1-0273-486C-BB93-ACBF676ADCAC}" type="parTrans" cxnId="{F01E3930-D6D3-41B8-854B-AA9C0D06868A}">
      <dgm:prSet/>
      <dgm:spPr/>
      <dgm:t>
        <a:bodyPr/>
        <a:lstStyle/>
        <a:p>
          <a:endParaRPr lang="en-US"/>
        </a:p>
      </dgm:t>
    </dgm:pt>
    <dgm:pt modelId="{F70039A0-6573-400E-B31E-B1588A9BFA59}" type="sibTrans" cxnId="{F01E3930-D6D3-41B8-854B-AA9C0D06868A}">
      <dgm:prSet/>
      <dgm:spPr/>
      <dgm:t>
        <a:bodyPr/>
        <a:lstStyle/>
        <a:p>
          <a:endParaRPr lang="en-US"/>
        </a:p>
      </dgm:t>
    </dgm:pt>
    <dgm:pt modelId="{0A5C7B91-0F13-40BD-858A-ACF19C495408}">
      <dgm:prSet custT="1"/>
      <dgm:spPr/>
      <dgm:t>
        <a:bodyPr/>
        <a:lstStyle/>
        <a:p>
          <a:r>
            <a:rPr lang="en-US" sz="1400" b="1" i="0" baseline="0" dirty="0"/>
            <a:t>Please refrain from emailing or calling EBD staff directly</a:t>
          </a:r>
          <a:endParaRPr lang="en-US" sz="1400" dirty="0"/>
        </a:p>
      </dgm:t>
    </dgm:pt>
    <dgm:pt modelId="{DC0E9BC2-58F9-4515-8AAE-899B2E7A8369}" type="parTrans" cxnId="{05125C1F-D541-41FB-B98C-CA6611C2B3B6}">
      <dgm:prSet/>
      <dgm:spPr/>
      <dgm:t>
        <a:bodyPr/>
        <a:lstStyle/>
        <a:p>
          <a:endParaRPr lang="en-US"/>
        </a:p>
      </dgm:t>
    </dgm:pt>
    <dgm:pt modelId="{07D3510F-B576-4F9E-89DC-7F0E7922CBAB}" type="sibTrans" cxnId="{05125C1F-D541-41FB-B98C-CA6611C2B3B6}">
      <dgm:prSet/>
      <dgm:spPr/>
      <dgm:t>
        <a:bodyPr/>
        <a:lstStyle/>
        <a:p>
          <a:endParaRPr lang="en-US"/>
        </a:p>
      </dgm:t>
    </dgm:pt>
    <dgm:pt modelId="{E5DA8520-4D75-418D-A5D3-CDA663EDDF37}">
      <dgm:prSet/>
      <dgm:spPr/>
      <dgm:t>
        <a:bodyPr/>
        <a:lstStyle/>
        <a:p>
          <a:r>
            <a:rPr lang="en-US" b="1" i="0" baseline="0" dirty="0">
              <a:solidFill>
                <a:schemeClr val="tx1"/>
              </a:solidFill>
            </a:rPr>
            <a:t>ABC’s may complete the Open Enrollment process on behalf of an employee; HOWEVER, a signed enrollment form must be attached to the open enrollment event</a:t>
          </a:r>
          <a:endParaRPr lang="en-US" dirty="0">
            <a:solidFill>
              <a:schemeClr val="tx1"/>
            </a:solidFill>
          </a:endParaRPr>
        </a:p>
      </dgm:t>
    </dgm:pt>
    <dgm:pt modelId="{D738BC80-C2D9-4588-94D0-C33F0D3C610C}" type="parTrans" cxnId="{11693C34-ABE9-4B4D-9AF9-2291EF3ACC73}">
      <dgm:prSet/>
      <dgm:spPr/>
      <dgm:t>
        <a:bodyPr/>
        <a:lstStyle/>
        <a:p>
          <a:endParaRPr lang="en-US"/>
        </a:p>
      </dgm:t>
    </dgm:pt>
    <dgm:pt modelId="{E6A10EDD-7E31-4628-9DE5-7FBC83EA8F90}" type="sibTrans" cxnId="{11693C34-ABE9-4B4D-9AF9-2291EF3ACC73}">
      <dgm:prSet/>
      <dgm:spPr/>
      <dgm:t>
        <a:bodyPr/>
        <a:lstStyle/>
        <a:p>
          <a:endParaRPr lang="en-US"/>
        </a:p>
      </dgm:t>
    </dgm:pt>
    <dgm:pt modelId="{913F23E7-78FB-4890-9896-91382582D577}">
      <dgm:prSet/>
      <dgm:spPr/>
      <dgm:t>
        <a:bodyPr/>
        <a:lstStyle/>
        <a:p>
          <a:r>
            <a:rPr lang="en-US" b="1" i="0" baseline="0" dirty="0"/>
            <a:t>Do Not Forget…Open Enrollment closes at </a:t>
          </a:r>
          <a:r>
            <a:rPr lang="en-US" b="1" i="0" u="sng" baseline="0" dirty="0"/>
            <a:t>5pm</a:t>
          </a:r>
          <a:r>
            <a:rPr lang="en-US" b="1" i="0" baseline="0" dirty="0"/>
            <a:t> on November 13</a:t>
          </a:r>
          <a:r>
            <a:rPr lang="en-US" b="1" i="0" baseline="30000" dirty="0"/>
            <a:t>th</a:t>
          </a:r>
          <a:r>
            <a:rPr lang="en-US" b="1" i="0" baseline="0" dirty="0"/>
            <a:t>!</a:t>
          </a:r>
          <a:endParaRPr lang="en-US" dirty="0"/>
        </a:p>
      </dgm:t>
    </dgm:pt>
    <dgm:pt modelId="{934EA2FD-52E9-4DED-A401-2089528E8BDB}" type="parTrans" cxnId="{ED4608D3-165A-4402-A5E4-BB48D7634858}">
      <dgm:prSet/>
      <dgm:spPr/>
      <dgm:t>
        <a:bodyPr/>
        <a:lstStyle/>
        <a:p>
          <a:endParaRPr lang="en-US"/>
        </a:p>
      </dgm:t>
    </dgm:pt>
    <dgm:pt modelId="{2041F4A2-624E-4AF7-84AD-05F080116F27}" type="sibTrans" cxnId="{ED4608D3-165A-4402-A5E4-BB48D7634858}">
      <dgm:prSet/>
      <dgm:spPr/>
      <dgm:t>
        <a:bodyPr/>
        <a:lstStyle/>
        <a:p>
          <a:endParaRPr lang="en-US"/>
        </a:p>
      </dgm:t>
    </dgm:pt>
    <dgm:pt modelId="{4036A3AB-4F07-492F-BB2A-743E903C7A38}" type="pres">
      <dgm:prSet presAssocID="{D14431B1-4C8A-4EC1-9764-D0BF7715BA35}" presName="root" presStyleCnt="0">
        <dgm:presLayoutVars>
          <dgm:dir/>
          <dgm:resizeHandles val="exact"/>
        </dgm:presLayoutVars>
      </dgm:prSet>
      <dgm:spPr/>
    </dgm:pt>
    <dgm:pt modelId="{940BD8AB-7EA7-4A80-9273-AA3D49FACC3C}" type="pres">
      <dgm:prSet presAssocID="{74A03F20-C497-46A5-A895-F1136EE54FFA}" presName="compNode" presStyleCnt="0"/>
      <dgm:spPr/>
    </dgm:pt>
    <dgm:pt modelId="{3244D8BD-445D-4D61-9BD0-252DCA2F6A32}" type="pres">
      <dgm:prSet presAssocID="{74A03F20-C497-46A5-A895-F1136EE54FFA}" presName="bgRect" presStyleLbl="bgShp" presStyleIdx="0" presStyleCnt="4" custLinFactNeighborX="-12454" custLinFactNeighborY="3721"/>
      <dgm:spPr/>
    </dgm:pt>
    <dgm:pt modelId="{0CB6F111-27D9-45C6-9DA7-7D63EA722CCA}" type="pres">
      <dgm:prSet presAssocID="{74A03F20-C497-46A5-A895-F1136EE54FFA}"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oks on Shelf"/>
        </a:ext>
      </dgm:extLst>
    </dgm:pt>
    <dgm:pt modelId="{C23DB7C9-A31D-4C13-8D32-60D1FF502307}" type="pres">
      <dgm:prSet presAssocID="{74A03F20-C497-46A5-A895-F1136EE54FFA}" presName="spaceRect" presStyleCnt="0"/>
      <dgm:spPr/>
    </dgm:pt>
    <dgm:pt modelId="{629B02BB-9D36-4A6B-9549-BDACCA0F4722}" type="pres">
      <dgm:prSet presAssocID="{74A03F20-C497-46A5-A895-F1136EE54FFA}" presName="parTx" presStyleLbl="revTx" presStyleIdx="0" presStyleCnt="6">
        <dgm:presLayoutVars>
          <dgm:chMax val="0"/>
          <dgm:chPref val="0"/>
        </dgm:presLayoutVars>
      </dgm:prSet>
      <dgm:spPr/>
    </dgm:pt>
    <dgm:pt modelId="{B9F86BEF-FFAB-4AD0-BD6D-70DBDBB690D4}" type="pres">
      <dgm:prSet presAssocID="{74A03F20-C497-46A5-A895-F1136EE54FFA}" presName="desTx" presStyleLbl="revTx" presStyleIdx="1" presStyleCnt="6" custScaleX="153232" custLinFactNeighborX="-17759" custLinFactNeighborY="5581">
        <dgm:presLayoutVars/>
      </dgm:prSet>
      <dgm:spPr/>
    </dgm:pt>
    <dgm:pt modelId="{D0C50A3C-E08D-4CFC-997B-DCB2FDADA16D}" type="pres">
      <dgm:prSet presAssocID="{AE98E7CF-5844-4F13-9A6E-CBBE4E231655}" presName="sibTrans" presStyleCnt="0"/>
      <dgm:spPr/>
    </dgm:pt>
    <dgm:pt modelId="{7A675123-5738-47D1-B80A-C0B0B399D4AD}" type="pres">
      <dgm:prSet presAssocID="{39631485-E0A2-4599-8867-1683FC3F24E6}" presName="compNode" presStyleCnt="0"/>
      <dgm:spPr/>
    </dgm:pt>
    <dgm:pt modelId="{2EC9D133-F847-4380-A707-1114DEAFD593}" type="pres">
      <dgm:prSet presAssocID="{39631485-E0A2-4599-8867-1683FC3F24E6}" presName="bgRect" presStyleLbl="bgShp" presStyleIdx="1" presStyleCnt="4"/>
      <dgm:spPr/>
    </dgm:pt>
    <dgm:pt modelId="{6F7DA1B7-79B1-441C-8C11-76D767729939}" type="pres">
      <dgm:prSet presAssocID="{39631485-E0A2-4599-8867-1683FC3F24E6}"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mail"/>
        </a:ext>
      </dgm:extLst>
    </dgm:pt>
    <dgm:pt modelId="{7F0769C7-689B-4679-85BA-7B57942B68D0}" type="pres">
      <dgm:prSet presAssocID="{39631485-E0A2-4599-8867-1683FC3F24E6}" presName="spaceRect" presStyleCnt="0"/>
      <dgm:spPr/>
    </dgm:pt>
    <dgm:pt modelId="{9F851331-B0C7-44CA-9B87-3D1052EA84DB}" type="pres">
      <dgm:prSet presAssocID="{39631485-E0A2-4599-8867-1683FC3F24E6}" presName="parTx" presStyleLbl="revTx" presStyleIdx="2" presStyleCnt="6">
        <dgm:presLayoutVars>
          <dgm:chMax val="0"/>
          <dgm:chPref val="0"/>
        </dgm:presLayoutVars>
      </dgm:prSet>
      <dgm:spPr/>
    </dgm:pt>
    <dgm:pt modelId="{2A42501D-2CBA-4F10-9634-ED28F8195BA2}" type="pres">
      <dgm:prSet presAssocID="{39631485-E0A2-4599-8867-1683FC3F24E6}" presName="desTx" presStyleLbl="revTx" presStyleIdx="3" presStyleCnt="6">
        <dgm:presLayoutVars/>
      </dgm:prSet>
      <dgm:spPr/>
    </dgm:pt>
    <dgm:pt modelId="{91B27DC7-DCA2-46BE-86C5-185F39327BE4}" type="pres">
      <dgm:prSet presAssocID="{9C8D85D6-F5BA-4CA4-974E-1429AB8B248B}" presName="sibTrans" presStyleCnt="0"/>
      <dgm:spPr/>
    </dgm:pt>
    <dgm:pt modelId="{B774DC81-F5A9-4C78-BE14-494D85AE877E}" type="pres">
      <dgm:prSet presAssocID="{E5DA8520-4D75-418D-A5D3-CDA663EDDF37}" presName="compNode" presStyleCnt="0"/>
      <dgm:spPr/>
    </dgm:pt>
    <dgm:pt modelId="{6BCF50BF-3738-466C-9E24-4717C7EA126F}" type="pres">
      <dgm:prSet presAssocID="{E5DA8520-4D75-418D-A5D3-CDA663EDDF37}" presName="bgRect" presStyleLbl="bgShp" presStyleIdx="2" presStyleCnt="4"/>
      <dgm:spPr/>
    </dgm:pt>
    <dgm:pt modelId="{DE09D96B-8A7D-46A5-B451-FE0656558243}" type="pres">
      <dgm:prSet presAssocID="{E5DA8520-4D75-418D-A5D3-CDA663EDDF37}"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heckmark"/>
        </a:ext>
      </dgm:extLst>
    </dgm:pt>
    <dgm:pt modelId="{D3F4C14D-5067-40BC-8AF7-F26F8422D420}" type="pres">
      <dgm:prSet presAssocID="{E5DA8520-4D75-418D-A5D3-CDA663EDDF37}" presName="spaceRect" presStyleCnt="0"/>
      <dgm:spPr/>
    </dgm:pt>
    <dgm:pt modelId="{B858BB27-9E59-457D-92FF-46ED40228727}" type="pres">
      <dgm:prSet presAssocID="{E5DA8520-4D75-418D-A5D3-CDA663EDDF37}" presName="parTx" presStyleLbl="revTx" presStyleIdx="4" presStyleCnt="6">
        <dgm:presLayoutVars>
          <dgm:chMax val="0"/>
          <dgm:chPref val="0"/>
        </dgm:presLayoutVars>
      </dgm:prSet>
      <dgm:spPr/>
    </dgm:pt>
    <dgm:pt modelId="{0BD4E16A-335D-4185-A6A7-AAEDB4192FB4}" type="pres">
      <dgm:prSet presAssocID="{E6A10EDD-7E31-4628-9DE5-7FBC83EA8F90}" presName="sibTrans" presStyleCnt="0"/>
      <dgm:spPr/>
    </dgm:pt>
    <dgm:pt modelId="{6241963F-8938-4F8C-A7A2-1E8C467E3FC2}" type="pres">
      <dgm:prSet presAssocID="{913F23E7-78FB-4890-9896-91382582D577}" presName="compNode" presStyleCnt="0"/>
      <dgm:spPr/>
    </dgm:pt>
    <dgm:pt modelId="{15BEA26C-CAF5-4A0E-85CD-F1670F31742E}" type="pres">
      <dgm:prSet presAssocID="{913F23E7-78FB-4890-9896-91382582D577}" presName="bgRect" presStyleLbl="bgShp" presStyleIdx="3" presStyleCnt="4"/>
      <dgm:spPr/>
    </dgm:pt>
    <dgm:pt modelId="{888B4E98-DFF7-4BFA-9059-54DCAAA50450}" type="pres">
      <dgm:prSet presAssocID="{913F23E7-78FB-4890-9896-91382582D577}" presName="iconRect" presStyleLbl="node1" presStyleIdx="3" presStyleCnt="4" custScaleX="176576" custScaleY="12971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Elephant outline"/>
        </a:ext>
      </dgm:extLst>
    </dgm:pt>
    <dgm:pt modelId="{7C7BD957-2329-4DC1-9487-B387EE4C4FE5}" type="pres">
      <dgm:prSet presAssocID="{913F23E7-78FB-4890-9896-91382582D577}" presName="spaceRect" presStyleCnt="0"/>
      <dgm:spPr/>
    </dgm:pt>
    <dgm:pt modelId="{7FC0D343-2DC5-4144-AE88-A8B779DB1664}" type="pres">
      <dgm:prSet presAssocID="{913F23E7-78FB-4890-9896-91382582D577}" presName="parTx" presStyleLbl="revTx" presStyleIdx="5" presStyleCnt="6">
        <dgm:presLayoutVars>
          <dgm:chMax val="0"/>
          <dgm:chPref val="0"/>
        </dgm:presLayoutVars>
      </dgm:prSet>
      <dgm:spPr/>
    </dgm:pt>
  </dgm:ptLst>
  <dgm:cxnLst>
    <dgm:cxn modelId="{0379910D-6DA0-4BF3-83D5-D21761E6C3C6}" type="presOf" srcId="{6AD7965E-35F9-4E8F-B28E-6E53398268CA}" destId="{B9F86BEF-FFAB-4AD0-BD6D-70DBDBB690D4}" srcOrd="0" destOrd="1" presId="urn:microsoft.com/office/officeart/2018/2/layout/IconVerticalSolidList"/>
    <dgm:cxn modelId="{1CF52911-71CD-4951-9A9B-B86BD33FBA46}" type="presOf" srcId="{39631485-E0A2-4599-8867-1683FC3F24E6}" destId="{9F851331-B0C7-44CA-9B87-3D1052EA84DB}" srcOrd="0" destOrd="0" presId="urn:microsoft.com/office/officeart/2018/2/layout/IconVerticalSolidList"/>
    <dgm:cxn modelId="{6BDD861D-F203-4D79-A276-EA9FA05390B5}" srcId="{D14431B1-4C8A-4EC1-9764-D0BF7715BA35}" destId="{39631485-E0A2-4599-8867-1683FC3F24E6}" srcOrd="1" destOrd="0" parTransId="{EF4BA696-64E8-4F96-91AF-B71B65E21B19}" sibTransId="{9C8D85D6-F5BA-4CA4-974E-1429AB8B248B}"/>
    <dgm:cxn modelId="{05125C1F-D541-41FB-B98C-CA6611C2B3B6}" srcId="{39631485-E0A2-4599-8867-1683FC3F24E6}" destId="{0A5C7B91-0F13-40BD-858A-ACF19C495408}" srcOrd="1" destOrd="0" parTransId="{DC0E9BC2-58F9-4515-8AAE-899B2E7A8369}" sibTransId="{07D3510F-B576-4F9E-89DC-7F0E7922CBAB}"/>
    <dgm:cxn modelId="{5E29F723-B69E-4DB3-A92A-6ECB33437060}" srcId="{D14431B1-4C8A-4EC1-9764-D0BF7715BA35}" destId="{74A03F20-C497-46A5-A895-F1136EE54FFA}" srcOrd="0" destOrd="0" parTransId="{035EE52F-725C-4AA4-86C4-59969AF2AF6A}" sibTransId="{AE98E7CF-5844-4F13-9A6E-CBBE4E231655}"/>
    <dgm:cxn modelId="{8FA8952F-E4FB-4685-A4E3-D13E184A0E5F}" type="presOf" srcId="{73D4E89B-F6D8-4253-8986-2B06497A0A41}" destId="{B9F86BEF-FFAB-4AD0-BD6D-70DBDBB690D4}" srcOrd="0" destOrd="0" presId="urn:microsoft.com/office/officeart/2018/2/layout/IconVerticalSolidList"/>
    <dgm:cxn modelId="{F01E3930-D6D3-41B8-854B-AA9C0D06868A}" srcId="{39631485-E0A2-4599-8867-1683FC3F24E6}" destId="{506EDC00-0A7D-4284-98DA-C010127D2CEB}" srcOrd="0" destOrd="0" parTransId="{12DA81B1-0273-486C-BB93-ACBF676ADCAC}" sibTransId="{F70039A0-6573-400E-B31E-B1588A9BFA59}"/>
    <dgm:cxn modelId="{11693C34-ABE9-4B4D-9AF9-2291EF3ACC73}" srcId="{D14431B1-4C8A-4EC1-9764-D0BF7715BA35}" destId="{E5DA8520-4D75-418D-A5D3-CDA663EDDF37}" srcOrd="2" destOrd="0" parTransId="{D738BC80-C2D9-4588-94D0-C33F0D3C610C}" sibTransId="{E6A10EDD-7E31-4628-9DE5-7FBC83EA8F90}"/>
    <dgm:cxn modelId="{4759CA48-7B8D-4181-9515-00F3269354AD}" type="presOf" srcId="{0A5C7B91-0F13-40BD-858A-ACF19C495408}" destId="{2A42501D-2CBA-4F10-9634-ED28F8195BA2}" srcOrd="0" destOrd="1" presId="urn:microsoft.com/office/officeart/2018/2/layout/IconVerticalSolidList"/>
    <dgm:cxn modelId="{3F875E6B-B528-485C-A9A7-559AE2F9A2B5}" type="presOf" srcId="{506EDC00-0A7D-4284-98DA-C010127D2CEB}" destId="{2A42501D-2CBA-4F10-9634-ED28F8195BA2}" srcOrd="0" destOrd="0" presId="urn:microsoft.com/office/officeart/2018/2/layout/IconVerticalSolidList"/>
    <dgm:cxn modelId="{9DE3D27C-70D7-4F18-B9EE-B64CAA0310F2}" srcId="{74A03F20-C497-46A5-A895-F1136EE54FFA}" destId="{6AD7965E-35F9-4E8F-B28E-6E53398268CA}" srcOrd="1" destOrd="0" parTransId="{02BE6FF3-41CA-4AA0-80BF-CEB4C15D46F8}" sibTransId="{0313386A-AA87-4B6F-BE7F-FB961FB8BF63}"/>
    <dgm:cxn modelId="{6E73D896-25DD-4C3F-943C-7C02903BB14A}" type="presOf" srcId="{74A03F20-C497-46A5-A895-F1136EE54FFA}" destId="{629B02BB-9D36-4A6B-9549-BDACCA0F4722}" srcOrd="0" destOrd="0" presId="urn:microsoft.com/office/officeart/2018/2/layout/IconVerticalSolidList"/>
    <dgm:cxn modelId="{4BA8FEC9-4DED-40DD-9FB5-AE424E080444}" type="presOf" srcId="{E5DA8520-4D75-418D-A5D3-CDA663EDDF37}" destId="{B858BB27-9E59-457D-92FF-46ED40228727}" srcOrd="0" destOrd="0" presId="urn:microsoft.com/office/officeart/2018/2/layout/IconVerticalSolidList"/>
    <dgm:cxn modelId="{1A4D71CF-21A3-4766-95BD-44F8604AD43C}" type="presOf" srcId="{913F23E7-78FB-4890-9896-91382582D577}" destId="{7FC0D343-2DC5-4144-AE88-A8B779DB1664}" srcOrd="0" destOrd="0" presId="urn:microsoft.com/office/officeart/2018/2/layout/IconVerticalSolidList"/>
    <dgm:cxn modelId="{0F52DDD0-84AB-49D8-93D4-CF5347B2DF93}" type="presOf" srcId="{D14431B1-4C8A-4EC1-9764-D0BF7715BA35}" destId="{4036A3AB-4F07-492F-BB2A-743E903C7A38}" srcOrd="0" destOrd="0" presId="urn:microsoft.com/office/officeart/2018/2/layout/IconVerticalSolidList"/>
    <dgm:cxn modelId="{ED4608D3-165A-4402-A5E4-BB48D7634858}" srcId="{D14431B1-4C8A-4EC1-9764-D0BF7715BA35}" destId="{913F23E7-78FB-4890-9896-91382582D577}" srcOrd="3" destOrd="0" parTransId="{934EA2FD-52E9-4DED-A401-2089528E8BDB}" sibTransId="{2041F4A2-624E-4AF7-84AD-05F080116F27}"/>
    <dgm:cxn modelId="{7D4923EC-06E1-4CEF-BD28-349CC3327268}" srcId="{74A03F20-C497-46A5-A895-F1136EE54FFA}" destId="{73D4E89B-F6D8-4253-8986-2B06497A0A41}" srcOrd="0" destOrd="0" parTransId="{CF49A84A-CABF-41C7-998D-CD74B8DAD8DA}" sibTransId="{C97F0644-D7AF-4568-8DEA-0C5C621808FD}"/>
    <dgm:cxn modelId="{5D4D1205-CEF6-4EA5-8662-C562113CBA6D}" type="presParOf" srcId="{4036A3AB-4F07-492F-BB2A-743E903C7A38}" destId="{940BD8AB-7EA7-4A80-9273-AA3D49FACC3C}" srcOrd="0" destOrd="0" presId="urn:microsoft.com/office/officeart/2018/2/layout/IconVerticalSolidList"/>
    <dgm:cxn modelId="{167CA466-8E83-4CED-8480-6DE5EC384C18}" type="presParOf" srcId="{940BD8AB-7EA7-4A80-9273-AA3D49FACC3C}" destId="{3244D8BD-445D-4D61-9BD0-252DCA2F6A32}" srcOrd="0" destOrd="0" presId="urn:microsoft.com/office/officeart/2018/2/layout/IconVerticalSolidList"/>
    <dgm:cxn modelId="{08B9FA37-5268-4BF5-8F61-9E0C575FAC9A}" type="presParOf" srcId="{940BD8AB-7EA7-4A80-9273-AA3D49FACC3C}" destId="{0CB6F111-27D9-45C6-9DA7-7D63EA722CCA}" srcOrd="1" destOrd="0" presId="urn:microsoft.com/office/officeart/2018/2/layout/IconVerticalSolidList"/>
    <dgm:cxn modelId="{28BB47F5-FE98-4055-91FF-2C83CE992E6E}" type="presParOf" srcId="{940BD8AB-7EA7-4A80-9273-AA3D49FACC3C}" destId="{C23DB7C9-A31D-4C13-8D32-60D1FF502307}" srcOrd="2" destOrd="0" presId="urn:microsoft.com/office/officeart/2018/2/layout/IconVerticalSolidList"/>
    <dgm:cxn modelId="{2A267FD3-236D-483E-B578-2B5BCFE14551}" type="presParOf" srcId="{940BD8AB-7EA7-4A80-9273-AA3D49FACC3C}" destId="{629B02BB-9D36-4A6B-9549-BDACCA0F4722}" srcOrd="3" destOrd="0" presId="urn:microsoft.com/office/officeart/2018/2/layout/IconVerticalSolidList"/>
    <dgm:cxn modelId="{938B484A-2D04-4378-9D9B-B3574D1ABD7B}" type="presParOf" srcId="{940BD8AB-7EA7-4A80-9273-AA3D49FACC3C}" destId="{B9F86BEF-FFAB-4AD0-BD6D-70DBDBB690D4}" srcOrd="4" destOrd="0" presId="urn:microsoft.com/office/officeart/2018/2/layout/IconVerticalSolidList"/>
    <dgm:cxn modelId="{2AC7698A-B7F3-4AEF-9EC1-600BB85C9EB9}" type="presParOf" srcId="{4036A3AB-4F07-492F-BB2A-743E903C7A38}" destId="{D0C50A3C-E08D-4CFC-997B-DCB2FDADA16D}" srcOrd="1" destOrd="0" presId="urn:microsoft.com/office/officeart/2018/2/layout/IconVerticalSolidList"/>
    <dgm:cxn modelId="{DC568CD9-358F-4CCC-9828-211278A99E77}" type="presParOf" srcId="{4036A3AB-4F07-492F-BB2A-743E903C7A38}" destId="{7A675123-5738-47D1-B80A-C0B0B399D4AD}" srcOrd="2" destOrd="0" presId="urn:microsoft.com/office/officeart/2018/2/layout/IconVerticalSolidList"/>
    <dgm:cxn modelId="{50DEB18B-6E0F-4D38-8E67-899B3619EB7C}" type="presParOf" srcId="{7A675123-5738-47D1-B80A-C0B0B399D4AD}" destId="{2EC9D133-F847-4380-A707-1114DEAFD593}" srcOrd="0" destOrd="0" presId="urn:microsoft.com/office/officeart/2018/2/layout/IconVerticalSolidList"/>
    <dgm:cxn modelId="{AC86E4FC-25FE-4D58-AE8C-A173BDE7CA6A}" type="presParOf" srcId="{7A675123-5738-47D1-B80A-C0B0B399D4AD}" destId="{6F7DA1B7-79B1-441C-8C11-76D767729939}" srcOrd="1" destOrd="0" presId="urn:microsoft.com/office/officeart/2018/2/layout/IconVerticalSolidList"/>
    <dgm:cxn modelId="{460DEC09-73C3-4B21-A141-D623C1B083FD}" type="presParOf" srcId="{7A675123-5738-47D1-B80A-C0B0B399D4AD}" destId="{7F0769C7-689B-4679-85BA-7B57942B68D0}" srcOrd="2" destOrd="0" presId="urn:microsoft.com/office/officeart/2018/2/layout/IconVerticalSolidList"/>
    <dgm:cxn modelId="{E174825E-6832-4B33-88C9-95B9274A08DA}" type="presParOf" srcId="{7A675123-5738-47D1-B80A-C0B0B399D4AD}" destId="{9F851331-B0C7-44CA-9B87-3D1052EA84DB}" srcOrd="3" destOrd="0" presId="urn:microsoft.com/office/officeart/2018/2/layout/IconVerticalSolidList"/>
    <dgm:cxn modelId="{6E12F019-76E1-494F-9939-6E3F6333E755}" type="presParOf" srcId="{7A675123-5738-47D1-B80A-C0B0B399D4AD}" destId="{2A42501D-2CBA-4F10-9634-ED28F8195BA2}" srcOrd="4" destOrd="0" presId="urn:microsoft.com/office/officeart/2018/2/layout/IconVerticalSolidList"/>
    <dgm:cxn modelId="{CEF1F570-973E-4CD7-9CDE-EC554EE809E4}" type="presParOf" srcId="{4036A3AB-4F07-492F-BB2A-743E903C7A38}" destId="{91B27DC7-DCA2-46BE-86C5-185F39327BE4}" srcOrd="3" destOrd="0" presId="urn:microsoft.com/office/officeart/2018/2/layout/IconVerticalSolidList"/>
    <dgm:cxn modelId="{CA9DDD79-9F4D-450E-A937-A3FD4F260C91}" type="presParOf" srcId="{4036A3AB-4F07-492F-BB2A-743E903C7A38}" destId="{B774DC81-F5A9-4C78-BE14-494D85AE877E}" srcOrd="4" destOrd="0" presId="urn:microsoft.com/office/officeart/2018/2/layout/IconVerticalSolidList"/>
    <dgm:cxn modelId="{2DA45957-0006-4833-A178-EFCC069F77A3}" type="presParOf" srcId="{B774DC81-F5A9-4C78-BE14-494D85AE877E}" destId="{6BCF50BF-3738-466C-9E24-4717C7EA126F}" srcOrd="0" destOrd="0" presId="urn:microsoft.com/office/officeart/2018/2/layout/IconVerticalSolidList"/>
    <dgm:cxn modelId="{36893C07-B1B2-4C82-8DC3-800EFBDCF143}" type="presParOf" srcId="{B774DC81-F5A9-4C78-BE14-494D85AE877E}" destId="{DE09D96B-8A7D-46A5-B451-FE0656558243}" srcOrd="1" destOrd="0" presId="urn:microsoft.com/office/officeart/2018/2/layout/IconVerticalSolidList"/>
    <dgm:cxn modelId="{B9102E5E-CCA5-414F-8155-648C12034D9A}" type="presParOf" srcId="{B774DC81-F5A9-4C78-BE14-494D85AE877E}" destId="{D3F4C14D-5067-40BC-8AF7-F26F8422D420}" srcOrd="2" destOrd="0" presId="urn:microsoft.com/office/officeart/2018/2/layout/IconVerticalSolidList"/>
    <dgm:cxn modelId="{CA56CADE-DD94-45D5-B14E-E05647B2DAD8}" type="presParOf" srcId="{B774DC81-F5A9-4C78-BE14-494D85AE877E}" destId="{B858BB27-9E59-457D-92FF-46ED40228727}" srcOrd="3" destOrd="0" presId="urn:microsoft.com/office/officeart/2018/2/layout/IconVerticalSolidList"/>
    <dgm:cxn modelId="{7946839F-FCAC-4184-B2D5-33E17F1E2214}" type="presParOf" srcId="{4036A3AB-4F07-492F-BB2A-743E903C7A38}" destId="{0BD4E16A-335D-4185-A6A7-AAEDB4192FB4}" srcOrd="5" destOrd="0" presId="urn:microsoft.com/office/officeart/2018/2/layout/IconVerticalSolidList"/>
    <dgm:cxn modelId="{35E3102B-2421-4535-8E75-6A314B1F1FFD}" type="presParOf" srcId="{4036A3AB-4F07-492F-BB2A-743E903C7A38}" destId="{6241963F-8938-4F8C-A7A2-1E8C467E3FC2}" srcOrd="6" destOrd="0" presId="urn:microsoft.com/office/officeart/2018/2/layout/IconVerticalSolidList"/>
    <dgm:cxn modelId="{2A02652B-EAB3-495F-80E2-0D360C96937E}" type="presParOf" srcId="{6241963F-8938-4F8C-A7A2-1E8C467E3FC2}" destId="{15BEA26C-CAF5-4A0E-85CD-F1670F31742E}" srcOrd="0" destOrd="0" presId="urn:microsoft.com/office/officeart/2018/2/layout/IconVerticalSolidList"/>
    <dgm:cxn modelId="{CA26B574-C371-47CC-9E34-B0FA089676D0}" type="presParOf" srcId="{6241963F-8938-4F8C-A7A2-1E8C467E3FC2}" destId="{888B4E98-DFF7-4BFA-9059-54DCAAA50450}" srcOrd="1" destOrd="0" presId="urn:microsoft.com/office/officeart/2018/2/layout/IconVerticalSolidList"/>
    <dgm:cxn modelId="{DA2E86FE-DFEF-42FE-BB34-BD46E3D8A684}" type="presParOf" srcId="{6241963F-8938-4F8C-A7A2-1E8C467E3FC2}" destId="{7C7BD957-2329-4DC1-9487-B387EE4C4FE5}" srcOrd="2" destOrd="0" presId="urn:microsoft.com/office/officeart/2018/2/layout/IconVerticalSolidList"/>
    <dgm:cxn modelId="{E42EB0D4-68CF-4939-8981-9E0014BDD4C7}" type="presParOf" srcId="{6241963F-8938-4F8C-A7A2-1E8C467E3FC2}" destId="{7FC0D343-2DC5-4144-AE88-A8B779DB166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52EEC0-55B2-41A0-ABC0-34167F4B2E6C}">
      <dsp:nvSpPr>
        <dsp:cNvPr id="0" name=""/>
        <dsp:cNvSpPr/>
      </dsp:nvSpPr>
      <dsp:spPr>
        <a:xfrm>
          <a:off x="2867243" y="693467"/>
          <a:ext cx="535042" cy="91440"/>
        </a:xfrm>
        <a:custGeom>
          <a:avLst/>
          <a:gdLst/>
          <a:ahLst/>
          <a:cxnLst/>
          <a:rect l="0" t="0" r="0" b="0"/>
          <a:pathLst>
            <a:path>
              <a:moveTo>
                <a:pt x="0" y="45720"/>
              </a:moveTo>
              <a:lnTo>
                <a:pt x="53504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20623" y="736358"/>
        <a:ext cx="28282" cy="5656"/>
      </dsp:txXfrm>
    </dsp:sp>
    <dsp:sp modelId="{2B05664B-A605-4BB1-AA81-A9CBC693BAFF}">
      <dsp:nvSpPr>
        <dsp:cNvPr id="0" name=""/>
        <dsp:cNvSpPr/>
      </dsp:nvSpPr>
      <dsp:spPr>
        <a:xfrm>
          <a:off x="409726" y="1392"/>
          <a:ext cx="2459316" cy="14755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509" tIns="126495" rIns="120509" bIns="126495" numCol="1" spcCol="1270" anchor="ctr" anchorCtr="0">
          <a:noAutofit/>
        </a:bodyPr>
        <a:lstStyle/>
        <a:p>
          <a:pPr marL="0" lvl="0" indent="0" algn="ctr" defTabSz="622300">
            <a:lnSpc>
              <a:spcPct val="90000"/>
            </a:lnSpc>
            <a:spcBef>
              <a:spcPct val="0"/>
            </a:spcBef>
            <a:spcAft>
              <a:spcPct val="35000"/>
            </a:spcAft>
            <a:buNone/>
          </a:pPr>
          <a:r>
            <a:rPr lang="en-US" sz="1400" kern="1200" dirty="0"/>
            <a:t>Supporting documentation must be attached to the OE event when a new dependent is being added to any coverage.</a:t>
          </a:r>
        </a:p>
      </dsp:txBody>
      <dsp:txXfrm>
        <a:off x="409726" y="1392"/>
        <a:ext cx="2459316" cy="1475589"/>
      </dsp:txXfrm>
    </dsp:sp>
    <dsp:sp modelId="{28CF4BD9-2F6A-4518-86DF-8137A3974805}">
      <dsp:nvSpPr>
        <dsp:cNvPr id="0" name=""/>
        <dsp:cNvSpPr/>
      </dsp:nvSpPr>
      <dsp:spPr>
        <a:xfrm>
          <a:off x="1639385" y="1475181"/>
          <a:ext cx="3024958" cy="535042"/>
        </a:xfrm>
        <a:custGeom>
          <a:avLst/>
          <a:gdLst/>
          <a:ahLst/>
          <a:cxnLst/>
          <a:rect l="0" t="0" r="0" b="0"/>
          <a:pathLst>
            <a:path>
              <a:moveTo>
                <a:pt x="3024958" y="0"/>
              </a:moveTo>
              <a:lnTo>
                <a:pt x="3024958" y="284621"/>
              </a:lnTo>
              <a:lnTo>
                <a:pt x="0" y="284621"/>
              </a:lnTo>
              <a:lnTo>
                <a:pt x="0" y="535042"/>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74929" y="1739875"/>
        <a:ext cx="153869" cy="5656"/>
      </dsp:txXfrm>
    </dsp:sp>
    <dsp:sp modelId="{CB954036-31B9-484B-9D8F-7717E1FFA211}">
      <dsp:nvSpPr>
        <dsp:cNvPr id="0" name=""/>
        <dsp:cNvSpPr/>
      </dsp:nvSpPr>
      <dsp:spPr>
        <a:xfrm>
          <a:off x="3434685" y="1392"/>
          <a:ext cx="2459316" cy="14755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509" tIns="126495" rIns="120509" bIns="126495" numCol="1" spcCol="1270" anchor="ctr" anchorCtr="0">
          <a:noAutofit/>
        </a:bodyPr>
        <a:lstStyle/>
        <a:p>
          <a:pPr marL="0" lvl="0" indent="0" algn="ctr" defTabSz="622300">
            <a:lnSpc>
              <a:spcPct val="90000"/>
            </a:lnSpc>
            <a:spcBef>
              <a:spcPct val="0"/>
            </a:spcBef>
            <a:spcAft>
              <a:spcPct val="35000"/>
            </a:spcAft>
            <a:buNone/>
          </a:pPr>
          <a:r>
            <a:rPr lang="en-US" sz="1400" kern="1200" dirty="0"/>
            <a:t>Supporting documentation must be uploaded no later than 5 pm on November 13, 2026 OR the newly added dependent(s) will be removed.</a:t>
          </a:r>
        </a:p>
      </dsp:txBody>
      <dsp:txXfrm>
        <a:off x="3434685" y="1392"/>
        <a:ext cx="2459316" cy="1475589"/>
      </dsp:txXfrm>
    </dsp:sp>
    <dsp:sp modelId="{8B53A46C-75F7-4230-A0B6-DA7AF1D5F249}">
      <dsp:nvSpPr>
        <dsp:cNvPr id="0" name=""/>
        <dsp:cNvSpPr/>
      </dsp:nvSpPr>
      <dsp:spPr>
        <a:xfrm>
          <a:off x="2867243" y="2734699"/>
          <a:ext cx="535042" cy="91440"/>
        </a:xfrm>
        <a:custGeom>
          <a:avLst/>
          <a:gdLst/>
          <a:ahLst/>
          <a:cxnLst/>
          <a:rect l="0" t="0" r="0" b="0"/>
          <a:pathLst>
            <a:path>
              <a:moveTo>
                <a:pt x="0" y="45720"/>
              </a:moveTo>
              <a:lnTo>
                <a:pt x="53504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20623" y="2777591"/>
        <a:ext cx="28282" cy="5656"/>
      </dsp:txXfrm>
    </dsp:sp>
    <dsp:sp modelId="{8E1F6A3E-64C8-4EBC-98E0-1A43295B3C26}">
      <dsp:nvSpPr>
        <dsp:cNvPr id="0" name=""/>
        <dsp:cNvSpPr/>
      </dsp:nvSpPr>
      <dsp:spPr>
        <a:xfrm>
          <a:off x="409726" y="2042624"/>
          <a:ext cx="2459316" cy="14755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509" tIns="126495" rIns="120509" bIns="126495" numCol="1" spcCol="1270" anchor="ctr" anchorCtr="0">
          <a:noAutofit/>
        </a:bodyPr>
        <a:lstStyle/>
        <a:p>
          <a:pPr marL="0" lvl="0" indent="0" algn="ctr" defTabSz="622300">
            <a:lnSpc>
              <a:spcPct val="90000"/>
            </a:lnSpc>
            <a:spcBef>
              <a:spcPct val="0"/>
            </a:spcBef>
            <a:spcAft>
              <a:spcPct val="35000"/>
            </a:spcAft>
            <a:buNone/>
          </a:pPr>
          <a:r>
            <a:rPr lang="en-US" sz="1400" kern="1200" dirty="0"/>
            <a:t>Employees can upload legible photographs or screenshots to the OE event</a:t>
          </a:r>
        </a:p>
      </dsp:txBody>
      <dsp:txXfrm>
        <a:off x="409726" y="2042624"/>
        <a:ext cx="2459316" cy="1475589"/>
      </dsp:txXfrm>
    </dsp:sp>
    <dsp:sp modelId="{071CE48C-3BF3-4519-B94D-2E1C99DD340A}">
      <dsp:nvSpPr>
        <dsp:cNvPr id="0" name=""/>
        <dsp:cNvSpPr/>
      </dsp:nvSpPr>
      <dsp:spPr>
        <a:xfrm>
          <a:off x="1639385" y="3516414"/>
          <a:ext cx="3024958" cy="535042"/>
        </a:xfrm>
        <a:custGeom>
          <a:avLst/>
          <a:gdLst/>
          <a:ahLst/>
          <a:cxnLst/>
          <a:rect l="0" t="0" r="0" b="0"/>
          <a:pathLst>
            <a:path>
              <a:moveTo>
                <a:pt x="3024958" y="0"/>
              </a:moveTo>
              <a:lnTo>
                <a:pt x="3024958" y="284621"/>
              </a:lnTo>
              <a:lnTo>
                <a:pt x="0" y="284621"/>
              </a:lnTo>
              <a:lnTo>
                <a:pt x="0" y="535042"/>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74929" y="3781107"/>
        <a:ext cx="153869" cy="5656"/>
      </dsp:txXfrm>
    </dsp:sp>
    <dsp:sp modelId="{3D3E9167-6AA8-404B-AF3F-0A7B4489E699}">
      <dsp:nvSpPr>
        <dsp:cNvPr id="0" name=""/>
        <dsp:cNvSpPr/>
      </dsp:nvSpPr>
      <dsp:spPr>
        <a:xfrm>
          <a:off x="3434685" y="2042624"/>
          <a:ext cx="2459316" cy="14755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509" tIns="126495" rIns="120509" bIns="126495" numCol="1" spcCol="1270" anchor="ctr" anchorCtr="0">
          <a:noAutofit/>
        </a:bodyPr>
        <a:lstStyle/>
        <a:p>
          <a:pPr marL="0" lvl="0" indent="0" algn="ctr" defTabSz="622300">
            <a:lnSpc>
              <a:spcPct val="90000"/>
            </a:lnSpc>
            <a:spcBef>
              <a:spcPct val="0"/>
            </a:spcBef>
            <a:spcAft>
              <a:spcPct val="35000"/>
            </a:spcAft>
            <a:buNone/>
          </a:pPr>
          <a:r>
            <a:rPr lang="en-US" sz="1400" kern="1200" dirty="0"/>
            <a:t>Documents can also be uploaded to Maintain Worker Documents, document category = Benefits</a:t>
          </a:r>
        </a:p>
      </dsp:txBody>
      <dsp:txXfrm>
        <a:off x="3434685" y="2042624"/>
        <a:ext cx="2459316" cy="1475589"/>
      </dsp:txXfrm>
    </dsp:sp>
    <dsp:sp modelId="{E93B6A21-0339-4E93-8193-09AF50A50A91}">
      <dsp:nvSpPr>
        <dsp:cNvPr id="0" name=""/>
        <dsp:cNvSpPr/>
      </dsp:nvSpPr>
      <dsp:spPr>
        <a:xfrm>
          <a:off x="2867243" y="4775931"/>
          <a:ext cx="535042" cy="91440"/>
        </a:xfrm>
        <a:custGeom>
          <a:avLst/>
          <a:gdLst/>
          <a:ahLst/>
          <a:cxnLst/>
          <a:rect l="0" t="0" r="0" b="0"/>
          <a:pathLst>
            <a:path>
              <a:moveTo>
                <a:pt x="0" y="45720"/>
              </a:moveTo>
              <a:lnTo>
                <a:pt x="53504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20623" y="4818823"/>
        <a:ext cx="28282" cy="5656"/>
      </dsp:txXfrm>
    </dsp:sp>
    <dsp:sp modelId="{265E3228-040D-4B2E-BB7B-1DEA71569282}">
      <dsp:nvSpPr>
        <dsp:cNvPr id="0" name=""/>
        <dsp:cNvSpPr/>
      </dsp:nvSpPr>
      <dsp:spPr>
        <a:xfrm>
          <a:off x="409726" y="4083857"/>
          <a:ext cx="2459316" cy="14755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509" tIns="126495" rIns="120509" bIns="126495" numCol="1" spcCol="1270" anchor="ctr" anchorCtr="0">
          <a:noAutofit/>
        </a:bodyPr>
        <a:lstStyle/>
        <a:p>
          <a:pPr marL="0" lvl="0" indent="0" algn="ctr" defTabSz="622300">
            <a:lnSpc>
              <a:spcPct val="90000"/>
            </a:lnSpc>
            <a:spcBef>
              <a:spcPct val="0"/>
            </a:spcBef>
            <a:spcAft>
              <a:spcPct val="35000"/>
            </a:spcAft>
            <a:buNone/>
          </a:pPr>
          <a:r>
            <a:rPr lang="en-US" sz="1400" kern="1200" dirty="0">
              <a:hlinkClick xmlns:r="http://schemas.openxmlformats.org/officeDocument/2006/relationships" r:id="rId1">
                <a:extLst>
                  <a:ext uri="{A12FA001-AC4F-418D-AE19-62706E023703}">
                    <ahyp:hlinkClr xmlns:ahyp="http://schemas.microsoft.com/office/drawing/2018/hyperlinkcolor" val="tx"/>
                  </a:ext>
                </a:extLst>
              </a:hlinkClick>
            </a:rPr>
            <a:t>Dependent Documentation </a:t>
          </a:r>
          <a:r>
            <a:rPr lang="en-US" sz="1400" kern="1200" dirty="0"/>
            <a:t>Requirements link</a:t>
          </a:r>
        </a:p>
      </dsp:txBody>
      <dsp:txXfrm>
        <a:off x="409726" y="4083857"/>
        <a:ext cx="2459316" cy="1475589"/>
      </dsp:txXfrm>
    </dsp:sp>
    <dsp:sp modelId="{1A438C63-80D1-4126-8C0C-29B8A6F5D4BD}">
      <dsp:nvSpPr>
        <dsp:cNvPr id="0" name=""/>
        <dsp:cNvSpPr/>
      </dsp:nvSpPr>
      <dsp:spPr>
        <a:xfrm>
          <a:off x="3434685" y="4083857"/>
          <a:ext cx="2459316" cy="14755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509" tIns="126495" rIns="120509" bIns="126495" numCol="1" spcCol="1270" anchor="ctr" anchorCtr="0">
          <a:noAutofit/>
        </a:bodyPr>
        <a:lstStyle/>
        <a:p>
          <a:pPr marL="0" lvl="0" indent="0" algn="ctr" defTabSz="622300">
            <a:lnSpc>
              <a:spcPct val="90000"/>
            </a:lnSpc>
            <a:spcBef>
              <a:spcPct val="0"/>
            </a:spcBef>
            <a:spcAft>
              <a:spcPct val="35000"/>
            </a:spcAft>
            <a:buNone/>
          </a:pPr>
          <a:r>
            <a:rPr lang="en-US" sz="1400" kern="1200"/>
            <a:t>Daily DVR review &amp; reminder notices</a:t>
          </a:r>
          <a:endParaRPr lang="en-US" sz="1400" kern="1200" dirty="0"/>
        </a:p>
      </dsp:txBody>
      <dsp:txXfrm>
        <a:off x="3434685" y="4083857"/>
        <a:ext cx="2459316" cy="14755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286286-45C5-4D1F-934C-90EDEB08A669}">
      <dsp:nvSpPr>
        <dsp:cNvPr id="0" name=""/>
        <dsp:cNvSpPr/>
      </dsp:nvSpPr>
      <dsp:spPr>
        <a:xfrm>
          <a:off x="0" y="678"/>
          <a:ext cx="630372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E11B03-C726-44DA-803D-F74B0DEDD63D}">
      <dsp:nvSpPr>
        <dsp:cNvPr id="0" name=""/>
        <dsp:cNvSpPr/>
      </dsp:nvSpPr>
      <dsp:spPr>
        <a:xfrm>
          <a:off x="0" y="678"/>
          <a:ext cx="6303729" cy="1111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t>Certified Marriage Documents</a:t>
          </a:r>
        </a:p>
      </dsp:txBody>
      <dsp:txXfrm>
        <a:off x="0" y="678"/>
        <a:ext cx="6303729" cy="1111896"/>
      </dsp:txXfrm>
    </dsp:sp>
    <dsp:sp modelId="{641ABE11-29F4-436A-9E48-B8A7D6D8FB0E}">
      <dsp:nvSpPr>
        <dsp:cNvPr id="0" name=""/>
        <dsp:cNvSpPr/>
      </dsp:nvSpPr>
      <dsp:spPr>
        <a:xfrm>
          <a:off x="0" y="1112575"/>
          <a:ext cx="6303729"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EB123C-79F8-4C21-947B-0401461DA81B}">
      <dsp:nvSpPr>
        <dsp:cNvPr id="0" name=""/>
        <dsp:cNvSpPr/>
      </dsp:nvSpPr>
      <dsp:spPr>
        <a:xfrm>
          <a:off x="0" y="1112575"/>
          <a:ext cx="6303729" cy="1111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dirty="0"/>
            <a:t>Birth Certificates/Adoption Papers</a:t>
          </a:r>
        </a:p>
      </dsp:txBody>
      <dsp:txXfrm>
        <a:off x="0" y="1112575"/>
        <a:ext cx="6303729" cy="1111896"/>
      </dsp:txXfrm>
    </dsp:sp>
    <dsp:sp modelId="{D83D9BC7-2E5B-4695-A053-E1803EBC302A}">
      <dsp:nvSpPr>
        <dsp:cNvPr id="0" name=""/>
        <dsp:cNvSpPr/>
      </dsp:nvSpPr>
      <dsp:spPr>
        <a:xfrm>
          <a:off x="0" y="2224471"/>
          <a:ext cx="6303729"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D43E59-8FAF-4A1A-B1CB-5271018CB004}">
      <dsp:nvSpPr>
        <dsp:cNvPr id="0" name=""/>
        <dsp:cNvSpPr/>
      </dsp:nvSpPr>
      <dsp:spPr>
        <a:xfrm>
          <a:off x="0" y="2224471"/>
          <a:ext cx="6303729" cy="1111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dirty="0"/>
            <a:t>Domestic Partner Relations</a:t>
          </a:r>
        </a:p>
      </dsp:txBody>
      <dsp:txXfrm>
        <a:off x="0" y="2224471"/>
        <a:ext cx="6303729" cy="1111896"/>
      </dsp:txXfrm>
    </dsp:sp>
    <dsp:sp modelId="{B47FE47C-ACE8-4A22-97AE-9006FA1A167C}">
      <dsp:nvSpPr>
        <dsp:cNvPr id="0" name=""/>
        <dsp:cNvSpPr/>
      </dsp:nvSpPr>
      <dsp:spPr>
        <a:xfrm>
          <a:off x="0" y="3336367"/>
          <a:ext cx="6303729"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164D51-2A9E-439B-8F7F-D426EDEB61D8}">
      <dsp:nvSpPr>
        <dsp:cNvPr id="0" name=""/>
        <dsp:cNvSpPr/>
      </dsp:nvSpPr>
      <dsp:spPr>
        <a:xfrm>
          <a:off x="0" y="3336367"/>
          <a:ext cx="6303729" cy="1111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dirty="0"/>
            <a:t>Grandchildren/Legal Wards</a:t>
          </a:r>
        </a:p>
      </dsp:txBody>
      <dsp:txXfrm>
        <a:off x="0" y="3336367"/>
        <a:ext cx="6303729" cy="1111896"/>
      </dsp:txXfrm>
    </dsp:sp>
    <dsp:sp modelId="{6A1AE8C5-57D8-4AF3-963E-57B52B511F6D}">
      <dsp:nvSpPr>
        <dsp:cNvPr id="0" name=""/>
        <dsp:cNvSpPr/>
      </dsp:nvSpPr>
      <dsp:spPr>
        <a:xfrm>
          <a:off x="0" y="4448263"/>
          <a:ext cx="6303729"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BE4931-166B-4162-B604-C5B3BB4D351F}">
      <dsp:nvSpPr>
        <dsp:cNvPr id="0" name=""/>
        <dsp:cNvSpPr/>
      </dsp:nvSpPr>
      <dsp:spPr>
        <a:xfrm>
          <a:off x="0" y="4448263"/>
          <a:ext cx="6303729" cy="1111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endParaRPr lang="en-US" sz="3400" kern="1200" dirty="0"/>
        </a:p>
      </dsp:txBody>
      <dsp:txXfrm>
        <a:off x="0" y="4448263"/>
        <a:ext cx="6303729" cy="11118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BD0DA8-0237-48A3-BD3F-2BDCC8D90D3C}">
      <dsp:nvSpPr>
        <dsp:cNvPr id="0" name=""/>
        <dsp:cNvSpPr/>
      </dsp:nvSpPr>
      <dsp:spPr>
        <a:xfrm>
          <a:off x="675150" y="1287"/>
          <a:ext cx="1289366" cy="7736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Workday-SPS (State Personnel System), SPMS</a:t>
          </a:r>
        </a:p>
      </dsp:txBody>
      <dsp:txXfrm>
        <a:off x="675150" y="1287"/>
        <a:ext cx="1289366" cy="773619"/>
      </dsp:txXfrm>
    </dsp:sp>
    <dsp:sp modelId="{CA971217-CA28-4649-830D-7AC7F69CFADC}">
      <dsp:nvSpPr>
        <dsp:cNvPr id="0" name=""/>
        <dsp:cNvSpPr/>
      </dsp:nvSpPr>
      <dsp:spPr>
        <a:xfrm>
          <a:off x="2093453" y="1287"/>
          <a:ext cx="1289366" cy="7736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CPBI Agencies</a:t>
          </a:r>
        </a:p>
      </dsp:txBody>
      <dsp:txXfrm>
        <a:off x="2093453" y="1287"/>
        <a:ext cx="1289366" cy="773619"/>
      </dsp:txXfrm>
    </dsp:sp>
    <dsp:sp modelId="{18D38075-F12F-4281-B655-3233F408F146}">
      <dsp:nvSpPr>
        <dsp:cNvPr id="0" name=""/>
        <dsp:cNvSpPr/>
      </dsp:nvSpPr>
      <dsp:spPr>
        <a:xfrm>
          <a:off x="3511756" y="1287"/>
          <a:ext cx="1289366" cy="7736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Judiciary </a:t>
          </a:r>
        </a:p>
      </dsp:txBody>
      <dsp:txXfrm>
        <a:off x="3511756" y="1287"/>
        <a:ext cx="1289366" cy="773619"/>
      </dsp:txXfrm>
    </dsp:sp>
    <dsp:sp modelId="{A0D42B1B-07B2-4658-BFB4-8C74A4456FFF}">
      <dsp:nvSpPr>
        <dsp:cNvPr id="0" name=""/>
        <dsp:cNvSpPr/>
      </dsp:nvSpPr>
      <dsp:spPr>
        <a:xfrm>
          <a:off x="4930059" y="1287"/>
          <a:ext cx="1289366" cy="7736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Maryland Dept of Transportation (MDOT)</a:t>
          </a:r>
        </a:p>
      </dsp:txBody>
      <dsp:txXfrm>
        <a:off x="4930059" y="1287"/>
        <a:ext cx="1289366" cy="773619"/>
      </dsp:txXfrm>
    </dsp:sp>
    <dsp:sp modelId="{860A4DA9-EB6F-4583-B5C8-E634C071CF0A}">
      <dsp:nvSpPr>
        <dsp:cNvPr id="0" name=""/>
        <dsp:cNvSpPr/>
      </dsp:nvSpPr>
      <dsp:spPr>
        <a:xfrm>
          <a:off x="675150" y="903843"/>
          <a:ext cx="1289366" cy="7736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Maryland General Assembly</a:t>
          </a:r>
        </a:p>
      </dsp:txBody>
      <dsp:txXfrm>
        <a:off x="675150" y="903843"/>
        <a:ext cx="1289366" cy="773619"/>
      </dsp:txXfrm>
    </dsp:sp>
    <dsp:sp modelId="{385B3B6D-8EAF-4227-AD1E-3E69A4BFD852}">
      <dsp:nvSpPr>
        <dsp:cNvPr id="0" name=""/>
        <dsp:cNvSpPr/>
      </dsp:nvSpPr>
      <dsp:spPr>
        <a:xfrm>
          <a:off x="2093453" y="903843"/>
          <a:ext cx="1289366" cy="7736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Morgan State University</a:t>
          </a:r>
        </a:p>
      </dsp:txBody>
      <dsp:txXfrm>
        <a:off x="2093453" y="903843"/>
        <a:ext cx="1289366" cy="773619"/>
      </dsp:txXfrm>
    </dsp:sp>
    <dsp:sp modelId="{160051AA-B50A-4184-A90F-635EE454DDF3}">
      <dsp:nvSpPr>
        <dsp:cNvPr id="0" name=""/>
        <dsp:cNvSpPr/>
      </dsp:nvSpPr>
      <dsp:spPr>
        <a:xfrm>
          <a:off x="3511756" y="903843"/>
          <a:ext cx="1289366" cy="7736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Baltimore City Community College</a:t>
          </a:r>
          <a:endParaRPr lang="en-US" sz="1200" kern="1200" dirty="0"/>
        </a:p>
      </dsp:txBody>
      <dsp:txXfrm>
        <a:off x="3511756" y="903843"/>
        <a:ext cx="1289366" cy="773619"/>
      </dsp:txXfrm>
    </dsp:sp>
    <dsp:sp modelId="{8A1F2E32-0B9C-4686-B9C8-366750527651}">
      <dsp:nvSpPr>
        <dsp:cNvPr id="0" name=""/>
        <dsp:cNvSpPr/>
      </dsp:nvSpPr>
      <dsp:spPr>
        <a:xfrm>
          <a:off x="4930059" y="903843"/>
          <a:ext cx="1289366" cy="7736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St. Mary’s College/St. Mary’s Commission</a:t>
          </a:r>
        </a:p>
      </dsp:txBody>
      <dsp:txXfrm>
        <a:off x="4930059" y="903843"/>
        <a:ext cx="1289366" cy="773619"/>
      </dsp:txXfrm>
    </dsp:sp>
    <dsp:sp modelId="{0C4038DF-DBD7-4407-8E7A-B7DD7633F749}">
      <dsp:nvSpPr>
        <dsp:cNvPr id="0" name=""/>
        <dsp:cNvSpPr/>
      </dsp:nvSpPr>
      <dsp:spPr>
        <a:xfrm>
          <a:off x="675150" y="1806400"/>
          <a:ext cx="1289366" cy="7736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UM Connect (Bowie, Salisbury, Frostburg, Coppin, and U-Baltimore)</a:t>
          </a:r>
        </a:p>
      </dsp:txBody>
      <dsp:txXfrm>
        <a:off x="675150" y="1806400"/>
        <a:ext cx="1289366" cy="773619"/>
      </dsp:txXfrm>
    </dsp:sp>
    <dsp:sp modelId="{8D992800-62C6-47A8-830A-6D704AFFC16D}">
      <dsp:nvSpPr>
        <dsp:cNvPr id="0" name=""/>
        <dsp:cNvSpPr/>
      </dsp:nvSpPr>
      <dsp:spPr>
        <a:xfrm>
          <a:off x="2093453" y="1806400"/>
          <a:ext cx="1289366" cy="7736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PACS-Towson</a:t>
          </a:r>
        </a:p>
      </dsp:txBody>
      <dsp:txXfrm>
        <a:off x="2093453" y="1806400"/>
        <a:ext cx="1289366" cy="773619"/>
      </dsp:txXfrm>
    </dsp:sp>
    <dsp:sp modelId="{10260F36-9C61-4962-96C6-6AD17B98E8CA}">
      <dsp:nvSpPr>
        <dsp:cNvPr id="0" name=""/>
        <dsp:cNvSpPr/>
      </dsp:nvSpPr>
      <dsp:spPr>
        <a:xfrm>
          <a:off x="3511756" y="1806400"/>
          <a:ext cx="1289366" cy="7736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UMES, UMBI, UMCP, UMCES</a:t>
          </a:r>
        </a:p>
      </dsp:txBody>
      <dsp:txXfrm>
        <a:off x="3511756" y="1806400"/>
        <a:ext cx="1289366" cy="773619"/>
      </dsp:txXfrm>
    </dsp:sp>
    <dsp:sp modelId="{59C71227-974D-438A-8980-EAAD21B05D13}">
      <dsp:nvSpPr>
        <dsp:cNvPr id="0" name=""/>
        <dsp:cNvSpPr/>
      </dsp:nvSpPr>
      <dsp:spPr>
        <a:xfrm>
          <a:off x="4930059" y="1806400"/>
          <a:ext cx="1289366" cy="7736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USM</a:t>
          </a:r>
          <a:endParaRPr lang="en-US" sz="1200" kern="1200" dirty="0"/>
        </a:p>
      </dsp:txBody>
      <dsp:txXfrm>
        <a:off x="4930059" y="1806400"/>
        <a:ext cx="1289366" cy="773619"/>
      </dsp:txXfrm>
    </dsp:sp>
    <dsp:sp modelId="{141666C7-819A-4620-8315-15D105D218DB}">
      <dsp:nvSpPr>
        <dsp:cNvPr id="0" name=""/>
        <dsp:cNvSpPr/>
      </dsp:nvSpPr>
      <dsp:spPr>
        <a:xfrm>
          <a:off x="1384301" y="2708956"/>
          <a:ext cx="1289366" cy="7736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UM - Global Campus</a:t>
          </a:r>
        </a:p>
      </dsp:txBody>
      <dsp:txXfrm>
        <a:off x="1384301" y="2708956"/>
        <a:ext cx="1289366" cy="773619"/>
      </dsp:txXfrm>
    </dsp:sp>
    <dsp:sp modelId="{0206755F-0C23-4683-B6CD-6BB739A3A216}">
      <dsp:nvSpPr>
        <dsp:cNvPr id="0" name=""/>
        <dsp:cNvSpPr/>
      </dsp:nvSpPr>
      <dsp:spPr>
        <a:xfrm>
          <a:off x="2802604" y="2708956"/>
          <a:ext cx="1289366" cy="7736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UMB</a:t>
          </a:r>
        </a:p>
      </dsp:txBody>
      <dsp:txXfrm>
        <a:off x="2802604" y="2708956"/>
        <a:ext cx="1289366" cy="773619"/>
      </dsp:txXfrm>
    </dsp:sp>
    <dsp:sp modelId="{D8CDB84C-6378-4F4F-B097-CBE840696418}">
      <dsp:nvSpPr>
        <dsp:cNvPr id="0" name=""/>
        <dsp:cNvSpPr/>
      </dsp:nvSpPr>
      <dsp:spPr>
        <a:xfrm>
          <a:off x="4220907" y="2708956"/>
          <a:ext cx="1289366" cy="7736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UMBC</a:t>
          </a:r>
          <a:endParaRPr lang="en-US" sz="1200" kern="1200" dirty="0"/>
        </a:p>
      </dsp:txBody>
      <dsp:txXfrm>
        <a:off x="4220907" y="2708956"/>
        <a:ext cx="1289366" cy="7736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44D8BD-445D-4D61-9BD0-252DCA2F6A32}">
      <dsp:nvSpPr>
        <dsp:cNvPr id="0" name=""/>
        <dsp:cNvSpPr/>
      </dsp:nvSpPr>
      <dsp:spPr>
        <a:xfrm>
          <a:off x="-286414" y="53382"/>
          <a:ext cx="6364224" cy="115644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B6F111-27D9-45C6-9DA7-7D63EA722CCA}">
      <dsp:nvSpPr>
        <dsp:cNvPr id="0" name=""/>
        <dsp:cNvSpPr/>
      </dsp:nvSpPr>
      <dsp:spPr>
        <a:xfrm>
          <a:off x="63411" y="270551"/>
          <a:ext cx="636046" cy="6360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29B02BB-9D36-4A6B-9549-BDACCA0F4722}">
      <dsp:nvSpPr>
        <dsp:cNvPr id="0" name=""/>
        <dsp:cNvSpPr/>
      </dsp:nvSpPr>
      <dsp:spPr>
        <a:xfrm>
          <a:off x="1049283" y="10350"/>
          <a:ext cx="2863900" cy="11564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391" tIns="122391" rIns="122391" bIns="122391" numCol="1" spcCol="1270" anchor="ctr" anchorCtr="0">
          <a:noAutofit/>
        </a:bodyPr>
        <a:lstStyle/>
        <a:p>
          <a:pPr marL="0" lvl="0" indent="0" algn="l" defTabSz="711200">
            <a:lnSpc>
              <a:spcPct val="90000"/>
            </a:lnSpc>
            <a:spcBef>
              <a:spcPct val="0"/>
            </a:spcBef>
            <a:spcAft>
              <a:spcPct val="35000"/>
            </a:spcAft>
            <a:buNone/>
          </a:pPr>
          <a:r>
            <a:rPr lang="en-US" sz="1600" b="1" i="0" kern="1200" baseline="0" dirty="0">
              <a:solidFill>
                <a:schemeClr val="tx1"/>
              </a:solidFill>
            </a:rPr>
            <a:t>Benefit Guide</a:t>
          </a:r>
        </a:p>
      </dsp:txBody>
      <dsp:txXfrm>
        <a:off x="1049283" y="10350"/>
        <a:ext cx="2863900" cy="1156448"/>
      </dsp:txXfrm>
    </dsp:sp>
    <dsp:sp modelId="{B9F86BEF-FFAB-4AD0-BD6D-70DBDBB690D4}">
      <dsp:nvSpPr>
        <dsp:cNvPr id="0" name=""/>
        <dsp:cNvSpPr/>
      </dsp:nvSpPr>
      <dsp:spPr>
        <a:xfrm>
          <a:off x="2953791" y="74892"/>
          <a:ext cx="3312895" cy="11564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391" tIns="122391" rIns="122391" bIns="122391" numCol="1" spcCol="1270" anchor="ctr" anchorCtr="0">
          <a:noAutofit/>
        </a:bodyPr>
        <a:lstStyle/>
        <a:p>
          <a:pPr marL="0" lvl="0" indent="0" algn="l" defTabSz="711200">
            <a:lnSpc>
              <a:spcPct val="90000"/>
            </a:lnSpc>
            <a:spcBef>
              <a:spcPct val="0"/>
            </a:spcBef>
            <a:spcAft>
              <a:spcPct val="35000"/>
            </a:spcAft>
            <a:buNone/>
          </a:pPr>
          <a:r>
            <a:rPr lang="en-US" sz="1600" b="1" i="0" kern="1200" baseline="0" dirty="0">
              <a:solidFill>
                <a:schemeClr val="tx1"/>
              </a:solidFill>
            </a:rPr>
            <a:t>Available online for everyone at DBM.Maryland.gov/benefits</a:t>
          </a:r>
          <a:endParaRPr lang="en-US" sz="1600" kern="1200" dirty="0">
            <a:solidFill>
              <a:schemeClr val="tx1"/>
            </a:solidFill>
          </a:endParaRPr>
        </a:p>
        <a:p>
          <a:pPr marL="0" lvl="0" indent="0" algn="l" defTabSz="711200">
            <a:lnSpc>
              <a:spcPct val="90000"/>
            </a:lnSpc>
            <a:spcBef>
              <a:spcPct val="0"/>
            </a:spcBef>
            <a:spcAft>
              <a:spcPct val="35000"/>
            </a:spcAft>
            <a:buNone/>
          </a:pPr>
          <a:r>
            <a:rPr lang="en-US" sz="1600" b="1" i="0" kern="1200" baseline="0" dirty="0">
              <a:solidFill>
                <a:schemeClr val="tx1"/>
              </a:solidFill>
            </a:rPr>
            <a:t>Read the Benefit Guide! </a:t>
          </a:r>
          <a:endParaRPr lang="en-US" sz="1600" kern="1200" dirty="0">
            <a:solidFill>
              <a:schemeClr val="tx1"/>
            </a:solidFill>
          </a:endParaRPr>
        </a:p>
      </dsp:txBody>
      <dsp:txXfrm>
        <a:off x="2953791" y="74892"/>
        <a:ext cx="3312895" cy="1156448"/>
      </dsp:txXfrm>
    </dsp:sp>
    <dsp:sp modelId="{2EC9D133-F847-4380-A707-1114DEAFD593}">
      <dsp:nvSpPr>
        <dsp:cNvPr id="0" name=""/>
        <dsp:cNvSpPr/>
      </dsp:nvSpPr>
      <dsp:spPr>
        <a:xfrm>
          <a:off x="-286414" y="1455911"/>
          <a:ext cx="6364224" cy="115644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7DA1B7-79B1-441C-8C11-76D767729939}">
      <dsp:nvSpPr>
        <dsp:cNvPr id="0" name=""/>
        <dsp:cNvSpPr/>
      </dsp:nvSpPr>
      <dsp:spPr>
        <a:xfrm>
          <a:off x="63411" y="1716112"/>
          <a:ext cx="636046" cy="6360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F851331-B0C7-44CA-9B87-3D1052EA84DB}">
      <dsp:nvSpPr>
        <dsp:cNvPr id="0" name=""/>
        <dsp:cNvSpPr/>
      </dsp:nvSpPr>
      <dsp:spPr>
        <a:xfrm>
          <a:off x="1049283" y="1455911"/>
          <a:ext cx="2863900" cy="11564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391" tIns="122391" rIns="122391" bIns="122391" numCol="1" spcCol="1270" anchor="ctr" anchorCtr="0">
          <a:noAutofit/>
        </a:bodyPr>
        <a:lstStyle/>
        <a:p>
          <a:pPr marL="0" lvl="0" indent="0" algn="l" defTabSz="711200">
            <a:lnSpc>
              <a:spcPct val="90000"/>
            </a:lnSpc>
            <a:spcBef>
              <a:spcPct val="0"/>
            </a:spcBef>
            <a:spcAft>
              <a:spcPct val="35000"/>
            </a:spcAft>
            <a:buNone/>
          </a:pPr>
          <a:r>
            <a:rPr lang="en-US" sz="1600" b="1" i="0" kern="1200" baseline="0" dirty="0"/>
            <a:t>Contacting EBD ebd.mail@maryland.gov</a:t>
          </a:r>
          <a:endParaRPr lang="en-US" sz="1600" kern="1200" dirty="0"/>
        </a:p>
      </dsp:txBody>
      <dsp:txXfrm>
        <a:off x="1049283" y="1455911"/>
        <a:ext cx="2863900" cy="1156448"/>
      </dsp:txXfrm>
    </dsp:sp>
    <dsp:sp modelId="{2A42501D-2CBA-4F10-9634-ED28F8195BA2}">
      <dsp:nvSpPr>
        <dsp:cNvPr id="0" name=""/>
        <dsp:cNvSpPr/>
      </dsp:nvSpPr>
      <dsp:spPr>
        <a:xfrm>
          <a:off x="3913184" y="1455911"/>
          <a:ext cx="2162012" cy="11564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391" tIns="122391" rIns="122391" bIns="122391" numCol="1" spcCol="1270" anchor="ctr" anchorCtr="0">
          <a:noAutofit/>
        </a:bodyPr>
        <a:lstStyle/>
        <a:p>
          <a:pPr marL="0" lvl="0" indent="0" algn="l" defTabSz="711200">
            <a:lnSpc>
              <a:spcPct val="90000"/>
            </a:lnSpc>
            <a:spcBef>
              <a:spcPct val="0"/>
            </a:spcBef>
            <a:spcAft>
              <a:spcPct val="35000"/>
            </a:spcAft>
            <a:buNone/>
          </a:pPr>
          <a:r>
            <a:rPr lang="en-US" sz="1600" b="1" i="0" kern="1200" baseline="0" dirty="0"/>
            <a:t>SPS Ticket System</a:t>
          </a:r>
          <a:endParaRPr lang="en-US" sz="1600" kern="1200" dirty="0"/>
        </a:p>
        <a:p>
          <a:pPr marL="0" lvl="0" indent="0" algn="l" defTabSz="622300">
            <a:lnSpc>
              <a:spcPct val="90000"/>
            </a:lnSpc>
            <a:spcBef>
              <a:spcPct val="0"/>
            </a:spcBef>
            <a:spcAft>
              <a:spcPct val="35000"/>
            </a:spcAft>
            <a:buNone/>
          </a:pPr>
          <a:r>
            <a:rPr lang="en-US" sz="1400" b="1" i="0" kern="1200" baseline="0" dirty="0"/>
            <a:t>Please refrain from emailing or calling EBD staff directly</a:t>
          </a:r>
          <a:endParaRPr lang="en-US" sz="1400" kern="1200" dirty="0"/>
        </a:p>
      </dsp:txBody>
      <dsp:txXfrm>
        <a:off x="3913184" y="1455911"/>
        <a:ext cx="2162012" cy="1156448"/>
      </dsp:txXfrm>
    </dsp:sp>
    <dsp:sp modelId="{6BCF50BF-3738-466C-9E24-4717C7EA126F}">
      <dsp:nvSpPr>
        <dsp:cNvPr id="0" name=""/>
        <dsp:cNvSpPr/>
      </dsp:nvSpPr>
      <dsp:spPr>
        <a:xfrm>
          <a:off x="-286414" y="2901472"/>
          <a:ext cx="6364224" cy="115644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09D96B-8A7D-46A5-B451-FE0656558243}">
      <dsp:nvSpPr>
        <dsp:cNvPr id="0" name=""/>
        <dsp:cNvSpPr/>
      </dsp:nvSpPr>
      <dsp:spPr>
        <a:xfrm>
          <a:off x="63411" y="3161672"/>
          <a:ext cx="636046" cy="6360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858BB27-9E59-457D-92FF-46ED40228727}">
      <dsp:nvSpPr>
        <dsp:cNvPr id="0" name=""/>
        <dsp:cNvSpPr/>
      </dsp:nvSpPr>
      <dsp:spPr>
        <a:xfrm>
          <a:off x="1049283" y="2901472"/>
          <a:ext cx="5025913" cy="11564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391" tIns="122391" rIns="122391" bIns="122391" numCol="1" spcCol="1270" anchor="ctr" anchorCtr="0">
          <a:noAutofit/>
        </a:bodyPr>
        <a:lstStyle/>
        <a:p>
          <a:pPr marL="0" lvl="0" indent="0" algn="l" defTabSz="711200">
            <a:lnSpc>
              <a:spcPct val="90000"/>
            </a:lnSpc>
            <a:spcBef>
              <a:spcPct val="0"/>
            </a:spcBef>
            <a:spcAft>
              <a:spcPct val="35000"/>
            </a:spcAft>
            <a:buNone/>
          </a:pPr>
          <a:r>
            <a:rPr lang="en-US" sz="1600" b="1" i="0" kern="1200" baseline="0" dirty="0">
              <a:solidFill>
                <a:schemeClr val="tx1"/>
              </a:solidFill>
            </a:rPr>
            <a:t>ABC’s may complete the Open Enrollment process on behalf of an employee; HOWEVER, a signed enrollment form must be attached to the open enrollment event</a:t>
          </a:r>
          <a:endParaRPr lang="en-US" sz="1600" kern="1200" dirty="0">
            <a:solidFill>
              <a:schemeClr val="tx1"/>
            </a:solidFill>
          </a:endParaRPr>
        </a:p>
      </dsp:txBody>
      <dsp:txXfrm>
        <a:off x="1049283" y="2901472"/>
        <a:ext cx="5025913" cy="1156448"/>
      </dsp:txXfrm>
    </dsp:sp>
    <dsp:sp modelId="{15BEA26C-CAF5-4A0E-85CD-F1670F31742E}">
      <dsp:nvSpPr>
        <dsp:cNvPr id="0" name=""/>
        <dsp:cNvSpPr/>
      </dsp:nvSpPr>
      <dsp:spPr>
        <a:xfrm>
          <a:off x="-286414" y="4347032"/>
          <a:ext cx="6364224" cy="1156448"/>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8B4E98-DFF7-4BFA-9059-54DCAAA50450}">
      <dsp:nvSpPr>
        <dsp:cNvPr id="0" name=""/>
        <dsp:cNvSpPr/>
      </dsp:nvSpPr>
      <dsp:spPr>
        <a:xfrm>
          <a:off x="-180118" y="4512736"/>
          <a:ext cx="1123105" cy="825041"/>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FC0D343-2DC5-4144-AE88-A8B779DB1664}">
      <dsp:nvSpPr>
        <dsp:cNvPr id="0" name=""/>
        <dsp:cNvSpPr/>
      </dsp:nvSpPr>
      <dsp:spPr>
        <a:xfrm>
          <a:off x="1049283" y="4347032"/>
          <a:ext cx="5025913" cy="11564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391" tIns="122391" rIns="122391" bIns="122391" numCol="1" spcCol="1270" anchor="ctr" anchorCtr="0">
          <a:noAutofit/>
        </a:bodyPr>
        <a:lstStyle/>
        <a:p>
          <a:pPr marL="0" lvl="0" indent="0" algn="l" defTabSz="711200">
            <a:lnSpc>
              <a:spcPct val="90000"/>
            </a:lnSpc>
            <a:spcBef>
              <a:spcPct val="0"/>
            </a:spcBef>
            <a:spcAft>
              <a:spcPct val="35000"/>
            </a:spcAft>
            <a:buNone/>
          </a:pPr>
          <a:r>
            <a:rPr lang="en-US" sz="1600" b="1" i="0" kern="1200" baseline="0" dirty="0"/>
            <a:t>Do Not Forget…Open Enrollment closes at </a:t>
          </a:r>
          <a:r>
            <a:rPr lang="en-US" sz="1600" b="1" i="0" u="sng" kern="1200" baseline="0" dirty="0"/>
            <a:t>5pm</a:t>
          </a:r>
          <a:r>
            <a:rPr lang="en-US" sz="1600" b="1" i="0" kern="1200" baseline="0" dirty="0"/>
            <a:t> on November 13</a:t>
          </a:r>
          <a:r>
            <a:rPr lang="en-US" sz="1600" b="1" i="0" kern="1200" baseline="30000" dirty="0"/>
            <a:t>th</a:t>
          </a:r>
          <a:r>
            <a:rPr lang="en-US" sz="1600" b="1" i="0" kern="1200" baseline="0" dirty="0"/>
            <a:t>!</a:t>
          </a:r>
          <a:endParaRPr lang="en-US" sz="1600" kern="1200" dirty="0"/>
        </a:p>
      </dsp:txBody>
      <dsp:txXfrm>
        <a:off x="1049283" y="4347032"/>
        <a:ext cx="5025913" cy="1156448"/>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F600B198-BA05-4F1A-9D9E-0D2B244AB861}" type="datetimeFigureOut">
              <a:rPr lang="en-US" smtClean="0"/>
              <a:t>9/18/2026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D136A7-6135-459A-BFE0-31729AD1BD81}" type="slidenum">
              <a:rPr lang="en-US" smtClean="0"/>
              <a:t>‹#›</a:t>
            </a:fld>
            <a:endParaRPr lang="en-US"/>
          </a:p>
        </p:txBody>
      </p:sp>
    </p:spTree>
    <p:extLst>
      <p:ext uri="{BB962C8B-B14F-4D97-AF65-F5344CB8AC3E}">
        <p14:creationId xmlns:p14="http://schemas.microsoft.com/office/powerpoint/2010/main" val="4162761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D136A7-6135-459A-BFE0-31729AD1BD81}" type="slidenum">
              <a:rPr lang="en-US" smtClean="0"/>
              <a:t>1</a:t>
            </a:fld>
            <a:endParaRPr lang="en-US"/>
          </a:p>
        </p:txBody>
      </p:sp>
    </p:spTree>
    <p:extLst>
      <p:ext uri="{BB962C8B-B14F-4D97-AF65-F5344CB8AC3E}">
        <p14:creationId xmlns:p14="http://schemas.microsoft.com/office/powerpoint/2010/main" val="4155192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D136A7-6135-459A-BFE0-31729AD1BD81}" type="slidenum">
              <a:rPr lang="en-US" smtClean="0"/>
              <a:t>2</a:t>
            </a:fld>
            <a:endParaRPr lang="en-US"/>
          </a:p>
        </p:txBody>
      </p:sp>
    </p:spTree>
    <p:extLst>
      <p:ext uri="{BB962C8B-B14F-4D97-AF65-F5344CB8AC3E}">
        <p14:creationId xmlns:p14="http://schemas.microsoft.com/office/powerpoint/2010/main" val="1006076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D136A7-6135-459A-BFE0-31729AD1BD81}" type="slidenum">
              <a:rPr lang="en-US" smtClean="0"/>
              <a:t>3</a:t>
            </a:fld>
            <a:endParaRPr lang="en-US"/>
          </a:p>
        </p:txBody>
      </p:sp>
    </p:spTree>
    <p:extLst>
      <p:ext uri="{BB962C8B-B14F-4D97-AF65-F5344CB8AC3E}">
        <p14:creationId xmlns:p14="http://schemas.microsoft.com/office/powerpoint/2010/main" val="1536702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D136A7-6135-459A-BFE0-31729AD1BD81}" type="slidenum">
              <a:rPr lang="en-US" smtClean="0"/>
              <a:t>5</a:t>
            </a:fld>
            <a:endParaRPr lang="en-US"/>
          </a:p>
        </p:txBody>
      </p:sp>
    </p:spTree>
    <p:extLst>
      <p:ext uri="{BB962C8B-B14F-4D97-AF65-F5344CB8AC3E}">
        <p14:creationId xmlns:p14="http://schemas.microsoft.com/office/powerpoint/2010/main" val="1253449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D136A7-6135-459A-BFE0-31729AD1BD81}" type="slidenum">
              <a:rPr lang="en-US" smtClean="0"/>
              <a:t>6</a:t>
            </a:fld>
            <a:endParaRPr lang="en-US"/>
          </a:p>
        </p:txBody>
      </p:sp>
    </p:spTree>
    <p:extLst>
      <p:ext uri="{BB962C8B-B14F-4D97-AF65-F5344CB8AC3E}">
        <p14:creationId xmlns:p14="http://schemas.microsoft.com/office/powerpoint/2010/main" val="2876574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D136A7-6135-459A-BFE0-31729AD1BD81}" type="slidenum">
              <a:rPr lang="en-US" smtClean="0"/>
              <a:t>7</a:t>
            </a:fld>
            <a:endParaRPr lang="en-US"/>
          </a:p>
        </p:txBody>
      </p:sp>
    </p:spTree>
    <p:extLst>
      <p:ext uri="{BB962C8B-B14F-4D97-AF65-F5344CB8AC3E}">
        <p14:creationId xmlns:p14="http://schemas.microsoft.com/office/powerpoint/2010/main" val="31024519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D136A7-6135-459A-BFE0-31729AD1BD81}" type="slidenum">
              <a:rPr lang="en-US" smtClean="0"/>
              <a:t>10</a:t>
            </a:fld>
            <a:endParaRPr lang="en-US"/>
          </a:p>
        </p:txBody>
      </p:sp>
    </p:spTree>
    <p:extLst>
      <p:ext uri="{BB962C8B-B14F-4D97-AF65-F5344CB8AC3E}">
        <p14:creationId xmlns:p14="http://schemas.microsoft.com/office/powerpoint/2010/main" val="4019640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D136A7-6135-459A-BFE0-31729AD1BD81}" type="slidenum">
              <a:rPr lang="en-US" smtClean="0"/>
              <a:t>12</a:t>
            </a:fld>
            <a:endParaRPr lang="en-US"/>
          </a:p>
        </p:txBody>
      </p:sp>
    </p:spTree>
    <p:extLst>
      <p:ext uri="{BB962C8B-B14F-4D97-AF65-F5344CB8AC3E}">
        <p14:creationId xmlns:p14="http://schemas.microsoft.com/office/powerpoint/2010/main" val="1168411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D136A7-6135-459A-BFE0-31729AD1BD81}" type="slidenum">
              <a:rPr lang="en-US" smtClean="0"/>
              <a:t>14</a:t>
            </a:fld>
            <a:endParaRPr lang="en-US"/>
          </a:p>
        </p:txBody>
      </p:sp>
    </p:spTree>
    <p:extLst>
      <p:ext uri="{BB962C8B-B14F-4D97-AF65-F5344CB8AC3E}">
        <p14:creationId xmlns:p14="http://schemas.microsoft.com/office/powerpoint/2010/main" val="3818451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D136A7-6135-459A-BFE0-31729AD1BD8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666855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D136A7-6135-459A-BFE0-31729AD1BD81}" type="slidenum">
              <a:rPr lang="en-US" smtClean="0"/>
              <a:t>16</a:t>
            </a:fld>
            <a:endParaRPr lang="en-US"/>
          </a:p>
        </p:txBody>
      </p:sp>
    </p:spTree>
    <p:extLst>
      <p:ext uri="{BB962C8B-B14F-4D97-AF65-F5344CB8AC3E}">
        <p14:creationId xmlns:p14="http://schemas.microsoft.com/office/powerpoint/2010/main" val="42662386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D136A7-6135-459A-BFE0-31729AD1BD81}" type="slidenum">
              <a:rPr lang="en-US" smtClean="0"/>
              <a:t>17</a:t>
            </a:fld>
            <a:endParaRPr lang="en-US"/>
          </a:p>
        </p:txBody>
      </p:sp>
    </p:spTree>
    <p:extLst>
      <p:ext uri="{BB962C8B-B14F-4D97-AF65-F5344CB8AC3E}">
        <p14:creationId xmlns:p14="http://schemas.microsoft.com/office/powerpoint/2010/main" val="18491139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D136A7-6135-459A-BFE0-31729AD1BD81}" type="slidenum">
              <a:rPr lang="en-US" smtClean="0"/>
              <a:t>18</a:t>
            </a:fld>
            <a:endParaRPr lang="en-US"/>
          </a:p>
        </p:txBody>
      </p:sp>
    </p:spTree>
    <p:extLst>
      <p:ext uri="{BB962C8B-B14F-4D97-AF65-F5344CB8AC3E}">
        <p14:creationId xmlns:p14="http://schemas.microsoft.com/office/powerpoint/2010/main" val="24399510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D136A7-6135-459A-BFE0-31729AD1BD81}" type="slidenum">
              <a:rPr lang="en-US" smtClean="0"/>
              <a:t>23</a:t>
            </a:fld>
            <a:endParaRPr lang="en-US"/>
          </a:p>
        </p:txBody>
      </p:sp>
    </p:spTree>
    <p:extLst>
      <p:ext uri="{BB962C8B-B14F-4D97-AF65-F5344CB8AC3E}">
        <p14:creationId xmlns:p14="http://schemas.microsoft.com/office/powerpoint/2010/main" val="21579714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9"/>
        <p:cNvGrpSpPr/>
        <p:nvPr/>
      </p:nvGrpSpPr>
      <p:grpSpPr>
        <a:xfrm>
          <a:off x="0" y="0"/>
          <a:ext cx="0" cy="0"/>
          <a:chOff x="0" y="0"/>
          <a:chExt cx="0" cy="0"/>
        </a:xfrm>
      </p:grpSpPr>
      <p:sp>
        <p:nvSpPr>
          <p:cNvPr id="1460" name="Google Shape;1460;g98248893bf_0_155:notes"/>
          <p:cNvSpPr>
            <a:spLocks noGrp="1" noRot="1" noChangeAspect="1"/>
          </p:cNvSpPr>
          <p:nvPr>
            <p:ph type="sldImg" idx="2"/>
          </p:nvPr>
        </p:nvSpPr>
        <p:spPr>
          <a:xfrm>
            <a:off x="-180975" y="387350"/>
            <a:ext cx="4648200" cy="2616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1" name="Google Shape;1461;g98248893bf_0_155:notes"/>
          <p:cNvSpPr txBox="1">
            <a:spLocks noGrp="1"/>
          </p:cNvSpPr>
          <p:nvPr>
            <p:ph type="body" idx="1"/>
          </p:nvPr>
        </p:nvSpPr>
        <p:spPr>
          <a:xfrm>
            <a:off x="701040" y="4415791"/>
            <a:ext cx="5608320" cy="4183380"/>
          </a:xfrm>
          <a:prstGeom prst="rect">
            <a:avLst/>
          </a:prstGeom>
          <a:noFill/>
          <a:ln>
            <a:noFill/>
          </a:ln>
        </p:spPr>
        <p:txBody>
          <a:bodyPr spcFirstLastPara="1" wrap="square" lIns="92847" tIns="46411" rIns="92847" bIns="46411" anchor="t" anchorCtr="0">
            <a:noAutofit/>
          </a:bodyPr>
          <a:lstStyle/>
          <a:p>
            <a:pPr marL="0" indent="0"/>
            <a:endParaRPr/>
          </a:p>
        </p:txBody>
      </p:sp>
      <p:sp>
        <p:nvSpPr>
          <p:cNvPr id="1462" name="Google Shape;1462;g98248893bf_0_155:notes"/>
          <p:cNvSpPr txBox="1">
            <a:spLocks noGrp="1"/>
          </p:cNvSpPr>
          <p:nvPr>
            <p:ph type="sldNum" idx="12"/>
          </p:nvPr>
        </p:nvSpPr>
        <p:spPr>
          <a:xfrm>
            <a:off x="3970938" y="8829969"/>
            <a:ext cx="3037840" cy="464820"/>
          </a:xfrm>
          <a:prstGeom prst="rect">
            <a:avLst/>
          </a:prstGeom>
          <a:noFill/>
          <a:ln>
            <a:noFill/>
          </a:ln>
        </p:spPr>
        <p:txBody>
          <a:bodyPr spcFirstLastPara="1" wrap="square" lIns="92847" tIns="46411" rIns="92847" bIns="46411" anchor="b" anchorCtr="0">
            <a:noAutofit/>
          </a:bodyPr>
          <a:lstStyle/>
          <a:p>
            <a:pPr algn="r"/>
            <a:fld id="{00000000-1234-1234-1234-123412341234}" type="slidenum">
              <a:rPr lang="en-US"/>
              <a:pPr algn="r"/>
              <a:t>24</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D136A7-6135-459A-BFE0-31729AD1BD8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139736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0"/>
        <p:cNvGrpSpPr/>
        <p:nvPr/>
      </p:nvGrpSpPr>
      <p:grpSpPr>
        <a:xfrm>
          <a:off x="0" y="0"/>
          <a:ext cx="0" cy="0"/>
          <a:chOff x="0" y="0"/>
          <a:chExt cx="0" cy="0"/>
        </a:xfrm>
      </p:grpSpPr>
      <p:sp>
        <p:nvSpPr>
          <p:cNvPr id="1911" name="Google Shape;1911;g98248893bf_0_827:notes"/>
          <p:cNvSpPr txBox="1">
            <a:spLocks noGrp="1"/>
          </p:cNvSpPr>
          <p:nvPr>
            <p:ph type="body" idx="1"/>
          </p:nvPr>
        </p:nvSpPr>
        <p:spPr>
          <a:xfrm>
            <a:off x="701040" y="4415791"/>
            <a:ext cx="5608320" cy="4183380"/>
          </a:xfrm>
          <a:prstGeom prst="rect">
            <a:avLst/>
          </a:prstGeom>
        </p:spPr>
        <p:txBody>
          <a:bodyPr spcFirstLastPara="1" wrap="square" lIns="92847" tIns="46411" rIns="92847" bIns="46411" anchor="t" anchorCtr="0">
            <a:noAutofit/>
          </a:bodyPr>
          <a:lstStyle/>
          <a:p>
            <a:pPr marL="0" indent="0"/>
            <a:endParaRPr/>
          </a:p>
        </p:txBody>
      </p:sp>
      <p:sp>
        <p:nvSpPr>
          <p:cNvPr id="1912" name="Google Shape;1912;g98248893bf_0_827:notes"/>
          <p:cNvSpPr>
            <a:spLocks noGrp="1" noRot="1" noChangeAspect="1"/>
          </p:cNvSpPr>
          <p:nvPr>
            <p:ph type="sldImg" idx="2"/>
          </p:nvPr>
        </p:nvSpPr>
        <p:spPr>
          <a:xfrm>
            <a:off x="407988"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AF80A-F30F-40CF-ADDA-4BB06360DD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C72DFD5-631E-779A-28A3-86C4004E7B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7BFEEB3-2603-F4AF-FB22-26B974552A5F}"/>
              </a:ext>
            </a:extLst>
          </p:cNvPr>
          <p:cNvSpPr>
            <a:spLocks noGrp="1"/>
          </p:cNvSpPr>
          <p:nvPr>
            <p:ph type="dt" sz="half" idx="10"/>
          </p:nvPr>
        </p:nvSpPr>
        <p:spPr/>
        <p:txBody>
          <a:bodyPr/>
          <a:lstStyle/>
          <a:p>
            <a:fld id="{25CC9A16-E3EE-4061-87B5-37008DB641E8}" type="datetimeFigureOut">
              <a:rPr lang="en-US" smtClean="0"/>
              <a:t>9/18/2026</a:t>
            </a:fld>
            <a:endParaRPr lang="en-US"/>
          </a:p>
        </p:txBody>
      </p:sp>
      <p:sp>
        <p:nvSpPr>
          <p:cNvPr id="5" name="Footer Placeholder 4">
            <a:extLst>
              <a:ext uri="{FF2B5EF4-FFF2-40B4-BE49-F238E27FC236}">
                <a16:creationId xmlns:a16="http://schemas.microsoft.com/office/drawing/2014/main" id="{892432C4-0408-4459-9529-381C000DAA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683450-80B5-129F-63F2-FC9DFA448BFB}"/>
              </a:ext>
            </a:extLst>
          </p:cNvPr>
          <p:cNvSpPr>
            <a:spLocks noGrp="1"/>
          </p:cNvSpPr>
          <p:nvPr>
            <p:ph type="sldNum" sz="quarter" idx="12"/>
          </p:nvPr>
        </p:nvSpPr>
        <p:spPr/>
        <p:txBody>
          <a:bodyPr/>
          <a:lstStyle/>
          <a:p>
            <a:fld id="{31A99CE9-302F-483E-91D0-2F53577FC397}" type="slidenum">
              <a:rPr lang="en-US" smtClean="0"/>
              <a:t>‹#›</a:t>
            </a:fld>
            <a:endParaRPr lang="en-US"/>
          </a:p>
        </p:txBody>
      </p:sp>
    </p:spTree>
    <p:extLst>
      <p:ext uri="{BB962C8B-B14F-4D97-AF65-F5344CB8AC3E}">
        <p14:creationId xmlns:p14="http://schemas.microsoft.com/office/powerpoint/2010/main" val="3290181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A14FE-755C-8046-1F8F-86ECC6586B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6C549A-4E3E-2DF2-74DB-D00D448E17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88C75-9E6D-AE3C-1218-31B0196D2609}"/>
              </a:ext>
            </a:extLst>
          </p:cNvPr>
          <p:cNvSpPr>
            <a:spLocks noGrp="1"/>
          </p:cNvSpPr>
          <p:nvPr>
            <p:ph type="dt" sz="half" idx="10"/>
          </p:nvPr>
        </p:nvSpPr>
        <p:spPr/>
        <p:txBody>
          <a:bodyPr/>
          <a:lstStyle/>
          <a:p>
            <a:fld id="{25CC9A16-E3EE-4061-87B5-37008DB641E8}" type="datetimeFigureOut">
              <a:rPr lang="en-US" smtClean="0"/>
              <a:t>9/18/2026</a:t>
            </a:fld>
            <a:endParaRPr lang="en-US"/>
          </a:p>
        </p:txBody>
      </p:sp>
      <p:sp>
        <p:nvSpPr>
          <p:cNvPr id="5" name="Footer Placeholder 4">
            <a:extLst>
              <a:ext uri="{FF2B5EF4-FFF2-40B4-BE49-F238E27FC236}">
                <a16:creationId xmlns:a16="http://schemas.microsoft.com/office/drawing/2014/main" id="{A4117E92-A105-5026-3DC4-7C288F97DC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598524-5757-25A7-7181-0A2AF21C4C00}"/>
              </a:ext>
            </a:extLst>
          </p:cNvPr>
          <p:cNvSpPr>
            <a:spLocks noGrp="1"/>
          </p:cNvSpPr>
          <p:nvPr>
            <p:ph type="sldNum" sz="quarter" idx="12"/>
          </p:nvPr>
        </p:nvSpPr>
        <p:spPr/>
        <p:txBody>
          <a:bodyPr/>
          <a:lstStyle/>
          <a:p>
            <a:fld id="{31A99CE9-302F-483E-91D0-2F53577FC397}" type="slidenum">
              <a:rPr lang="en-US" smtClean="0"/>
              <a:t>‹#›</a:t>
            </a:fld>
            <a:endParaRPr lang="en-US"/>
          </a:p>
        </p:txBody>
      </p:sp>
    </p:spTree>
    <p:extLst>
      <p:ext uri="{BB962C8B-B14F-4D97-AF65-F5344CB8AC3E}">
        <p14:creationId xmlns:p14="http://schemas.microsoft.com/office/powerpoint/2010/main" val="2729572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7B0B6-5988-BE73-E0B1-09C730A964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2D6FD0-DD89-720E-FC88-D02683EC5D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F31CF74-0CE3-3D28-C7AE-20B54EA57583}"/>
              </a:ext>
            </a:extLst>
          </p:cNvPr>
          <p:cNvSpPr>
            <a:spLocks noGrp="1"/>
          </p:cNvSpPr>
          <p:nvPr>
            <p:ph type="dt" sz="half" idx="10"/>
          </p:nvPr>
        </p:nvSpPr>
        <p:spPr/>
        <p:txBody>
          <a:bodyPr/>
          <a:lstStyle/>
          <a:p>
            <a:fld id="{25CC9A16-E3EE-4061-87B5-37008DB641E8}" type="datetimeFigureOut">
              <a:rPr lang="en-US" smtClean="0"/>
              <a:t>9/18/2026</a:t>
            </a:fld>
            <a:endParaRPr lang="en-US"/>
          </a:p>
        </p:txBody>
      </p:sp>
      <p:sp>
        <p:nvSpPr>
          <p:cNvPr id="5" name="Footer Placeholder 4">
            <a:extLst>
              <a:ext uri="{FF2B5EF4-FFF2-40B4-BE49-F238E27FC236}">
                <a16:creationId xmlns:a16="http://schemas.microsoft.com/office/drawing/2014/main" id="{1E541373-713C-F2C3-61CD-904634342B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7C9B1C-7F0B-5E6C-27C3-444358C065E3}"/>
              </a:ext>
            </a:extLst>
          </p:cNvPr>
          <p:cNvSpPr>
            <a:spLocks noGrp="1"/>
          </p:cNvSpPr>
          <p:nvPr>
            <p:ph type="sldNum" sz="quarter" idx="12"/>
          </p:nvPr>
        </p:nvSpPr>
        <p:spPr/>
        <p:txBody>
          <a:bodyPr/>
          <a:lstStyle/>
          <a:p>
            <a:fld id="{31A99CE9-302F-483E-91D0-2F53577FC397}" type="slidenum">
              <a:rPr lang="en-US" smtClean="0"/>
              <a:t>‹#›</a:t>
            </a:fld>
            <a:endParaRPr lang="en-US"/>
          </a:p>
        </p:txBody>
      </p:sp>
    </p:spTree>
    <p:extLst>
      <p:ext uri="{BB962C8B-B14F-4D97-AF65-F5344CB8AC3E}">
        <p14:creationId xmlns:p14="http://schemas.microsoft.com/office/powerpoint/2010/main" val="3373570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E34AA-181B-D860-8D92-D551937C9C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93D97F-C395-6B8B-8977-AC0AB552EB2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209CD2-80DD-772B-99BE-B90CA34661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D0A90D5-A40A-FAB1-6F5F-EE836DA63F73}"/>
              </a:ext>
            </a:extLst>
          </p:cNvPr>
          <p:cNvSpPr>
            <a:spLocks noGrp="1"/>
          </p:cNvSpPr>
          <p:nvPr>
            <p:ph type="dt" sz="half" idx="10"/>
          </p:nvPr>
        </p:nvSpPr>
        <p:spPr/>
        <p:txBody>
          <a:bodyPr/>
          <a:lstStyle/>
          <a:p>
            <a:fld id="{25CC9A16-E3EE-4061-87B5-37008DB641E8}" type="datetimeFigureOut">
              <a:rPr lang="en-US" smtClean="0"/>
              <a:t>9/18/2026</a:t>
            </a:fld>
            <a:endParaRPr lang="en-US"/>
          </a:p>
        </p:txBody>
      </p:sp>
      <p:sp>
        <p:nvSpPr>
          <p:cNvPr id="6" name="Footer Placeholder 5">
            <a:extLst>
              <a:ext uri="{FF2B5EF4-FFF2-40B4-BE49-F238E27FC236}">
                <a16:creationId xmlns:a16="http://schemas.microsoft.com/office/drawing/2014/main" id="{CE2D6747-A880-8691-3C87-44321894E5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8BC68B-42DF-1380-2C69-AACE44071E6D}"/>
              </a:ext>
            </a:extLst>
          </p:cNvPr>
          <p:cNvSpPr>
            <a:spLocks noGrp="1"/>
          </p:cNvSpPr>
          <p:nvPr>
            <p:ph type="sldNum" sz="quarter" idx="12"/>
          </p:nvPr>
        </p:nvSpPr>
        <p:spPr/>
        <p:txBody>
          <a:bodyPr/>
          <a:lstStyle/>
          <a:p>
            <a:fld id="{31A99CE9-302F-483E-91D0-2F53577FC397}" type="slidenum">
              <a:rPr lang="en-US" smtClean="0"/>
              <a:t>‹#›</a:t>
            </a:fld>
            <a:endParaRPr lang="en-US"/>
          </a:p>
        </p:txBody>
      </p:sp>
    </p:spTree>
    <p:extLst>
      <p:ext uri="{BB962C8B-B14F-4D97-AF65-F5344CB8AC3E}">
        <p14:creationId xmlns:p14="http://schemas.microsoft.com/office/powerpoint/2010/main" val="3084388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0F359-C98C-D765-7DB1-3ADCB4BD01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0F67CD-C3EF-961B-B180-15806448D6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5B083F-C541-7DEE-9F08-009FA320C3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BA2010-27E6-1CFE-0176-7483D03CAA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61B84E-14B6-5FA5-F9CD-599414785BB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99AA1C0-91DE-0E70-A55D-62B7DE4F97C2}"/>
              </a:ext>
            </a:extLst>
          </p:cNvPr>
          <p:cNvSpPr>
            <a:spLocks noGrp="1"/>
          </p:cNvSpPr>
          <p:nvPr>
            <p:ph type="dt" sz="half" idx="10"/>
          </p:nvPr>
        </p:nvSpPr>
        <p:spPr/>
        <p:txBody>
          <a:bodyPr/>
          <a:lstStyle/>
          <a:p>
            <a:fld id="{25CC9A16-E3EE-4061-87B5-37008DB641E8}" type="datetimeFigureOut">
              <a:rPr lang="en-US" smtClean="0"/>
              <a:t>9/18/2026</a:t>
            </a:fld>
            <a:endParaRPr lang="en-US"/>
          </a:p>
        </p:txBody>
      </p:sp>
      <p:sp>
        <p:nvSpPr>
          <p:cNvPr id="8" name="Footer Placeholder 7">
            <a:extLst>
              <a:ext uri="{FF2B5EF4-FFF2-40B4-BE49-F238E27FC236}">
                <a16:creationId xmlns:a16="http://schemas.microsoft.com/office/drawing/2014/main" id="{E7CBA19B-1BA6-B55A-5D67-5BB58F6BDD6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60A0E59-739F-68BF-285F-8DEF8243901B}"/>
              </a:ext>
            </a:extLst>
          </p:cNvPr>
          <p:cNvSpPr>
            <a:spLocks noGrp="1"/>
          </p:cNvSpPr>
          <p:nvPr>
            <p:ph type="sldNum" sz="quarter" idx="12"/>
          </p:nvPr>
        </p:nvSpPr>
        <p:spPr/>
        <p:txBody>
          <a:bodyPr/>
          <a:lstStyle/>
          <a:p>
            <a:fld id="{31A99CE9-302F-483E-91D0-2F53577FC397}" type="slidenum">
              <a:rPr lang="en-US" smtClean="0"/>
              <a:t>‹#›</a:t>
            </a:fld>
            <a:endParaRPr lang="en-US"/>
          </a:p>
        </p:txBody>
      </p:sp>
    </p:spTree>
    <p:extLst>
      <p:ext uri="{BB962C8B-B14F-4D97-AF65-F5344CB8AC3E}">
        <p14:creationId xmlns:p14="http://schemas.microsoft.com/office/powerpoint/2010/main" val="2982254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D37C8-0A24-95B4-4064-F2E2EF44A5E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84DDEA-0381-22A9-F805-DF65BFE2F5E3}"/>
              </a:ext>
            </a:extLst>
          </p:cNvPr>
          <p:cNvSpPr>
            <a:spLocks noGrp="1"/>
          </p:cNvSpPr>
          <p:nvPr>
            <p:ph type="dt" sz="half" idx="10"/>
          </p:nvPr>
        </p:nvSpPr>
        <p:spPr/>
        <p:txBody>
          <a:bodyPr/>
          <a:lstStyle/>
          <a:p>
            <a:fld id="{25CC9A16-E3EE-4061-87B5-37008DB641E8}" type="datetimeFigureOut">
              <a:rPr lang="en-US" smtClean="0"/>
              <a:t>9/18/2026</a:t>
            </a:fld>
            <a:endParaRPr lang="en-US"/>
          </a:p>
        </p:txBody>
      </p:sp>
      <p:sp>
        <p:nvSpPr>
          <p:cNvPr id="4" name="Footer Placeholder 3">
            <a:extLst>
              <a:ext uri="{FF2B5EF4-FFF2-40B4-BE49-F238E27FC236}">
                <a16:creationId xmlns:a16="http://schemas.microsoft.com/office/drawing/2014/main" id="{BB6891EC-BCB5-592A-EE82-363FA3C9A6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CE10002-1195-F4E9-6749-61212BD3FE73}"/>
              </a:ext>
            </a:extLst>
          </p:cNvPr>
          <p:cNvSpPr>
            <a:spLocks noGrp="1"/>
          </p:cNvSpPr>
          <p:nvPr>
            <p:ph type="sldNum" sz="quarter" idx="12"/>
          </p:nvPr>
        </p:nvSpPr>
        <p:spPr/>
        <p:txBody>
          <a:bodyPr/>
          <a:lstStyle/>
          <a:p>
            <a:fld id="{31A99CE9-302F-483E-91D0-2F53577FC397}" type="slidenum">
              <a:rPr lang="en-US" smtClean="0"/>
              <a:t>‹#›</a:t>
            </a:fld>
            <a:endParaRPr lang="en-US"/>
          </a:p>
        </p:txBody>
      </p:sp>
    </p:spTree>
    <p:extLst>
      <p:ext uri="{BB962C8B-B14F-4D97-AF65-F5344CB8AC3E}">
        <p14:creationId xmlns:p14="http://schemas.microsoft.com/office/powerpoint/2010/main" val="2227649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3A90D2-8779-57C3-0594-6A7E89FE320B}"/>
              </a:ext>
            </a:extLst>
          </p:cNvPr>
          <p:cNvSpPr>
            <a:spLocks noGrp="1"/>
          </p:cNvSpPr>
          <p:nvPr>
            <p:ph type="dt" sz="half" idx="10"/>
          </p:nvPr>
        </p:nvSpPr>
        <p:spPr/>
        <p:txBody>
          <a:bodyPr/>
          <a:lstStyle/>
          <a:p>
            <a:fld id="{25CC9A16-E3EE-4061-87B5-37008DB641E8}" type="datetimeFigureOut">
              <a:rPr lang="en-US" smtClean="0"/>
              <a:t>9/18/2026</a:t>
            </a:fld>
            <a:endParaRPr lang="en-US"/>
          </a:p>
        </p:txBody>
      </p:sp>
      <p:sp>
        <p:nvSpPr>
          <p:cNvPr id="3" name="Footer Placeholder 2">
            <a:extLst>
              <a:ext uri="{FF2B5EF4-FFF2-40B4-BE49-F238E27FC236}">
                <a16:creationId xmlns:a16="http://schemas.microsoft.com/office/drawing/2014/main" id="{96530FC4-B46E-8F95-7050-E30F29B82B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40CB5F-0E03-7556-4AA2-81BFEB8679A1}"/>
              </a:ext>
            </a:extLst>
          </p:cNvPr>
          <p:cNvSpPr>
            <a:spLocks noGrp="1"/>
          </p:cNvSpPr>
          <p:nvPr>
            <p:ph type="sldNum" sz="quarter" idx="12"/>
          </p:nvPr>
        </p:nvSpPr>
        <p:spPr/>
        <p:txBody>
          <a:bodyPr/>
          <a:lstStyle/>
          <a:p>
            <a:fld id="{31A99CE9-302F-483E-91D0-2F53577FC397}" type="slidenum">
              <a:rPr lang="en-US" smtClean="0"/>
              <a:t>‹#›</a:t>
            </a:fld>
            <a:endParaRPr lang="en-US"/>
          </a:p>
        </p:txBody>
      </p:sp>
    </p:spTree>
    <p:extLst>
      <p:ext uri="{BB962C8B-B14F-4D97-AF65-F5344CB8AC3E}">
        <p14:creationId xmlns:p14="http://schemas.microsoft.com/office/powerpoint/2010/main" val="1818476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1B4A4-9794-AD34-60CC-BBF5ED8E1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967805B-5936-D280-EBB0-E8DF3CB02B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B1A4DF0-DD89-ED9F-5AF8-2023DF0403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3BB34-05B3-4383-22EC-E5D94A27F3BE}"/>
              </a:ext>
            </a:extLst>
          </p:cNvPr>
          <p:cNvSpPr>
            <a:spLocks noGrp="1"/>
          </p:cNvSpPr>
          <p:nvPr>
            <p:ph type="dt" sz="half" idx="10"/>
          </p:nvPr>
        </p:nvSpPr>
        <p:spPr/>
        <p:txBody>
          <a:bodyPr/>
          <a:lstStyle/>
          <a:p>
            <a:fld id="{25CC9A16-E3EE-4061-87B5-37008DB641E8}" type="datetimeFigureOut">
              <a:rPr lang="en-US" smtClean="0"/>
              <a:t>9/18/2026</a:t>
            </a:fld>
            <a:endParaRPr lang="en-US"/>
          </a:p>
        </p:txBody>
      </p:sp>
      <p:sp>
        <p:nvSpPr>
          <p:cNvPr id="6" name="Footer Placeholder 5">
            <a:extLst>
              <a:ext uri="{FF2B5EF4-FFF2-40B4-BE49-F238E27FC236}">
                <a16:creationId xmlns:a16="http://schemas.microsoft.com/office/drawing/2014/main" id="{25E89924-5AD6-02F8-A9DC-7B5109219C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62DB99-9427-E2F1-A8D1-782210D5AB21}"/>
              </a:ext>
            </a:extLst>
          </p:cNvPr>
          <p:cNvSpPr>
            <a:spLocks noGrp="1"/>
          </p:cNvSpPr>
          <p:nvPr>
            <p:ph type="sldNum" sz="quarter" idx="12"/>
          </p:nvPr>
        </p:nvSpPr>
        <p:spPr/>
        <p:txBody>
          <a:bodyPr/>
          <a:lstStyle/>
          <a:p>
            <a:fld id="{31A99CE9-302F-483E-91D0-2F53577FC397}" type="slidenum">
              <a:rPr lang="en-US" smtClean="0"/>
              <a:t>‹#›</a:t>
            </a:fld>
            <a:endParaRPr lang="en-US"/>
          </a:p>
        </p:txBody>
      </p:sp>
    </p:spTree>
    <p:extLst>
      <p:ext uri="{BB962C8B-B14F-4D97-AF65-F5344CB8AC3E}">
        <p14:creationId xmlns:p14="http://schemas.microsoft.com/office/powerpoint/2010/main" val="22625850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9C833-7BF7-C65D-88FB-16A95AE10F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BAA5C8-0E79-267D-4A25-40BCFB56E5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F2390F8-9057-2C82-CEFA-1DB1FBF247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849DD9-C374-EEF0-A078-5F19CE3F79BB}"/>
              </a:ext>
            </a:extLst>
          </p:cNvPr>
          <p:cNvSpPr>
            <a:spLocks noGrp="1"/>
          </p:cNvSpPr>
          <p:nvPr>
            <p:ph type="dt" sz="half" idx="10"/>
          </p:nvPr>
        </p:nvSpPr>
        <p:spPr/>
        <p:txBody>
          <a:bodyPr/>
          <a:lstStyle/>
          <a:p>
            <a:fld id="{25CC9A16-E3EE-4061-87B5-37008DB641E8}" type="datetimeFigureOut">
              <a:rPr lang="en-US" smtClean="0"/>
              <a:t>9/18/2026</a:t>
            </a:fld>
            <a:endParaRPr lang="en-US"/>
          </a:p>
        </p:txBody>
      </p:sp>
      <p:sp>
        <p:nvSpPr>
          <p:cNvPr id="6" name="Footer Placeholder 5">
            <a:extLst>
              <a:ext uri="{FF2B5EF4-FFF2-40B4-BE49-F238E27FC236}">
                <a16:creationId xmlns:a16="http://schemas.microsoft.com/office/drawing/2014/main" id="{24000EE3-E5A2-7BCB-6615-DAD664549F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6AD5A5-0B79-7E57-C1B0-2A429CD572E6}"/>
              </a:ext>
            </a:extLst>
          </p:cNvPr>
          <p:cNvSpPr>
            <a:spLocks noGrp="1"/>
          </p:cNvSpPr>
          <p:nvPr>
            <p:ph type="sldNum" sz="quarter" idx="12"/>
          </p:nvPr>
        </p:nvSpPr>
        <p:spPr/>
        <p:txBody>
          <a:bodyPr/>
          <a:lstStyle/>
          <a:p>
            <a:fld id="{31A99CE9-302F-483E-91D0-2F53577FC397}" type="slidenum">
              <a:rPr lang="en-US" smtClean="0"/>
              <a:t>‹#›</a:t>
            </a:fld>
            <a:endParaRPr lang="en-US"/>
          </a:p>
        </p:txBody>
      </p:sp>
    </p:spTree>
    <p:extLst>
      <p:ext uri="{BB962C8B-B14F-4D97-AF65-F5344CB8AC3E}">
        <p14:creationId xmlns:p14="http://schemas.microsoft.com/office/powerpoint/2010/main" val="2999057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7AE06-1D70-06C1-43C2-531A84A6BB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5970C9-8B74-4126-6F66-7E6950E3D44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DBE7F2-B7DD-B63E-4B69-BA63CBF623F0}"/>
              </a:ext>
            </a:extLst>
          </p:cNvPr>
          <p:cNvSpPr>
            <a:spLocks noGrp="1"/>
          </p:cNvSpPr>
          <p:nvPr>
            <p:ph type="dt" sz="half" idx="10"/>
          </p:nvPr>
        </p:nvSpPr>
        <p:spPr/>
        <p:txBody>
          <a:bodyPr/>
          <a:lstStyle/>
          <a:p>
            <a:fld id="{25CC9A16-E3EE-4061-87B5-37008DB641E8}" type="datetimeFigureOut">
              <a:rPr lang="en-US" smtClean="0"/>
              <a:t>9/18/2026</a:t>
            </a:fld>
            <a:endParaRPr lang="en-US"/>
          </a:p>
        </p:txBody>
      </p:sp>
      <p:sp>
        <p:nvSpPr>
          <p:cNvPr id="5" name="Footer Placeholder 4">
            <a:extLst>
              <a:ext uri="{FF2B5EF4-FFF2-40B4-BE49-F238E27FC236}">
                <a16:creationId xmlns:a16="http://schemas.microsoft.com/office/drawing/2014/main" id="{4F776F43-36CF-6D8C-C46A-CB39B3A3B1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3B5788-AEEE-2A62-D78E-74A3DDCC4ECE}"/>
              </a:ext>
            </a:extLst>
          </p:cNvPr>
          <p:cNvSpPr>
            <a:spLocks noGrp="1"/>
          </p:cNvSpPr>
          <p:nvPr>
            <p:ph type="sldNum" sz="quarter" idx="12"/>
          </p:nvPr>
        </p:nvSpPr>
        <p:spPr/>
        <p:txBody>
          <a:bodyPr/>
          <a:lstStyle/>
          <a:p>
            <a:fld id="{31A99CE9-302F-483E-91D0-2F53577FC397}" type="slidenum">
              <a:rPr lang="en-US" smtClean="0"/>
              <a:t>‹#›</a:t>
            </a:fld>
            <a:endParaRPr lang="en-US"/>
          </a:p>
        </p:txBody>
      </p:sp>
    </p:spTree>
    <p:extLst>
      <p:ext uri="{BB962C8B-B14F-4D97-AF65-F5344CB8AC3E}">
        <p14:creationId xmlns:p14="http://schemas.microsoft.com/office/powerpoint/2010/main" val="3776282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76AE08-B540-8431-51BC-9639E20477E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835A327-3FAA-F0F2-5FC5-9A40E62C22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3998C2-9F5F-86D2-2AB8-92B2660D268D}"/>
              </a:ext>
            </a:extLst>
          </p:cNvPr>
          <p:cNvSpPr>
            <a:spLocks noGrp="1"/>
          </p:cNvSpPr>
          <p:nvPr>
            <p:ph type="dt" sz="half" idx="10"/>
          </p:nvPr>
        </p:nvSpPr>
        <p:spPr/>
        <p:txBody>
          <a:bodyPr/>
          <a:lstStyle/>
          <a:p>
            <a:fld id="{25CC9A16-E3EE-4061-87B5-37008DB641E8}" type="datetimeFigureOut">
              <a:rPr lang="en-US" smtClean="0"/>
              <a:t>9/18/2026</a:t>
            </a:fld>
            <a:endParaRPr lang="en-US"/>
          </a:p>
        </p:txBody>
      </p:sp>
      <p:sp>
        <p:nvSpPr>
          <p:cNvPr id="5" name="Footer Placeholder 4">
            <a:extLst>
              <a:ext uri="{FF2B5EF4-FFF2-40B4-BE49-F238E27FC236}">
                <a16:creationId xmlns:a16="http://schemas.microsoft.com/office/drawing/2014/main" id="{D2910B4C-8D67-B04E-6651-5784704BB7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AAA898-50BB-25AF-AF55-6A9F52B59208}"/>
              </a:ext>
            </a:extLst>
          </p:cNvPr>
          <p:cNvSpPr>
            <a:spLocks noGrp="1"/>
          </p:cNvSpPr>
          <p:nvPr>
            <p:ph type="sldNum" sz="quarter" idx="12"/>
          </p:nvPr>
        </p:nvSpPr>
        <p:spPr/>
        <p:txBody>
          <a:bodyPr/>
          <a:lstStyle/>
          <a:p>
            <a:fld id="{31A99CE9-302F-483E-91D0-2F53577FC397}" type="slidenum">
              <a:rPr lang="en-US" smtClean="0"/>
              <a:t>‹#›</a:t>
            </a:fld>
            <a:endParaRPr lang="en-US"/>
          </a:p>
        </p:txBody>
      </p:sp>
    </p:spTree>
    <p:extLst>
      <p:ext uri="{BB962C8B-B14F-4D97-AF65-F5344CB8AC3E}">
        <p14:creationId xmlns:p14="http://schemas.microsoft.com/office/powerpoint/2010/main" val="2155585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Two Content - corners">
  <p:cSld name="Title - Two Content - corners">
    <p:bg>
      <p:bgPr>
        <a:blipFill>
          <a:blip r:embed="rId2">
            <a:alphaModFix/>
          </a:blip>
          <a:stretch>
            <a:fillRect/>
          </a:stretch>
        </a:blipFill>
        <a:effectLst/>
      </p:bgPr>
    </p:bg>
    <p:spTree>
      <p:nvGrpSpPr>
        <p:cNvPr id="1" name="Shape 175"/>
        <p:cNvGrpSpPr/>
        <p:nvPr/>
      </p:nvGrpSpPr>
      <p:grpSpPr>
        <a:xfrm>
          <a:off x="0" y="0"/>
          <a:ext cx="0" cy="0"/>
          <a:chOff x="0" y="0"/>
          <a:chExt cx="0" cy="0"/>
        </a:xfrm>
      </p:grpSpPr>
      <p:sp>
        <p:nvSpPr>
          <p:cNvPr id="176" name="Google Shape;176;p47"/>
          <p:cNvSpPr txBox="1">
            <a:spLocks noGrp="1"/>
          </p:cNvSpPr>
          <p:nvPr>
            <p:ph type="body" idx="1"/>
          </p:nvPr>
        </p:nvSpPr>
        <p:spPr>
          <a:xfrm>
            <a:off x="609441" y="1499937"/>
            <a:ext cx="5303520" cy="4445479"/>
          </a:xfrm>
          <a:prstGeom prst="rect">
            <a:avLst/>
          </a:prstGeom>
          <a:noFill/>
          <a:ln>
            <a:noFill/>
          </a:ln>
        </p:spPr>
        <p:txBody>
          <a:bodyPr spcFirstLastPara="1" wrap="square" lIns="91425" tIns="45700" rIns="91425" bIns="45700" anchor="t" anchorCtr="0">
            <a:normAutofit/>
          </a:bodyPr>
          <a:lstStyle>
            <a:lvl1pPr marL="457200" marR="0" lvl="0" indent="-330200" algn="l" rtl="0">
              <a:spcBef>
                <a:spcPts val="320"/>
              </a:spcBef>
              <a:spcAft>
                <a:spcPts val="0"/>
              </a:spcAft>
              <a:buClr>
                <a:srgbClr val="D55374"/>
              </a:buClr>
              <a:buSzPts val="1600"/>
              <a:buFont typeface="Arial"/>
              <a:buChar char="•"/>
              <a:defRPr sz="1600" b="0" i="0" u="none" strike="noStrike" cap="none">
                <a:solidFill>
                  <a:srgbClr val="D55374"/>
                </a:solidFill>
                <a:latin typeface="Arial"/>
                <a:ea typeface="Arial"/>
                <a:cs typeface="Arial"/>
                <a:sym typeface="Arial"/>
              </a:defRPr>
            </a:lvl1pPr>
            <a:lvl2pPr marL="914400" marR="0" lvl="1" indent="-317500" algn="l" rtl="0">
              <a:spcBef>
                <a:spcPts val="280"/>
              </a:spcBef>
              <a:spcAft>
                <a:spcPts val="0"/>
              </a:spcAft>
              <a:buClr>
                <a:srgbClr val="231F20"/>
              </a:buClr>
              <a:buSzPts val="1400"/>
              <a:buFont typeface="Arial"/>
              <a:buChar char="–"/>
              <a:defRPr sz="1400" b="0" i="0" u="none" strike="noStrike" cap="none">
                <a:solidFill>
                  <a:srgbClr val="231F20"/>
                </a:solidFill>
                <a:latin typeface="Arial"/>
                <a:ea typeface="Arial"/>
                <a:cs typeface="Arial"/>
                <a:sym typeface="Arial"/>
              </a:defRPr>
            </a:lvl2pPr>
            <a:lvl3pPr marL="1371600" marR="0" lvl="2" indent="-304800" algn="l" rtl="0">
              <a:spcBef>
                <a:spcPts val="240"/>
              </a:spcBef>
              <a:spcAft>
                <a:spcPts val="0"/>
              </a:spcAft>
              <a:buClr>
                <a:srgbClr val="231F20"/>
              </a:buClr>
              <a:buSzPts val="1200"/>
              <a:buFont typeface="Arial"/>
              <a:buChar char="•"/>
              <a:defRPr sz="1200" b="0" i="0" u="none" strike="noStrike" cap="none">
                <a:solidFill>
                  <a:srgbClr val="231F20"/>
                </a:solidFill>
                <a:latin typeface="Arial"/>
                <a:ea typeface="Arial"/>
                <a:cs typeface="Arial"/>
                <a:sym typeface="Arial"/>
              </a:defRPr>
            </a:lvl3pPr>
            <a:lvl4pPr marL="1828800" marR="0" lvl="3" indent="-298450" algn="l" rtl="0">
              <a:spcBef>
                <a:spcPts val="220"/>
              </a:spcBef>
              <a:spcAft>
                <a:spcPts val="0"/>
              </a:spcAft>
              <a:buClr>
                <a:srgbClr val="231F20"/>
              </a:buClr>
              <a:buSzPts val="1100"/>
              <a:buFont typeface="Arial"/>
              <a:buChar char="–"/>
              <a:defRPr sz="1100" b="0" i="0" u="none" strike="noStrike" cap="none">
                <a:solidFill>
                  <a:srgbClr val="231F20"/>
                </a:solidFill>
                <a:latin typeface="Arial"/>
                <a:ea typeface="Arial"/>
                <a:cs typeface="Arial"/>
                <a:sym typeface="Arial"/>
              </a:defRPr>
            </a:lvl4pPr>
            <a:lvl5pPr marL="2286000" marR="0" lvl="4" indent="-298450" algn="l" rtl="0">
              <a:spcBef>
                <a:spcPts val="220"/>
              </a:spcBef>
              <a:spcAft>
                <a:spcPts val="0"/>
              </a:spcAft>
              <a:buClr>
                <a:srgbClr val="231F20"/>
              </a:buClr>
              <a:buSzPts val="1100"/>
              <a:buFont typeface="Arial"/>
              <a:buChar char="»"/>
              <a:defRPr sz="1100" b="0" i="0" u="none" strike="noStrike" cap="none">
                <a:solidFill>
                  <a:srgbClr val="231F20"/>
                </a:solidFill>
                <a:latin typeface="Arial"/>
                <a:ea typeface="Arial"/>
                <a:cs typeface="Arial"/>
                <a:sym typeface="Arial"/>
              </a:defRPr>
            </a:lvl5pPr>
            <a:lvl6pPr marL="2743200" marR="0" lvl="5" indent="-298450" algn="l" rtl="0">
              <a:spcBef>
                <a:spcPts val="220"/>
              </a:spcBef>
              <a:spcAft>
                <a:spcPts val="0"/>
              </a:spcAft>
              <a:buClr>
                <a:schemeClr val="dk1"/>
              </a:buClr>
              <a:buSzPts val="1100"/>
              <a:buFont typeface="Arial"/>
              <a:buChar char="•"/>
              <a:defRPr sz="1100" b="0" i="0" u="none" strike="noStrike" cap="none">
                <a:solidFill>
                  <a:schemeClr val="dk1"/>
                </a:solidFill>
                <a:latin typeface="Calibri"/>
                <a:ea typeface="Calibri"/>
                <a:cs typeface="Calibri"/>
                <a:sym typeface="Calibri"/>
              </a:defRPr>
            </a:lvl6pPr>
            <a:lvl7pPr marL="3200400" marR="0" lvl="6" indent="-298450" algn="l" rtl="0">
              <a:spcBef>
                <a:spcPts val="220"/>
              </a:spcBef>
              <a:spcAft>
                <a:spcPts val="0"/>
              </a:spcAft>
              <a:buClr>
                <a:schemeClr val="dk1"/>
              </a:buClr>
              <a:buSzPts val="1100"/>
              <a:buFont typeface="Arial"/>
              <a:buChar char="•"/>
              <a:defRPr sz="1100" b="0" i="0" u="none" strike="noStrike" cap="none">
                <a:solidFill>
                  <a:schemeClr val="dk1"/>
                </a:solidFill>
                <a:latin typeface="Calibri"/>
                <a:ea typeface="Calibri"/>
                <a:cs typeface="Calibri"/>
                <a:sym typeface="Calibri"/>
              </a:defRPr>
            </a:lvl7pPr>
            <a:lvl8pPr marL="3657600" marR="0" lvl="7" indent="-298450" algn="l" rtl="0">
              <a:spcBef>
                <a:spcPts val="220"/>
              </a:spcBef>
              <a:spcAft>
                <a:spcPts val="0"/>
              </a:spcAft>
              <a:buClr>
                <a:schemeClr val="dk1"/>
              </a:buClr>
              <a:buSzPts val="1100"/>
              <a:buFont typeface="Arial"/>
              <a:buChar char="•"/>
              <a:defRPr sz="1100" b="0" i="0" u="none" strike="noStrike" cap="none">
                <a:solidFill>
                  <a:schemeClr val="dk1"/>
                </a:solidFill>
                <a:latin typeface="Calibri"/>
                <a:ea typeface="Calibri"/>
                <a:cs typeface="Calibri"/>
                <a:sym typeface="Calibri"/>
              </a:defRPr>
            </a:lvl8pPr>
            <a:lvl9pPr marL="4114800" marR="0" lvl="8" indent="-298450" algn="l" rtl="0">
              <a:spcBef>
                <a:spcPts val="220"/>
              </a:spcBef>
              <a:spcAft>
                <a:spcPts val="0"/>
              </a:spcAft>
              <a:buClr>
                <a:schemeClr val="dk1"/>
              </a:buClr>
              <a:buSzPts val="1100"/>
              <a:buFont typeface="Arial"/>
              <a:buChar char="•"/>
              <a:defRPr sz="1100" b="0" i="0" u="none" strike="noStrike" cap="none">
                <a:solidFill>
                  <a:schemeClr val="dk1"/>
                </a:solidFill>
                <a:latin typeface="Calibri"/>
                <a:ea typeface="Calibri"/>
                <a:cs typeface="Calibri"/>
                <a:sym typeface="Calibri"/>
              </a:defRPr>
            </a:lvl9pPr>
          </a:lstStyle>
          <a:p>
            <a:endParaRPr/>
          </a:p>
        </p:txBody>
      </p:sp>
      <p:sp>
        <p:nvSpPr>
          <p:cNvPr id="177" name="Google Shape;177;p47"/>
          <p:cNvSpPr txBox="1">
            <a:spLocks noGrp="1"/>
          </p:cNvSpPr>
          <p:nvPr>
            <p:ph type="body" idx="2"/>
          </p:nvPr>
        </p:nvSpPr>
        <p:spPr>
          <a:xfrm>
            <a:off x="6275864" y="1499935"/>
            <a:ext cx="5303520" cy="4436853"/>
          </a:xfrm>
          <a:prstGeom prst="rect">
            <a:avLst/>
          </a:prstGeom>
          <a:noFill/>
          <a:ln>
            <a:noFill/>
          </a:ln>
        </p:spPr>
        <p:txBody>
          <a:bodyPr spcFirstLastPara="1" wrap="square" lIns="91425" tIns="45700" rIns="91425" bIns="45700" anchor="t" anchorCtr="0">
            <a:normAutofit/>
          </a:bodyPr>
          <a:lstStyle>
            <a:lvl1pPr marL="457200" marR="0" lvl="0" indent="-330200" algn="l" rtl="0">
              <a:spcBef>
                <a:spcPts val="320"/>
              </a:spcBef>
              <a:spcAft>
                <a:spcPts val="0"/>
              </a:spcAft>
              <a:buClr>
                <a:srgbClr val="D55374"/>
              </a:buClr>
              <a:buSzPts val="1600"/>
              <a:buFont typeface="Arial"/>
              <a:buChar char="•"/>
              <a:defRPr sz="1600" b="0" i="0" u="none" strike="noStrike" cap="none">
                <a:solidFill>
                  <a:srgbClr val="D55374"/>
                </a:solidFill>
                <a:latin typeface="Arial"/>
                <a:ea typeface="Arial"/>
                <a:cs typeface="Arial"/>
                <a:sym typeface="Arial"/>
              </a:defRPr>
            </a:lvl1pPr>
            <a:lvl2pPr marL="914400" marR="0" lvl="1" indent="-317500" algn="l" rtl="0">
              <a:spcBef>
                <a:spcPts val="280"/>
              </a:spcBef>
              <a:spcAft>
                <a:spcPts val="0"/>
              </a:spcAft>
              <a:buClr>
                <a:srgbClr val="231F20"/>
              </a:buClr>
              <a:buSzPts val="1400"/>
              <a:buFont typeface="Arial"/>
              <a:buChar char="–"/>
              <a:defRPr sz="1400" b="0" i="0" u="none" strike="noStrike" cap="none">
                <a:solidFill>
                  <a:srgbClr val="231F20"/>
                </a:solidFill>
                <a:latin typeface="Arial"/>
                <a:ea typeface="Arial"/>
                <a:cs typeface="Arial"/>
                <a:sym typeface="Arial"/>
              </a:defRPr>
            </a:lvl2pPr>
            <a:lvl3pPr marL="1371600" marR="0" lvl="2" indent="-304800" algn="l" rtl="0">
              <a:spcBef>
                <a:spcPts val="240"/>
              </a:spcBef>
              <a:spcAft>
                <a:spcPts val="0"/>
              </a:spcAft>
              <a:buClr>
                <a:srgbClr val="231F20"/>
              </a:buClr>
              <a:buSzPts val="1200"/>
              <a:buFont typeface="Arial"/>
              <a:buChar char="•"/>
              <a:defRPr sz="1200" b="0" i="0" u="none" strike="noStrike" cap="none">
                <a:solidFill>
                  <a:srgbClr val="231F20"/>
                </a:solidFill>
                <a:latin typeface="Arial"/>
                <a:ea typeface="Arial"/>
                <a:cs typeface="Arial"/>
                <a:sym typeface="Arial"/>
              </a:defRPr>
            </a:lvl3pPr>
            <a:lvl4pPr marL="1828800" marR="0" lvl="3" indent="-298450" algn="l" rtl="0">
              <a:spcBef>
                <a:spcPts val="220"/>
              </a:spcBef>
              <a:spcAft>
                <a:spcPts val="0"/>
              </a:spcAft>
              <a:buClr>
                <a:srgbClr val="231F20"/>
              </a:buClr>
              <a:buSzPts val="1100"/>
              <a:buFont typeface="Arial"/>
              <a:buChar char="–"/>
              <a:defRPr sz="1100" b="0" i="0" u="none" strike="noStrike" cap="none">
                <a:solidFill>
                  <a:srgbClr val="231F20"/>
                </a:solidFill>
                <a:latin typeface="Arial"/>
                <a:ea typeface="Arial"/>
                <a:cs typeface="Arial"/>
                <a:sym typeface="Arial"/>
              </a:defRPr>
            </a:lvl4pPr>
            <a:lvl5pPr marL="2286000" marR="0" lvl="4" indent="-298450" algn="l" rtl="0">
              <a:spcBef>
                <a:spcPts val="220"/>
              </a:spcBef>
              <a:spcAft>
                <a:spcPts val="0"/>
              </a:spcAft>
              <a:buClr>
                <a:srgbClr val="231F20"/>
              </a:buClr>
              <a:buSzPts val="1100"/>
              <a:buFont typeface="Arial"/>
              <a:buChar char="»"/>
              <a:defRPr sz="1100" b="0" i="0" u="none" strike="noStrike" cap="none">
                <a:solidFill>
                  <a:srgbClr val="231F20"/>
                </a:solidFill>
                <a:latin typeface="Arial"/>
                <a:ea typeface="Arial"/>
                <a:cs typeface="Arial"/>
                <a:sym typeface="Arial"/>
              </a:defRPr>
            </a:lvl5pPr>
            <a:lvl6pPr marL="2743200" marR="0" lvl="5" indent="-298450" algn="l" rtl="0">
              <a:spcBef>
                <a:spcPts val="220"/>
              </a:spcBef>
              <a:spcAft>
                <a:spcPts val="0"/>
              </a:spcAft>
              <a:buClr>
                <a:schemeClr val="dk1"/>
              </a:buClr>
              <a:buSzPts val="1100"/>
              <a:buFont typeface="Arial"/>
              <a:buChar char="•"/>
              <a:defRPr sz="1100" b="0" i="0" u="none" strike="noStrike" cap="none">
                <a:solidFill>
                  <a:schemeClr val="dk1"/>
                </a:solidFill>
                <a:latin typeface="Calibri"/>
                <a:ea typeface="Calibri"/>
                <a:cs typeface="Calibri"/>
                <a:sym typeface="Calibri"/>
              </a:defRPr>
            </a:lvl6pPr>
            <a:lvl7pPr marL="3200400" marR="0" lvl="6" indent="-298450" algn="l" rtl="0">
              <a:spcBef>
                <a:spcPts val="220"/>
              </a:spcBef>
              <a:spcAft>
                <a:spcPts val="0"/>
              </a:spcAft>
              <a:buClr>
                <a:schemeClr val="dk1"/>
              </a:buClr>
              <a:buSzPts val="1100"/>
              <a:buFont typeface="Arial"/>
              <a:buChar char="•"/>
              <a:defRPr sz="1100" b="0" i="0" u="none" strike="noStrike" cap="none">
                <a:solidFill>
                  <a:schemeClr val="dk1"/>
                </a:solidFill>
                <a:latin typeface="Calibri"/>
                <a:ea typeface="Calibri"/>
                <a:cs typeface="Calibri"/>
                <a:sym typeface="Calibri"/>
              </a:defRPr>
            </a:lvl7pPr>
            <a:lvl8pPr marL="3657600" marR="0" lvl="7" indent="-298450" algn="l" rtl="0">
              <a:spcBef>
                <a:spcPts val="220"/>
              </a:spcBef>
              <a:spcAft>
                <a:spcPts val="0"/>
              </a:spcAft>
              <a:buClr>
                <a:schemeClr val="dk1"/>
              </a:buClr>
              <a:buSzPts val="1100"/>
              <a:buFont typeface="Arial"/>
              <a:buChar char="•"/>
              <a:defRPr sz="1100" b="0" i="0" u="none" strike="noStrike" cap="none">
                <a:solidFill>
                  <a:schemeClr val="dk1"/>
                </a:solidFill>
                <a:latin typeface="Calibri"/>
                <a:ea typeface="Calibri"/>
                <a:cs typeface="Calibri"/>
                <a:sym typeface="Calibri"/>
              </a:defRPr>
            </a:lvl8pPr>
            <a:lvl9pPr marL="4114800" marR="0" lvl="8" indent="-298450" algn="l" rtl="0">
              <a:spcBef>
                <a:spcPts val="220"/>
              </a:spcBef>
              <a:spcAft>
                <a:spcPts val="0"/>
              </a:spcAft>
              <a:buClr>
                <a:schemeClr val="dk1"/>
              </a:buClr>
              <a:buSzPts val="1100"/>
              <a:buFont typeface="Arial"/>
              <a:buChar char="•"/>
              <a:defRPr sz="1100" b="0" i="0" u="none" strike="noStrike" cap="none">
                <a:solidFill>
                  <a:schemeClr val="dk1"/>
                </a:solidFill>
                <a:latin typeface="Calibri"/>
                <a:ea typeface="Calibri"/>
                <a:cs typeface="Calibri"/>
                <a:sym typeface="Calibri"/>
              </a:defRPr>
            </a:lvl9pPr>
          </a:lstStyle>
          <a:p>
            <a:endParaRPr/>
          </a:p>
        </p:txBody>
      </p:sp>
      <p:sp>
        <p:nvSpPr>
          <p:cNvPr id="178" name="Google Shape;178;p47"/>
          <p:cNvSpPr txBox="1">
            <a:spLocks noGrp="1"/>
          </p:cNvSpPr>
          <p:nvPr>
            <p:ph type="title"/>
          </p:nvPr>
        </p:nvSpPr>
        <p:spPr>
          <a:xfrm>
            <a:off x="609600" y="552137"/>
            <a:ext cx="10972800" cy="575542"/>
          </a:xfrm>
          <a:prstGeom prst="rect">
            <a:avLst/>
          </a:prstGeom>
          <a:noFill/>
          <a:ln>
            <a:noFill/>
          </a:ln>
        </p:spPr>
        <p:txBody>
          <a:bodyPr spcFirstLastPara="1" wrap="square" lIns="0" tIns="0" rIns="0" bIns="0" anchor="t" anchorCtr="0">
            <a:spAutoFit/>
          </a:bodyPr>
          <a:lstStyle>
            <a:lvl1pPr lvl="0" algn="l">
              <a:lnSpc>
                <a:spcPct val="85000"/>
              </a:lnSpc>
              <a:spcBef>
                <a:spcPts val="0"/>
              </a:spcBef>
              <a:spcAft>
                <a:spcPts val="0"/>
              </a:spcAft>
              <a:buClr>
                <a:srgbClr val="C40E3E"/>
              </a:buClr>
              <a:buSzPts val="3000"/>
              <a:buFont typeface="Arial"/>
              <a:buNone/>
              <a:defRPr>
                <a:solidFill>
                  <a:srgbClr val="C40E3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9" name="Google Shape;179;p47"/>
          <p:cNvSpPr txBox="1">
            <a:spLocks noGrp="1"/>
          </p:cNvSpPr>
          <p:nvPr>
            <p:ph type="sldNum" idx="12"/>
          </p:nvPr>
        </p:nvSpPr>
        <p:spPr>
          <a:xfrm>
            <a:off x="356383" y="6498284"/>
            <a:ext cx="147477" cy="107722"/>
          </a:xfrm>
          <a:prstGeom prst="rect">
            <a:avLst/>
          </a:prstGeom>
          <a:noFill/>
          <a:ln>
            <a:noFill/>
          </a:ln>
        </p:spPr>
        <p:txBody>
          <a:bodyPr spcFirstLastPara="1" wrap="square" lIns="0" tIns="0" rIns="0" bIns="0" anchor="ctr" anchorCtr="0">
            <a:spAutoFit/>
          </a:bodyPr>
          <a:lstStyle>
            <a:lvl1pPr marL="0" lvl="0" indent="0" algn="r">
              <a:spcBef>
                <a:spcPts val="0"/>
              </a:spcBef>
              <a:buNone/>
              <a:defRPr sz="700" b="0" i="0" u="none" strike="noStrike" cap="none">
                <a:solidFill>
                  <a:srgbClr val="C40E3E"/>
                </a:solidFill>
                <a:latin typeface="Arial"/>
                <a:ea typeface="Arial"/>
                <a:cs typeface="Arial"/>
                <a:sym typeface="Arial"/>
              </a:defRPr>
            </a:lvl1pPr>
            <a:lvl2pPr marL="0" lvl="1" indent="0" algn="r">
              <a:spcBef>
                <a:spcPts val="0"/>
              </a:spcBef>
              <a:buNone/>
              <a:defRPr sz="700" b="0" i="0" u="none" strike="noStrike" cap="none">
                <a:solidFill>
                  <a:srgbClr val="C40E3E"/>
                </a:solidFill>
                <a:latin typeface="Arial"/>
                <a:ea typeface="Arial"/>
                <a:cs typeface="Arial"/>
                <a:sym typeface="Arial"/>
              </a:defRPr>
            </a:lvl2pPr>
            <a:lvl3pPr marL="0" lvl="2" indent="0" algn="r">
              <a:spcBef>
                <a:spcPts val="0"/>
              </a:spcBef>
              <a:buNone/>
              <a:defRPr sz="700" b="0" i="0" u="none" strike="noStrike" cap="none">
                <a:solidFill>
                  <a:srgbClr val="C40E3E"/>
                </a:solidFill>
                <a:latin typeface="Arial"/>
                <a:ea typeface="Arial"/>
                <a:cs typeface="Arial"/>
                <a:sym typeface="Arial"/>
              </a:defRPr>
            </a:lvl3pPr>
            <a:lvl4pPr marL="0" lvl="3" indent="0" algn="r">
              <a:spcBef>
                <a:spcPts val="0"/>
              </a:spcBef>
              <a:buNone/>
              <a:defRPr sz="700" b="0" i="0" u="none" strike="noStrike" cap="none">
                <a:solidFill>
                  <a:srgbClr val="C40E3E"/>
                </a:solidFill>
                <a:latin typeface="Arial"/>
                <a:ea typeface="Arial"/>
                <a:cs typeface="Arial"/>
                <a:sym typeface="Arial"/>
              </a:defRPr>
            </a:lvl4pPr>
            <a:lvl5pPr marL="0" lvl="4" indent="0" algn="r">
              <a:spcBef>
                <a:spcPts val="0"/>
              </a:spcBef>
              <a:buNone/>
              <a:defRPr sz="700" b="0" i="0" u="none" strike="noStrike" cap="none">
                <a:solidFill>
                  <a:srgbClr val="C40E3E"/>
                </a:solidFill>
                <a:latin typeface="Arial"/>
                <a:ea typeface="Arial"/>
                <a:cs typeface="Arial"/>
                <a:sym typeface="Arial"/>
              </a:defRPr>
            </a:lvl5pPr>
            <a:lvl6pPr marL="0" lvl="5" indent="0" algn="r">
              <a:spcBef>
                <a:spcPts val="0"/>
              </a:spcBef>
              <a:buNone/>
              <a:defRPr sz="700" b="0" i="0" u="none" strike="noStrike" cap="none">
                <a:solidFill>
                  <a:srgbClr val="C40E3E"/>
                </a:solidFill>
                <a:latin typeface="Arial"/>
                <a:ea typeface="Arial"/>
                <a:cs typeface="Arial"/>
                <a:sym typeface="Arial"/>
              </a:defRPr>
            </a:lvl6pPr>
            <a:lvl7pPr marL="0" lvl="6" indent="0" algn="r">
              <a:spcBef>
                <a:spcPts val="0"/>
              </a:spcBef>
              <a:buNone/>
              <a:defRPr sz="700" b="0" i="0" u="none" strike="noStrike" cap="none">
                <a:solidFill>
                  <a:srgbClr val="C40E3E"/>
                </a:solidFill>
                <a:latin typeface="Arial"/>
                <a:ea typeface="Arial"/>
                <a:cs typeface="Arial"/>
                <a:sym typeface="Arial"/>
              </a:defRPr>
            </a:lvl7pPr>
            <a:lvl8pPr marL="0" lvl="7" indent="0" algn="r">
              <a:spcBef>
                <a:spcPts val="0"/>
              </a:spcBef>
              <a:buNone/>
              <a:defRPr sz="700" b="0" i="0" u="none" strike="noStrike" cap="none">
                <a:solidFill>
                  <a:srgbClr val="C40E3E"/>
                </a:solidFill>
                <a:latin typeface="Arial"/>
                <a:ea typeface="Arial"/>
                <a:cs typeface="Arial"/>
                <a:sym typeface="Arial"/>
              </a:defRPr>
            </a:lvl8pPr>
            <a:lvl9pPr marL="0" lvl="8" indent="0" algn="r">
              <a:spcBef>
                <a:spcPts val="0"/>
              </a:spcBef>
              <a:buNone/>
              <a:defRPr sz="700" b="0" i="0" u="none" strike="noStrike" cap="none">
                <a:solidFill>
                  <a:srgbClr val="C40E3E"/>
                </a:solidFill>
                <a:latin typeface="Arial"/>
                <a:ea typeface="Arial"/>
                <a:cs typeface="Arial"/>
                <a:sym typeface="Arial"/>
              </a:defRPr>
            </a:lvl9pPr>
          </a:lstStyle>
          <a:p>
            <a:fld id="{00000000-1234-1234-1234-123412341234}" type="slidenum">
              <a:rPr lang="en-US" smtClean="0"/>
              <a:pPr/>
              <a:t>‹#›</a:t>
            </a:fld>
            <a:endParaRPr lang="en-US"/>
          </a:p>
        </p:txBody>
      </p:sp>
      <p:sp>
        <p:nvSpPr>
          <p:cNvPr id="180" name="Google Shape;180;p47"/>
          <p:cNvSpPr txBox="1">
            <a:spLocks noGrp="1"/>
          </p:cNvSpPr>
          <p:nvPr>
            <p:ph type="ftr" idx="11"/>
          </p:nvPr>
        </p:nvSpPr>
        <p:spPr>
          <a:xfrm>
            <a:off x="1269893" y="6513674"/>
            <a:ext cx="4826108" cy="92333"/>
          </a:xfrm>
          <a:prstGeom prst="rect">
            <a:avLst/>
          </a:prstGeom>
          <a:noFill/>
          <a:ln>
            <a:noFill/>
          </a:ln>
        </p:spPr>
        <p:txBody>
          <a:bodyPr spcFirstLastPara="1" wrap="square" lIns="0" tIns="0" rIns="0" bIns="0" anchor="ctr" anchorCtr="0">
            <a:spAutoFit/>
          </a:bodyPr>
          <a:lstStyle>
            <a:lvl1pPr lvl="0" algn="l">
              <a:spcBef>
                <a:spcPts val="0"/>
              </a:spcBef>
              <a:spcAft>
                <a:spcPts val="0"/>
              </a:spcAft>
              <a:buSzPts val="1400"/>
              <a:buNone/>
              <a:defRPr sz="600">
                <a:solidFill>
                  <a:srgbClr val="231F20"/>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872474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36 mid - wide">
  <p:cSld name="Title36 mid - wide">
    <p:bg>
      <p:bgPr>
        <a:blipFill>
          <a:blip r:embed="rId2">
            <a:alphaModFix/>
          </a:blip>
          <a:stretch>
            <a:fillRect/>
          </a:stretch>
        </a:blipFill>
        <a:effectLst/>
      </p:bgPr>
    </p:bg>
    <p:spTree>
      <p:nvGrpSpPr>
        <p:cNvPr id="1" name="Shape 34"/>
        <p:cNvGrpSpPr/>
        <p:nvPr/>
      </p:nvGrpSpPr>
      <p:grpSpPr>
        <a:xfrm>
          <a:off x="0" y="0"/>
          <a:ext cx="0" cy="0"/>
          <a:chOff x="0" y="0"/>
          <a:chExt cx="0" cy="0"/>
        </a:xfrm>
      </p:grpSpPr>
      <p:sp>
        <p:nvSpPr>
          <p:cNvPr id="35" name="Google Shape;35;p41"/>
          <p:cNvSpPr txBox="1">
            <a:spLocks noGrp="1"/>
          </p:cNvSpPr>
          <p:nvPr>
            <p:ph type="sldNum" idx="12"/>
          </p:nvPr>
        </p:nvSpPr>
        <p:spPr>
          <a:xfrm>
            <a:off x="356383" y="6367479"/>
            <a:ext cx="147477" cy="369332"/>
          </a:xfrm>
          <a:prstGeom prst="rect">
            <a:avLst/>
          </a:prstGeom>
          <a:noFill/>
          <a:ln>
            <a:noFill/>
          </a:ln>
        </p:spPr>
        <p:txBody>
          <a:bodyPr spcFirstLastPara="1" wrap="square" lIns="0" tIns="0" rIns="0" bIns="0" anchor="ctr" anchorCtr="0">
            <a:sp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
        <p:nvSpPr>
          <p:cNvPr id="36" name="Google Shape;36;p41"/>
          <p:cNvSpPr txBox="1">
            <a:spLocks noGrp="1"/>
          </p:cNvSpPr>
          <p:nvPr>
            <p:ph type="ftr" idx="11"/>
          </p:nvPr>
        </p:nvSpPr>
        <p:spPr>
          <a:xfrm>
            <a:off x="1269893" y="6467508"/>
            <a:ext cx="4826108" cy="184666"/>
          </a:xfrm>
          <a:prstGeom prst="rect">
            <a:avLst/>
          </a:prstGeom>
          <a:noFill/>
          <a:ln>
            <a:noFill/>
          </a:ln>
        </p:spPr>
        <p:txBody>
          <a:bodyPr spcFirstLastPara="1" wrap="square" lIns="0" tIns="0" rIns="0" bIns="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41"/>
          <p:cNvSpPr txBox="1">
            <a:spLocks noGrp="1"/>
          </p:cNvSpPr>
          <p:nvPr>
            <p:ph type="title"/>
          </p:nvPr>
        </p:nvSpPr>
        <p:spPr>
          <a:xfrm>
            <a:off x="427270" y="2848770"/>
            <a:ext cx="11381959" cy="575542"/>
          </a:xfrm>
          <a:prstGeom prst="rect">
            <a:avLst/>
          </a:prstGeom>
          <a:noFill/>
          <a:ln>
            <a:noFill/>
          </a:ln>
        </p:spPr>
        <p:txBody>
          <a:bodyPr spcFirstLastPara="1" wrap="square" lIns="0" tIns="0" rIns="0" bIns="0" anchor="t" anchorCtr="0">
            <a:spAutoFit/>
          </a:bodyPr>
          <a:lstStyle>
            <a:lvl1pPr lvl="0" algn="ctr">
              <a:lnSpc>
                <a:spcPct val="85000"/>
              </a:lnSpc>
              <a:spcBef>
                <a:spcPts val="0"/>
              </a:spcBef>
              <a:spcAft>
                <a:spcPts val="0"/>
              </a:spcAft>
              <a:buClr>
                <a:srgbClr val="C40E3E"/>
              </a:buClr>
              <a:buSzPts val="36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2221336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36 - Low">
  <p:cSld name="Title36 - Low">
    <p:bg>
      <p:bgPr>
        <a:blipFill>
          <a:blip r:embed="rId2">
            <a:alphaModFix/>
          </a:blip>
          <a:stretch>
            <a:fillRect/>
          </a:stretch>
        </a:blipFill>
        <a:effectLst/>
      </p:bgPr>
    </p:bg>
    <p:spTree>
      <p:nvGrpSpPr>
        <p:cNvPr id="1" name="Shape 38"/>
        <p:cNvGrpSpPr/>
        <p:nvPr/>
      </p:nvGrpSpPr>
      <p:grpSpPr>
        <a:xfrm>
          <a:off x="0" y="0"/>
          <a:ext cx="0" cy="0"/>
          <a:chOff x="0" y="0"/>
          <a:chExt cx="0" cy="0"/>
        </a:xfrm>
      </p:grpSpPr>
      <p:sp>
        <p:nvSpPr>
          <p:cNvPr id="39" name="Google Shape;39;p42"/>
          <p:cNvSpPr txBox="1">
            <a:spLocks noGrp="1"/>
          </p:cNvSpPr>
          <p:nvPr>
            <p:ph type="title"/>
          </p:nvPr>
        </p:nvSpPr>
        <p:spPr>
          <a:xfrm>
            <a:off x="356384" y="318222"/>
            <a:ext cx="11226017" cy="575542"/>
          </a:xfrm>
          <a:prstGeom prst="rect">
            <a:avLst/>
          </a:prstGeom>
          <a:noFill/>
          <a:ln>
            <a:noFill/>
          </a:ln>
        </p:spPr>
        <p:txBody>
          <a:bodyPr spcFirstLastPara="1" wrap="square" lIns="0" tIns="0" rIns="0" bIns="0" anchor="t" anchorCtr="0">
            <a:spAutoFit/>
          </a:bodyPr>
          <a:lstStyle>
            <a:lvl1pPr lvl="0" algn="l">
              <a:lnSpc>
                <a:spcPct val="85000"/>
              </a:lnSpc>
              <a:spcBef>
                <a:spcPts val="0"/>
              </a:spcBef>
              <a:spcAft>
                <a:spcPts val="0"/>
              </a:spcAft>
              <a:buClr>
                <a:srgbClr val="C40E3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42"/>
          <p:cNvSpPr txBox="1">
            <a:spLocks noGrp="1"/>
          </p:cNvSpPr>
          <p:nvPr>
            <p:ph type="sldNum" idx="12"/>
          </p:nvPr>
        </p:nvSpPr>
        <p:spPr>
          <a:xfrm>
            <a:off x="356383" y="6367479"/>
            <a:ext cx="147477" cy="369332"/>
          </a:xfrm>
          <a:prstGeom prst="rect">
            <a:avLst/>
          </a:prstGeom>
          <a:noFill/>
          <a:ln>
            <a:noFill/>
          </a:ln>
        </p:spPr>
        <p:txBody>
          <a:bodyPr spcFirstLastPara="1" wrap="square" lIns="0" tIns="0" rIns="0" bIns="0" anchor="ctr" anchorCtr="0">
            <a:sp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
        <p:nvSpPr>
          <p:cNvPr id="41" name="Google Shape;41;p42"/>
          <p:cNvSpPr txBox="1">
            <a:spLocks noGrp="1"/>
          </p:cNvSpPr>
          <p:nvPr>
            <p:ph type="ftr" idx="11"/>
          </p:nvPr>
        </p:nvSpPr>
        <p:spPr>
          <a:xfrm>
            <a:off x="1269893" y="6467508"/>
            <a:ext cx="4826108" cy="184666"/>
          </a:xfrm>
          <a:prstGeom prst="rect">
            <a:avLst/>
          </a:prstGeom>
          <a:noFill/>
          <a:ln>
            <a:noFill/>
          </a:ln>
        </p:spPr>
        <p:txBody>
          <a:bodyPr spcFirstLastPara="1" wrap="square" lIns="0" tIns="0" rIns="0" bIns="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37614387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AF80A-F30F-40CF-ADDA-4BB06360DD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C72DFD5-631E-779A-28A3-86C4004E7B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7BFEEB3-2603-F4AF-FB22-26B974552A5F}"/>
              </a:ext>
            </a:extLst>
          </p:cNvPr>
          <p:cNvSpPr>
            <a:spLocks noGrp="1"/>
          </p:cNvSpPr>
          <p:nvPr>
            <p:ph type="dt" sz="half" idx="10"/>
          </p:nvPr>
        </p:nvSpPr>
        <p:spPr/>
        <p:txBody>
          <a:bodyPr/>
          <a:lstStyle/>
          <a:p>
            <a:fld id="{25CC9A16-E3EE-4061-87B5-37008DB641E8}" type="datetimeFigureOut">
              <a:rPr lang="en-US" smtClean="0"/>
              <a:t>9/18/2026</a:t>
            </a:fld>
            <a:endParaRPr lang="en-US"/>
          </a:p>
        </p:txBody>
      </p:sp>
      <p:sp>
        <p:nvSpPr>
          <p:cNvPr id="5" name="Footer Placeholder 4">
            <a:extLst>
              <a:ext uri="{FF2B5EF4-FFF2-40B4-BE49-F238E27FC236}">
                <a16:creationId xmlns:a16="http://schemas.microsoft.com/office/drawing/2014/main" id="{892432C4-0408-4459-9529-381C000DAA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683450-80B5-129F-63F2-FC9DFA448BFB}"/>
              </a:ext>
            </a:extLst>
          </p:cNvPr>
          <p:cNvSpPr>
            <a:spLocks noGrp="1"/>
          </p:cNvSpPr>
          <p:nvPr>
            <p:ph type="sldNum" sz="quarter" idx="12"/>
          </p:nvPr>
        </p:nvSpPr>
        <p:spPr/>
        <p:txBody>
          <a:bodyPr/>
          <a:lstStyle/>
          <a:p>
            <a:fld id="{31A99CE9-302F-483E-91D0-2F53577FC397}" type="slidenum">
              <a:rPr lang="en-US" smtClean="0"/>
              <a:t>‹#›</a:t>
            </a:fld>
            <a:endParaRPr lang="en-US"/>
          </a:p>
        </p:txBody>
      </p:sp>
    </p:spTree>
    <p:extLst>
      <p:ext uri="{BB962C8B-B14F-4D97-AF65-F5344CB8AC3E}">
        <p14:creationId xmlns:p14="http://schemas.microsoft.com/office/powerpoint/2010/main" val="40730972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A14FE-755C-8046-1F8F-86ECC6586B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6C549A-4E3E-2DF2-74DB-D00D448E17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88C75-9E6D-AE3C-1218-31B0196D2609}"/>
              </a:ext>
            </a:extLst>
          </p:cNvPr>
          <p:cNvSpPr>
            <a:spLocks noGrp="1"/>
          </p:cNvSpPr>
          <p:nvPr>
            <p:ph type="dt" sz="half" idx="10"/>
          </p:nvPr>
        </p:nvSpPr>
        <p:spPr/>
        <p:txBody>
          <a:bodyPr/>
          <a:lstStyle/>
          <a:p>
            <a:fld id="{25CC9A16-E3EE-4061-87B5-37008DB641E8}" type="datetimeFigureOut">
              <a:rPr lang="en-US" smtClean="0"/>
              <a:t>9/18/2026</a:t>
            </a:fld>
            <a:endParaRPr lang="en-US"/>
          </a:p>
        </p:txBody>
      </p:sp>
      <p:sp>
        <p:nvSpPr>
          <p:cNvPr id="5" name="Footer Placeholder 4">
            <a:extLst>
              <a:ext uri="{FF2B5EF4-FFF2-40B4-BE49-F238E27FC236}">
                <a16:creationId xmlns:a16="http://schemas.microsoft.com/office/drawing/2014/main" id="{A4117E92-A105-5026-3DC4-7C288F97DC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598524-5757-25A7-7181-0A2AF21C4C00}"/>
              </a:ext>
            </a:extLst>
          </p:cNvPr>
          <p:cNvSpPr>
            <a:spLocks noGrp="1"/>
          </p:cNvSpPr>
          <p:nvPr>
            <p:ph type="sldNum" sz="quarter" idx="12"/>
          </p:nvPr>
        </p:nvSpPr>
        <p:spPr/>
        <p:txBody>
          <a:bodyPr/>
          <a:lstStyle/>
          <a:p>
            <a:fld id="{31A99CE9-302F-483E-91D0-2F53577FC397}" type="slidenum">
              <a:rPr lang="en-US" smtClean="0"/>
              <a:t>‹#›</a:t>
            </a:fld>
            <a:endParaRPr lang="en-US"/>
          </a:p>
        </p:txBody>
      </p:sp>
    </p:spTree>
    <p:extLst>
      <p:ext uri="{BB962C8B-B14F-4D97-AF65-F5344CB8AC3E}">
        <p14:creationId xmlns:p14="http://schemas.microsoft.com/office/powerpoint/2010/main" val="23130234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7B0B6-5988-BE73-E0B1-09C730A964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2D6FD0-DD89-720E-FC88-D02683EC5D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F31CF74-0CE3-3D28-C7AE-20B54EA57583}"/>
              </a:ext>
            </a:extLst>
          </p:cNvPr>
          <p:cNvSpPr>
            <a:spLocks noGrp="1"/>
          </p:cNvSpPr>
          <p:nvPr>
            <p:ph type="dt" sz="half" idx="10"/>
          </p:nvPr>
        </p:nvSpPr>
        <p:spPr/>
        <p:txBody>
          <a:bodyPr/>
          <a:lstStyle/>
          <a:p>
            <a:fld id="{25CC9A16-E3EE-4061-87B5-37008DB641E8}" type="datetimeFigureOut">
              <a:rPr lang="en-US" smtClean="0"/>
              <a:t>9/18/2026</a:t>
            </a:fld>
            <a:endParaRPr lang="en-US"/>
          </a:p>
        </p:txBody>
      </p:sp>
      <p:sp>
        <p:nvSpPr>
          <p:cNvPr id="5" name="Footer Placeholder 4">
            <a:extLst>
              <a:ext uri="{FF2B5EF4-FFF2-40B4-BE49-F238E27FC236}">
                <a16:creationId xmlns:a16="http://schemas.microsoft.com/office/drawing/2014/main" id="{1E541373-713C-F2C3-61CD-904634342B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7C9B1C-7F0B-5E6C-27C3-444358C065E3}"/>
              </a:ext>
            </a:extLst>
          </p:cNvPr>
          <p:cNvSpPr>
            <a:spLocks noGrp="1"/>
          </p:cNvSpPr>
          <p:nvPr>
            <p:ph type="sldNum" sz="quarter" idx="12"/>
          </p:nvPr>
        </p:nvSpPr>
        <p:spPr/>
        <p:txBody>
          <a:bodyPr/>
          <a:lstStyle/>
          <a:p>
            <a:fld id="{31A99CE9-302F-483E-91D0-2F53577FC397}" type="slidenum">
              <a:rPr lang="en-US" smtClean="0"/>
              <a:t>‹#›</a:t>
            </a:fld>
            <a:endParaRPr lang="en-US"/>
          </a:p>
        </p:txBody>
      </p:sp>
    </p:spTree>
    <p:extLst>
      <p:ext uri="{BB962C8B-B14F-4D97-AF65-F5344CB8AC3E}">
        <p14:creationId xmlns:p14="http://schemas.microsoft.com/office/powerpoint/2010/main" val="19734349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E34AA-181B-D860-8D92-D551937C9C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93D97F-C395-6B8B-8977-AC0AB552EB2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209CD2-80DD-772B-99BE-B90CA34661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D0A90D5-A40A-FAB1-6F5F-EE836DA63F73}"/>
              </a:ext>
            </a:extLst>
          </p:cNvPr>
          <p:cNvSpPr>
            <a:spLocks noGrp="1"/>
          </p:cNvSpPr>
          <p:nvPr>
            <p:ph type="dt" sz="half" idx="10"/>
          </p:nvPr>
        </p:nvSpPr>
        <p:spPr/>
        <p:txBody>
          <a:bodyPr/>
          <a:lstStyle/>
          <a:p>
            <a:fld id="{25CC9A16-E3EE-4061-87B5-37008DB641E8}" type="datetimeFigureOut">
              <a:rPr lang="en-US" smtClean="0"/>
              <a:t>9/18/2026</a:t>
            </a:fld>
            <a:endParaRPr lang="en-US"/>
          </a:p>
        </p:txBody>
      </p:sp>
      <p:sp>
        <p:nvSpPr>
          <p:cNvPr id="6" name="Footer Placeholder 5">
            <a:extLst>
              <a:ext uri="{FF2B5EF4-FFF2-40B4-BE49-F238E27FC236}">
                <a16:creationId xmlns:a16="http://schemas.microsoft.com/office/drawing/2014/main" id="{CE2D6747-A880-8691-3C87-44321894E5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8BC68B-42DF-1380-2C69-AACE44071E6D}"/>
              </a:ext>
            </a:extLst>
          </p:cNvPr>
          <p:cNvSpPr>
            <a:spLocks noGrp="1"/>
          </p:cNvSpPr>
          <p:nvPr>
            <p:ph type="sldNum" sz="quarter" idx="12"/>
          </p:nvPr>
        </p:nvSpPr>
        <p:spPr/>
        <p:txBody>
          <a:bodyPr/>
          <a:lstStyle/>
          <a:p>
            <a:fld id="{31A99CE9-302F-483E-91D0-2F53577FC397}" type="slidenum">
              <a:rPr lang="en-US" smtClean="0"/>
              <a:t>‹#›</a:t>
            </a:fld>
            <a:endParaRPr lang="en-US"/>
          </a:p>
        </p:txBody>
      </p:sp>
    </p:spTree>
    <p:extLst>
      <p:ext uri="{BB962C8B-B14F-4D97-AF65-F5344CB8AC3E}">
        <p14:creationId xmlns:p14="http://schemas.microsoft.com/office/powerpoint/2010/main" val="41372309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0F359-C98C-D765-7DB1-3ADCB4BD01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0F67CD-C3EF-961B-B180-15806448D6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5B083F-C541-7DEE-9F08-009FA320C3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BA2010-27E6-1CFE-0176-7483D03CAA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61B84E-14B6-5FA5-F9CD-599414785BB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99AA1C0-91DE-0E70-A55D-62B7DE4F97C2}"/>
              </a:ext>
            </a:extLst>
          </p:cNvPr>
          <p:cNvSpPr>
            <a:spLocks noGrp="1"/>
          </p:cNvSpPr>
          <p:nvPr>
            <p:ph type="dt" sz="half" idx="10"/>
          </p:nvPr>
        </p:nvSpPr>
        <p:spPr/>
        <p:txBody>
          <a:bodyPr/>
          <a:lstStyle/>
          <a:p>
            <a:fld id="{25CC9A16-E3EE-4061-87B5-37008DB641E8}" type="datetimeFigureOut">
              <a:rPr lang="en-US" smtClean="0"/>
              <a:t>9/18/2026</a:t>
            </a:fld>
            <a:endParaRPr lang="en-US"/>
          </a:p>
        </p:txBody>
      </p:sp>
      <p:sp>
        <p:nvSpPr>
          <p:cNvPr id="8" name="Footer Placeholder 7">
            <a:extLst>
              <a:ext uri="{FF2B5EF4-FFF2-40B4-BE49-F238E27FC236}">
                <a16:creationId xmlns:a16="http://schemas.microsoft.com/office/drawing/2014/main" id="{E7CBA19B-1BA6-B55A-5D67-5BB58F6BDD6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60A0E59-739F-68BF-285F-8DEF8243901B}"/>
              </a:ext>
            </a:extLst>
          </p:cNvPr>
          <p:cNvSpPr>
            <a:spLocks noGrp="1"/>
          </p:cNvSpPr>
          <p:nvPr>
            <p:ph type="sldNum" sz="quarter" idx="12"/>
          </p:nvPr>
        </p:nvSpPr>
        <p:spPr/>
        <p:txBody>
          <a:bodyPr/>
          <a:lstStyle/>
          <a:p>
            <a:fld id="{31A99CE9-302F-483E-91D0-2F53577FC397}" type="slidenum">
              <a:rPr lang="en-US" smtClean="0"/>
              <a:t>‹#›</a:t>
            </a:fld>
            <a:endParaRPr lang="en-US"/>
          </a:p>
        </p:txBody>
      </p:sp>
    </p:spTree>
    <p:extLst>
      <p:ext uri="{BB962C8B-B14F-4D97-AF65-F5344CB8AC3E}">
        <p14:creationId xmlns:p14="http://schemas.microsoft.com/office/powerpoint/2010/main" val="32701770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D37C8-0A24-95B4-4064-F2E2EF44A5E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84DDEA-0381-22A9-F805-DF65BFE2F5E3}"/>
              </a:ext>
            </a:extLst>
          </p:cNvPr>
          <p:cNvSpPr>
            <a:spLocks noGrp="1"/>
          </p:cNvSpPr>
          <p:nvPr>
            <p:ph type="dt" sz="half" idx="10"/>
          </p:nvPr>
        </p:nvSpPr>
        <p:spPr/>
        <p:txBody>
          <a:bodyPr/>
          <a:lstStyle/>
          <a:p>
            <a:fld id="{25CC9A16-E3EE-4061-87B5-37008DB641E8}" type="datetimeFigureOut">
              <a:rPr lang="en-US" smtClean="0"/>
              <a:t>9/18/2026</a:t>
            </a:fld>
            <a:endParaRPr lang="en-US"/>
          </a:p>
        </p:txBody>
      </p:sp>
      <p:sp>
        <p:nvSpPr>
          <p:cNvPr id="4" name="Footer Placeholder 3">
            <a:extLst>
              <a:ext uri="{FF2B5EF4-FFF2-40B4-BE49-F238E27FC236}">
                <a16:creationId xmlns:a16="http://schemas.microsoft.com/office/drawing/2014/main" id="{BB6891EC-BCB5-592A-EE82-363FA3C9A6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CE10002-1195-F4E9-6749-61212BD3FE73}"/>
              </a:ext>
            </a:extLst>
          </p:cNvPr>
          <p:cNvSpPr>
            <a:spLocks noGrp="1"/>
          </p:cNvSpPr>
          <p:nvPr>
            <p:ph type="sldNum" sz="quarter" idx="12"/>
          </p:nvPr>
        </p:nvSpPr>
        <p:spPr/>
        <p:txBody>
          <a:bodyPr/>
          <a:lstStyle/>
          <a:p>
            <a:fld id="{31A99CE9-302F-483E-91D0-2F53577FC397}" type="slidenum">
              <a:rPr lang="en-US" smtClean="0"/>
              <a:t>‹#›</a:t>
            </a:fld>
            <a:endParaRPr lang="en-US"/>
          </a:p>
        </p:txBody>
      </p:sp>
    </p:spTree>
    <p:extLst>
      <p:ext uri="{BB962C8B-B14F-4D97-AF65-F5344CB8AC3E}">
        <p14:creationId xmlns:p14="http://schemas.microsoft.com/office/powerpoint/2010/main" val="36563421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3A90D2-8779-57C3-0594-6A7E89FE320B}"/>
              </a:ext>
            </a:extLst>
          </p:cNvPr>
          <p:cNvSpPr>
            <a:spLocks noGrp="1"/>
          </p:cNvSpPr>
          <p:nvPr>
            <p:ph type="dt" sz="half" idx="10"/>
          </p:nvPr>
        </p:nvSpPr>
        <p:spPr/>
        <p:txBody>
          <a:bodyPr/>
          <a:lstStyle/>
          <a:p>
            <a:fld id="{25CC9A16-E3EE-4061-87B5-37008DB641E8}" type="datetimeFigureOut">
              <a:rPr lang="en-US" smtClean="0"/>
              <a:t>9/18/2026</a:t>
            </a:fld>
            <a:endParaRPr lang="en-US"/>
          </a:p>
        </p:txBody>
      </p:sp>
      <p:sp>
        <p:nvSpPr>
          <p:cNvPr id="3" name="Footer Placeholder 2">
            <a:extLst>
              <a:ext uri="{FF2B5EF4-FFF2-40B4-BE49-F238E27FC236}">
                <a16:creationId xmlns:a16="http://schemas.microsoft.com/office/drawing/2014/main" id="{96530FC4-B46E-8F95-7050-E30F29B82B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40CB5F-0E03-7556-4AA2-81BFEB8679A1}"/>
              </a:ext>
            </a:extLst>
          </p:cNvPr>
          <p:cNvSpPr>
            <a:spLocks noGrp="1"/>
          </p:cNvSpPr>
          <p:nvPr>
            <p:ph type="sldNum" sz="quarter" idx="12"/>
          </p:nvPr>
        </p:nvSpPr>
        <p:spPr/>
        <p:txBody>
          <a:bodyPr/>
          <a:lstStyle/>
          <a:p>
            <a:fld id="{31A99CE9-302F-483E-91D0-2F53577FC397}" type="slidenum">
              <a:rPr lang="en-US" smtClean="0"/>
              <a:t>‹#›</a:t>
            </a:fld>
            <a:endParaRPr lang="en-US"/>
          </a:p>
        </p:txBody>
      </p:sp>
    </p:spTree>
    <p:extLst>
      <p:ext uri="{BB962C8B-B14F-4D97-AF65-F5344CB8AC3E}">
        <p14:creationId xmlns:p14="http://schemas.microsoft.com/office/powerpoint/2010/main" val="2731382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1B4A4-9794-AD34-60CC-BBF5ED8E1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967805B-5936-D280-EBB0-E8DF3CB02B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B1A4DF0-DD89-ED9F-5AF8-2023DF0403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3BB34-05B3-4383-22EC-E5D94A27F3BE}"/>
              </a:ext>
            </a:extLst>
          </p:cNvPr>
          <p:cNvSpPr>
            <a:spLocks noGrp="1"/>
          </p:cNvSpPr>
          <p:nvPr>
            <p:ph type="dt" sz="half" idx="10"/>
          </p:nvPr>
        </p:nvSpPr>
        <p:spPr/>
        <p:txBody>
          <a:bodyPr/>
          <a:lstStyle/>
          <a:p>
            <a:fld id="{25CC9A16-E3EE-4061-87B5-37008DB641E8}" type="datetimeFigureOut">
              <a:rPr lang="en-US" smtClean="0"/>
              <a:t>9/18/2026</a:t>
            </a:fld>
            <a:endParaRPr lang="en-US"/>
          </a:p>
        </p:txBody>
      </p:sp>
      <p:sp>
        <p:nvSpPr>
          <p:cNvPr id="6" name="Footer Placeholder 5">
            <a:extLst>
              <a:ext uri="{FF2B5EF4-FFF2-40B4-BE49-F238E27FC236}">
                <a16:creationId xmlns:a16="http://schemas.microsoft.com/office/drawing/2014/main" id="{25E89924-5AD6-02F8-A9DC-7B5109219C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62DB99-9427-E2F1-A8D1-782210D5AB21}"/>
              </a:ext>
            </a:extLst>
          </p:cNvPr>
          <p:cNvSpPr>
            <a:spLocks noGrp="1"/>
          </p:cNvSpPr>
          <p:nvPr>
            <p:ph type="sldNum" sz="quarter" idx="12"/>
          </p:nvPr>
        </p:nvSpPr>
        <p:spPr/>
        <p:txBody>
          <a:bodyPr/>
          <a:lstStyle/>
          <a:p>
            <a:fld id="{31A99CE9-302F-483E-91D0-2F53577FC397}" type="slidenum">
              <a:rPr lang="en-US" smtClean="0"/>
              <a:t>‹#›</a:t>
            </a:fld>
            <a:endParaRPr lang="en-US"/>
          </a:p>
        </p:txBody>
      </p:sp>
    </p:spTree>
    <p:extLst>
      <p:ext uri="{BB962C8B-B14F-4D97-AF65-F5344CB8AC3E}">
        <p14:creationId xmlns:p14="http://schemas.microsoft.com/office/powerpoint/2010/main" val="2548784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9C833-7BF7-C65D-88FB-16A95AE10F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BAA5C8-0E79-267D-4A25-40BCFB56E5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F2390F8-9057-2C82-CEFA-1DB1FBF247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849DD9-C374-EEF0-A078-5F19CE3F79BB}"/>
              </a:ext>
            </a:extLst>
          </p:cNvPr>
          <p:cNvSpPr>
            <a:spLocks noGrp="1"/>
          </p:cNvSpPr>
          <p:nvPr>
            <p:ph type="dt" sz="half" idx="10"/>
          </p:nvPr>
        </p:nvSpPr>
        <p:spPr/>
        <p:txBody>
          <a:bodyPr/>
          <a:lstStyle/>
          <a:p>
            <a:fld id="{25CC9A16-E3EE-4061-87B5-37008DB641E8}" type="datetimeFigureOut">
              <a:rPr lang="en-US" smtClean="0"/>
              <a:t>9/18/2026</a:t>
            </a:fld>
            <a:endParaRPr lang="en-US"/>
          </a:p>
        </p:txBody>
      </p:sp>
      <p:sp>
        <p:nvSpPr>
          <p:cNvPr id="6" name="Footer Placeholder 5">
            <a:extLst>
              <a:ext uri="{FF2B5EF4-FFF2-40B4-BE49-F238E27FC236}">
                <a16:creationId xmlns:a16="http://schemas.microsoft.com/office/drawing/2014/main" id="{24000EE3-E5A2-7BCB-6615-DAD664549F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6AD5A5-0B79-7E57-C1B0-2A429CD572E6}"/>
              </a:ext>
            </a:extLst>
          </p:cNvPr>
          <p:cNvSpPr>
            <a:spLocks noGrp="1"/>
          </p:cNvSpPr>
          <p:nvPr>
            <p:ph type="sldNum" sz="quarter" idx="12"/>
          </p:nvPr>
        </p:nvSpPr>
        <p:spPr/>
        <p:txBody>
          <a:bodyPr/>
          <a:lstStyle/>
          <a:p>
            <a:fld id="{31A99CE9-302F-483E-91D0-2F53577FC397}" type="slidenum">
              <a:rPr lang="en-US" smtClean="0"/>
              <a:t>‹#›</a:t>
            </a:fld>
            <a:endParaRPr lang="en-US"/>
          </a:p>
        </p:txBody>
      </p:sp>
    </p:spTree>
    <p:extLst>
      <p:ext uri="{BB962C8B-B14F-4D97-AF65-F5344CB8AC3E}">
        <p14:creationId xmlns:p14="http://schemas.microsoft.com/office/powerpoint/2010/main" val="18395369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7AE06-1D70-06C1-43C2-531A84A6BB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5970C9-8B74-4126-6F66-7E6950E3D44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DBE7F2-B7DD-B63E-4B69-BA63CBF623F0}"/>
              </a:ext>
            </a:extLst>
          </p:cNvPr>
          <p:cNvSpPr>
            <a:spLocks noGrp="1"/>
          </p:cNvSpPr>
          <p:nvPr>
            <p:ph type="dt" sz="half" idx="10"/>
          </p:nvPr>
        </p:nvSpPr>
        <p:spPr/>
        <p:txBody>
          <a:bodyPr/>
          <a:lstStyle/>
          <a:p>
            <a:fld id="{25CC9A16-E3EE-4061-87B5-37008DB641E8}" type="datetimeFigureOut">
              <a:rPr lang="en-US" smtClean="0"/>
              <a:t>9/18/2026</a:t>
            </a:fld>
            <a:endParaRPr lang="en-US"/>
          </a:p>
        </p:txBody>
      </p:sp>
      <p:sp>
        <p:nvSpPr>
          <p:cNvPr id="5" name="Footer Placeholder 4">
            <a:extLst>
              <a:ext uri="{FF2B5EF4-FFF2-40B4-BE49-F238E27FC236}">
                <a16:creationId xmlns:a16="http://schemas.microsoft.com/office/drawing/2014/main" id="{4F776F43-36CF-6D8C-C46A-CB39B3A3B1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3B5788-AEEE-2A62-D78E-74A3DDCC4ECE}"/>
              </a:ext>
            </a:extLst>
          </p:cNvPr>
          <p:cNvSpPr>
            <a:spLocks noGrp="1"/>
          </p:cNvSpPr>
          <p:nvPr>
            <p:ph type="sldNum" sz="quarter" idx="12"/>
          </p:nvPr>
        </p:nvSpPr>
        <p:spPr/>
        <p:txBody>
          <a:bodyPr/>
          <a:lstStyle/>
          <a:p>
            <a:fld id="{31A99CE9-302F-483E-91D0-2F53577FC397}" type="slidenum">
              <a:rPr lang="en-US" smtClean="0"/>
              <a:t>‹#›</a:t>
            </a:fld>
            <a:endParaRPr lang="en-US"/>
          </a:p>
        </p:txBody>
      </p:sp>
    </p:spTree>
    <p:extLst>
      <p:ext uri="{BB962C8B-B14F-4D97-AF65-F5344CB8AC3E}">
        <p14:creationId xmlns:p14="http://schemas.microsoft.com/office/powerpoint/2010/main" val="37650508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76AE08-B540-8431-51BC-9639E20477E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835A327-3FAA-F0F2-5FC5-9A40E62C22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3998C2-9F5F-86D2-2AB8-92B2660D268D}"/>
              </a:ext>
            </a:extLst>
          </p:cNvPr>
          <p:cNvSpPr>
            <a:spLocks noGrp="1"/>
          </p:cNvSpPr>
          <p:nvPr>
            <p:ph type="dt" sz="half" idx="10"/>
          </p:nvPr>
        </p:nvSpPr>
        <p:spPr/>
        <p:txBody>
          <a:bodyPr/>
          <a:lstStyle/>
          <a:p>
            <a:fld id="{25CC9A16-E3EE-4061-87B5-37008DB641E8}" type="datetimeFigureOut">
              <a:rPr lang="en-US" smtClean="0"/>
              <a:t>9/18/2026</a:t>
            </a:fld>
            <a:endParaRPr lang="en-US"/>
          </a:p>
        </p:txBody>
      </p:sp>
      <p:sp>
        <p:nvSpPr>
          <p:cNvPr id="5" name="Footer Placeholder 4">
            <a:extLst>
              <a:ext uri="{FF2B5EF4-FFF2-40B4-BE49-F238E27FC236}">
                <a16:creationId xmlns:a16="http://schemas.microsoft.com/office/drawing/2014/main" id="{D2910B4C-8D67-B04E-6651-5784704BB7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AAA898-50BB-25AF-AF55-6A9F52B59208}"/>
              </a:ext>
            </a:extLst>
          </p:cNvPr>
          <p:cNvSpPr>
            <a:spLocks noGrp="1"/>
          </p:cNvSpPr>
          <p:nvPr>
            <p:ph type="sldNum" sz="quarter" idx="12"/>
          </p:nvPr>
        </p:nvSpPr>
        <p:spPr/>
        <p:txBody>
          <a:bodyPr/>
          <a:lstStyle/>
          <a:p>
            <a:fld id="{31A99CE9-302F-483E-91D0-2F53577FC397}" type="slidenum">
              <a:rPr lang="en-US" smtClean="0"/>
              <a:t>‹#›</a:t>
            </a:fld>
            <a:endParaRPr lang="en-US"/>
          </a:p>
        </p:txBody>
      </p:sp>
    </p:spTree>
    <p:extLst>
      <p:ext uri="{BB962C8B-B14F-4D97-AF65-F5344CB8AC3E}">
        <p14:creationId xmlns:p14="http://schemas.microsoft.com/office/powerpoint/2010/main" val="18661304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36 mid - wide">
  <p:cSld name="Title36 mid - wide">
    <p:bg>
      <p:bgPr>
        <a:blipFill>
          <a:blip r:embed="rId2">
            <a:alphaModFix/>
          </a:blip>
          <a:stretch>
            <a:fillRect/>
          </a:stretch>
        </a:blipFill>
        <a:effectLst/>
      </p:bgPr>
    </p:bg>
    <p:spTree>
      <p:nvGrpSpPr>
        <p:cNvPr id="1" name="Shape 34"/>
        <p:cNvGrpSpPr/>
        <p:nvPr/>
      </p:nvGrpSpPr>
      <p:grpSpPr>
        <a:xfrm>
          <a:off x="0" y="0"/>
          <a:ext cx="0" cy="0"/>
          <a:chOff x="0" y="0"/>
          <a:chExt cx="0" cy="0"/>
        </a:xfrm>
      </p:grpSpPr>
      <p:sp>
        <p:nvSpPr>
          <p:cNvPr id="35" name="Google Shape;35;p41"/>
          <p:cNvSpPr txBox="1">
            <a:spLocks noGrp="1"/>
          </p:cNvSpPr>
          <p:nvPr>
            <p:ph type="sldNum" idx="12"/>
          </p:nvPr>
        </p:nvSpPr>
        <p:spPr>
          <a:xfrm>
            <a:off x="356383" y="6367479"/>
            <a:ext cx="147477" cy="369332"/>
          </a:xfrm>
          <a:prstGeom prst="rect">
            <a:avLst/>
          </a:prstGeom>
          <a:noFill/>
          <a:ln>
            <a:noFill/>
          </a:ln>
        </p:spPr>
        <p:txBody>
          <a:bodyPr spcFirstLastPara="1" wrap="square" lIns="0" tIns="0" rIns="0" bIns="0" anchor="ctr" anchorCtr="0">
            <a:sp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
        <p:nvSpPr>
          <p:cNvPr id="36" name="Google Shape;36;p41"/>
          <p:cNvSpPr txBox="1">
            <a:spLocks noGrp="1"/>
          </p:cNvSpPr>
          <p:nvPr>
            <p:ph type="ftr" idx="11"/>
          </p:nvPr>
        </p:nvSpPr>
        <p:spPr>
          <a:xfrm>
            <a:off x="1269893" y="6467508"/>
            <a:ext cx="4826108" cy="184666"/>
          </a:xfrm>
          <a:prstGeom prst="rect">
            <a:avLst/>
          </a:prstGeom>
          <a:noFill/>
          <a:ln>
            <a:noFill/>
          </a:ln>
        </p:spPr>
        <p:txBody>
          <a:bodyPr spcFirstLastPara="1" wrap="square" lIns="0" tIns="0" rIns="0" bIns="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41"/>
          <p:cNvSpPr txBox="1">
            <a:spLocks noGrp="1"/>
          </p:cNvSpPr>
          <p:nvPr>
            <p:ph type="title"/>
          </p:nvPr>
        </p:nvSpPr>
        <p:spPr>
          <a:xfrm>
            <a:off x="427270" y="2848770"/>
            <a:ext cx="11381959" cy="575542"/>
          </a:xfrm>
          <a:prstGeom prst="rect">
            <a:avLst/>
          </a:prstGeom>
          <a:noFill/>
          <a:ln>
            <a:noFill/>
          </a:ln>
        </p:spPr>
        <p:txBody>
          <a:bodyPr spcFirstLastPara="1" wrap="square" lIns="0" tIns="0" rIns="0" bIns="0" anchor="t" anchorCtr="0">
            <a:spAutoFit/>
          </a:bodyPr>
          <a:lstStyle>
            <a:lvl1pPr lvl="0" algn="ctr">
              <a:lnSpc>
                <a:spcPct val="85000"/>
              </a:lnSpc>
              <a:spcBef>
                <a:spcPts val="0"/>
              </a:spcBef>
              <a:spcAft>
                <a:spcPts val="0"/>
              </a:spcAft>
              <a:buClr>
                <a:srgbClr val="C40E3E"/>
              </a:buClr>
              <a:buSzPts val="36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2105317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0E1E90-BBD1-26CD-9552-E6FA580042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E87D5A-984F-05F5-B30B-471C1A9B18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EB357A-CCA3-B724-7B9C-D69A8401DC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CC9A16-E3EE-4061-87B5-37008DB641E8}" type="datetimeFigureOut">
              <a:rPr lang="en-US" smtClean="0"/>
              <a:t>9/18/2026</a:t>
            </a:fld>
            <a:endParaRPr lang="en-US"/>
          </a:p>
        </p:txBody>
      </p:sp>
      <p:sp>
        <p:nvSpPr>
          <p:cNvPr id="5" name="Footer Placeholder 4">
            <a:extLst>
              <a:ext uri="{FF2B5EF4-FFF2-40B4-BE49-F238E27FC236}">
                <a16:creationId xmlns:a16="http://schemas.microsoft.com/office/drawing/2014/main" id="{E3A71860-902A-43FF-897F-5CBA8EE04F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0B4BC2D-F4AD-CE7B-F5D7-8610AD4EAE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A99CE9-302F-483E-91D0-2F53577FC397}" type="slidenum">
              <a:rPr lang="en-US" smtClean="0"/>
              <a:t>‹#›</a:t>
            </a:fld>
            <a:endParaRPr lang="en-US"/>
          </a:p>
        </p:txBody>
      </p:sp>
    </p:spTree>
    <p:extLst>
      <p:ext uri="{BB962C8B-B14F-4D97-AF65-F5344CB8AC3E}">
        <p14:creationId xmlns:p14="http://schemas.microsoft.com/office/powerpoint/2010/main" val="16184405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7" r:id="rId12"/>
    <p:sldLayoutId id="2147483688" r:id="rId13"/>
    <p:sldLayoutId id="214748371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0E1E90-BBD1-26CD-9552-E6FA580042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E87D5A-984F-05F5-B30B-471C1A9B18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EB357A-CCA3-B724-7B9C-D69A8401DC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CC9A16-E3EE-4061-87B5-37008DB641E8}" type="datetimeFigureOut">
              <a:rPr lang="en-US" smtClean="0"/>
              <a:t>9/18/2026</a:t>
            </a:fld>
            <a:endParaRPr lang="en-US"/>
          </a:p>
        </p:txBody>
      </p:sp>
      <p:sp>
        <p:nvSpPr>
          <p:cNvPr id="5" name="Footer Placeholder 4">
            <a:extLst>
              <a:ext uri="{FF2B5EF4-FFF2-40B4-BE49-F238E27FC236}">
                <a16:creationId xmlns:a16="http://schemas.microsoft.com/office/drawing/2014/main" id="{E3A71860-902A-43FF-897F-5CBA8EE04F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0B4BC2D-F4AD-CE7B-F5D7-8610AD4EAE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A99CE9-302F-483E-91D0-2F53577FC397}" type="slidenum">
              <a:rPr lang="en-US" smtClean="0"/>
              <a:t>‹#›</a:t>
            </a:fld>
            <a:endParaRPr lang="en-US"/>
          </a:p>
        </p:txBody>
      </p:sp>
    </p:spTree>
    <p:extLst>
      <p:ext uri="{BB962C8B-B14F-4D97-AF65-F5344CB8AC3E}">
        <p14:creationId xmlns:p14="http://schemas.microsoft.com/office/powerpoint/2010/main" val="12510663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xml"/><Relationship Id="rId7" Type="http://schemas.microsoft.com/office/2017/04/relationships/track" Target="../media/track1.vtt"/><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7.emf"/><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mymdbenefits.co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dbm.maryland.gov/benefits/Pages/default.aspx" TargetMode="External"/><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jp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jpg"/><Relationship Id="rId1" Type="http://schemas.openxmlformats.org/officeDocument/2006/relationships/slideLayout" Target="../slideLayouts/slideLayout2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hyperlink" Target="https://control.kochava.com/v1/cpi/click?campaign_id=koupwise-android-00qm8b52c2fe5849f&amp;network_id=12321&amp;site_id=1&amp;device_id=device_id" TargetMode="External"/><Relationship Id="rId4" Type="http://schemas.openxmlformats.org/officeDocument/2006/relationships/hyperlink" Target="https://control.kochava.com/v1/cpi/click?campaign_id=koupwise-ios-brihk970920a0f4ca7eca&amp;network_id=12321&amp;site_id=1&amp;device_id=device_id"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4.jpg"/></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4.jpg"/><Relationship Id="rId7" Type="http://schemas.openxmlformats.org/officeDocument/2006/relationships/diagramColors" Target="../diagrams/colors3.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3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4.jp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E42565C-E3CC-4EF0-8093-88FCC788A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02F429C4-ABC9-46FC-818A-B5429CDE4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270325" y="3369273"/>
            <a:ext cx="32004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CEF98E4-3709-4952-8F42-2305CCE34F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374475" y="1040470"/>
            <a:ext cx="6858003" cy="47770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F10BCCF5-D685-47FF-B675-647EAEB72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7914" y="857786"/>
            <a:ext cx="8027347" cy="5208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CA90E96-D7E1-F931-41D0-552E6D317700}"/>
              </a:ext>
            </a:extLst>
          </p:cNvPr>
          <p:cNvSpPr>
            <a:spLocks noGrp="1"/>
          </p:cNvSpPr>
          <p:nvPr>
            <p:ph type="ctrTitle"/>
          </p:nvPr>
        </p:nvSpPr>
        <p:spPr>
          <a:xfrm>
            <a:off x="591734" y="1934994"/>
            <a:ext cx="5504265" cy="903261"/>
          </a:xfrm>
        </p:spPr>
        <p:txBody>
          <a:bodyPr anchor="t">
            <a:normAutofit fontScale="90000"/>
          </a:bodyPr>
          <a:lstStyle/>
          <a:p>
            <a:r>
              <a:rPr lang="en-US" sz="6600" dirty="0">
                <a:solidFill>
                  <a:srgbClr val="FFC000"/>
                </a:solidFill>
                <a:effectLst>
                  <a:outerShdw blurRad="50800" dist="50800" dir="5400000" algn="ctr" rotWithShape="0">
                    <a:schemeClr val="tx1">
                      <a:alpha val="77000"/>
                    </a:schemeClr>
                  </a:outerShdw>
                </a:effectLst>
                <a:latin typeface="Aptos" panose="020B0004020202020204" pitchFamily="34" charset="0"/>
              </a:rPr>
              <a:t>OE ABC Training</a:t>
            </a:r>
            <a:br>
              <a:rPr lang="en-US" sz="5400" dirty="0">
                <a:solidFill>
                  <a:srgbClr val="FFC000"/>
                </a:solidFill>
                <a:effectLst>
                  <a:outerShdw blurRad="50800" dist="50800" dir="5400000" algn="ctr" rotWithShape="0">
                    <a:schemeClr val="tx1">
                      <a:alpha val="77000"/>
                    </a:schemeClr>
                  </a:outerShdw>
                </a:effectLst>
                <a:latin typeface="Aptos" panose="020B0004020202020204" pitchFamily="34" charset="0"/>
              </a:rPr>
            </a:br>
            <a:endParaRPr lang="en-US" sz="5400" dirty="0">
              <a:solidFill>
                <a:srgbClr val="FFC000"/>
              </a:solidFill>
              <a:effectLst>
                <a:outerShdw blurRad="50800" dist="50800" dir="5400000" algn="ctr" rotWithShape="0">
                  <a:schemeClr val="tx1">
                    <a:alpha val="77000"/>
                  </a:schemeClr>
                </a:outerShdw>
              </a:effectLst>
              <a:latin typeface="Aptos" panose="020B0004020202020204" pitchFamily="34" charset="0"/>
            </a:endParaRPr>
          </a:p>
        </p:txBody>
      </p:sp>
      <p:sp>
        <p:nvSpPr>
          <p:cNvPr id="28" name="Rectangle 27">
            <a:extLst>
              <a:ext uri="{FF2B5EF4-FFF2-40B4-BE49-F238E27FC236}">
                <a16:creationId xmlns:a16="http://schemas.microsoft.com/office/drawing/2014/main" id="{B0EE8A42-107A-4D4C-8D56-BBAE95C7F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524009" y="3366125"/>
            <a:ext cx="32004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BAED4073-B448-7780-F67C-4C451E3091EA}"/>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pic>
        <p:nvPicPr>
          <p:cNvPr id="5" name="Picture 4">
            <a:extLst>
              <a:ext uri="{FF2B5EF4-FFF2-40B4-BE49-F238E27FC236}">
                <a16:creationId xmlns:a16="http://schemas.microsoft.com/office/drawing/2014/main" id="{57241868-2211-58EC-99C7-4CFF9791DEDA}"/>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 y="0"/>
            <a:ext cx="12192000" cy="1528839"/>
          </a:xfrm>
          <a:prstGeom prst="rect">
            <a:avLst/>
          </a:prstGeom>
        </p:spPr>
      </p:pic>
      <p:sp>
        <p:nvSpPr>
          <p:cNvPr id="4" name="TextBox 3">
            <a:extLst>
              <a:ext uri="{FF2B5EF4-FFF2-40B4-BE49-F238E27FC236}">
                <a16:creationId xmlns:a16="http://schemas.microsoft.com/office/drawing/2014/main" id="{9BE992E0-3E05-8B88-A298-D35B96269D43}"/>
              </a:ext>
            </a:extLst>
          </p:cNvPr>
          <p:cNvSpPr txBox="1"/>
          <p:nvPr/>
        </p:nvSpPr>
        <p:spPr>
          <a:xfrm>
            <a:off x="744116" y="2755648"/>
            <a:ext cx="5914261" cy="35702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Baguet Script" panose="00000500000000000000" pitchFamily="2" charset="0"/>
              </a:rPr>
              <a:t>Welcome!</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rPr>
              <a:t>Please turn off your microphone and camera.</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rPr>
              <a:t>Please hold your questions until the end of the presentation.</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rPr>
              <a:t>Copies of the presentation will be sent out to you today.</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1" dirty="0">
                <a:solidFill>
                  <a:prstClr val="black"/>
                </a:solidFill>
              </a:rPr>
              <a:t>We will be recording this session.</a:t>
            </a:r>
            <a:endParaRPr kumimoji="0" lang="en-US" sz="2400" b="1" i="0" u="none" strike="noStrike" kern="1200" cap="none" spc="0" normalizeH="0" baseline="0" noProof="0" dirty="0">
              <a:ln>
                <a:noFill/>
              </a:ln>
              <a:solidFill>
                <a:prstClr val="black"/>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countdown">
            <a:hlinkClick r:id="" action="ppaction://macro?name=countdown"/>
            <a:extLst>
              <a:ext uri="{FF2B5EF4-FFF2-40B4-BE49-F238E27FC236}">
                <a16:creationId xmlns:a16="http://schemas.microsoft.com/office/drawing/2014/main" id="{CBE00B2D-F22B-AB94-DEB7-AE8D01A96DE0}"/>
              </a:ext>
            </a:extLst>
          </p:cNvPr>
          <p:cNvSpPr/>
          <p:nvPr/>
        </p:nvSpPr>
        <p:spPr>
          <a:xfrm>
            <a:off x="7258382" y="2575425"/>
            <a:ext cx="4860799" cy="2467091"/>
          </a:xfrm>
          <a:prstGeom prst="ellipse">
            <a:avLst/>
          </a:prstGeom>
          <a:solidFill>
            <a:srgbClr val="E90701"/>
          </a:solidFill>
          <a:ln w="1016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white"/>
                </a:solidFill>
                <a:effectLst>
                  <a:outerShdw dist="38100" dir="2700000" algn="tl">
                    <a:srgbClr val="FFE101">
                      <a:alpha val="83000"/>
                    </a:srgbClr>
                  </a:outerShdw>
                </a:effectLst>
                <a:uLnTx/>
                <a:uFillTx/>
                <a:latin typeface="Baguet Script" panose="00000500000000000000" pitchFamily="2" charset="0"/>
                <a:ea typeface="+mn-ea"/>
                <a:cs typeface="+mn-cs"/>
              </a:rPr>
              <a:t>9:30</a:t>
            </a:r>
          </a:p>
        </p:txBody>
      </p:sp>
      <p:sp>
        <p:nvSpPr>
          <p:cNvPr id="10" name="9 mins" hidden="1">
            <a:extLst>
              <a:ext uri="{FF2B5EF4-FFF2-40B4-BE49-F238E27FC236}">
                <a16:creationId xmlns:a16="http://schemas.microsoft.com/office/drawing/2014/main" id="{27676D45-467B-2C48-2B6F-EFAD17BF6B4F}"/>
              </a:ext>
            </a:extLst>
          </p:cNvPr>
          <p:cNvSpPr txBox="1"/>
          <p:nvPr/>
        </p:nvSpPr>
        <p:spPr>
          <a:xfrm>
            <a:off x="7433104" y="2803978"/>
            <a:ext cx="3168399"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Calibri" panose="020F0502020204030204"/>
                <a:ea typeface="+mn-ea"/>
                <a:cs typeface="+mn-cs"/>
              </a:rPr>
              <a:t>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Calibri" panose="020F0502020204030204"/>
                <a:ea typeface="+mn-ea"/>
                <a:cs typeface="+mn-cs"/>
              </a:rPr>
              <a:t> Minutes</a:t>
            </a:r>
          </a:p>
        </p:txBody>
      </p:sp>
      <p:sp>
        <p:nvSpPr>
          <p:cNvPr id="11" name="8 mins" hidden="1">
            <a:extLst>
              <a:ext uri="{FF2B5EF4-FFF2-40B4-BE49-F238E27FC236}">
                <a16:creationId xmlns:a16="http://schemas.microsoft.com/office/drawing/2014/main" id="{088AB7F4-E0D7-4F97-FD37-A796F09900EC}"/>
              </a:ext>
            </a:extLst>
          </p:cNvPr>
          <p:cNvSpPr txBox="1"/>
          <p:nvPr/>
        </p:nvSpPr>
        <p:spPr>
          <a:xfrm>
            <a:off x="7417254" y="2799155"/>
            <a:ext cx="3168399"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Calibri" panose="020F0502020204030204"/>
                <a:ea typeface="+mn-ea"/>
                <a:cs typeface="+mn-cs"/>
              </a:rPr>
              <a:t>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Calibri" panose="020F0502020204030204"/>
                <a:ea typeface="+mn-ea"/>
                <a:cs typeface="+mn-cs"/>
              </a:rPr>
              <a:t> Minutes</a:t>
            </a:r>
          </a:p>
        </p:txBody>
      </p:sp>
      <p:sp>
        <p:nvSpPr>
          <p:cNvPr id="12" name="7 mins" hidden="1">
            <a:extLst>
              <a:ext uri="{FF2B5EF4-FFF2-40B4-BE49-F238E27FC236}">
                <a16:creationId xmlns:a16="http://schemas.microsoft.com/office/drawing/2014/main" id="{457EBAE6-315C-A573-9A01-EC97B51D33E5}"/>
              </a:ext>
            </a:extLst>
          </p:cNvPr>
          <p:cNvSpPr txBox="1"/>
          <p:nvPr/>
        </p:nvSpPr>
        <p:spPr>
          <a:xfrm>
            <a:off x="7438812" y="2775557"/>
            <a:ext cx="3168399"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Calibri" panose="020F0502020204030204"/>
                <a:ea typeface="+mn-ea"/>
                <a:cs typeface="+mn-cs"/>
              </a:rPr>
              <a:t>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Calibri" panose="020F0502020204030204"/>
                <a:ea typeface="+mn-ea"/>
                <a:cs typeface="+mn-cs"/>
              </a:rPr>
              <a:t> Minutes</a:t>
            </a:r>
          </a:p>
        </p:txBody>
      </p:sp>
      <p:sp>
        <p:nvSpPr>
          <p:cNvPr id="13" name="6 mins" hidden="1">
            <a:extLst>
              <a:ext uri="{FF2B5EF4-FFF2-40B4-BE49-F238E27FC236}">
                <a16:creationId xmlns:a16="http://schemas.microsoft.com/office/drawing/2014/main" id="{DA9670C3-745E-8EFD-6FB9-25D75A8EB6D5}"/>
              </a:ext>
            </a:extLst>
          </p:cNvPr>
          <p:cNvSpPr txBox="1"/>
          <p:nvPr/>
        </p:nvSpPr>
        <p:spPr>
          <a:xfrm>
            <a:off x="7452599" y="2830880"/>
            <a:ext cx="3168399"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Calibri" panose="020F0502020204030204"/>
                <a:ea typeface="+mn-ea"/>
                <a:cs typeface="+mn-cs"/>
              </a:rPr>
              <a:t>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Calibri" panose="020F0502020204030204"/>
                <a:ea typeface="+mn-ea"/>
                <a:cs typeface="+mn-cs"/>
              </a:rPr>
              <a:t> Minutes</a:t>
            </a:r>
          </a:p>
        </p:txBody>
      </p:sp>
      <p:sp>
        <p:nvSpPr>
          <p:cNvPr id="14" name="5 mins" hidden="1">
            <a:extLst>
              <a:ext uri="{FF2B5EF4-FFF2-40B4-BE49-F238E27FC236}">
                <a16:creationId xmlns:a16="http://schemas.microsoft.com/office/drawing/2014/main" id="{0D4E5732-B826-B4C8-8780-7C6A7A3F3B42}"/>
              </a:ext>
            </a:extLst>
          </p:cNvPr>
          <p:cNvSpPr txBox="1"/>
          <p:nvPr/>
        </p:nvSpPr>
        <p:spPr>
          <a:xfrm>
            <a:off x="7460077" y="2808801"/>
            <a:ext cx="3168399"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Calibri" panose="020F0502020204030204"/>
                <a:ea typeface="+mn-ea"/>
                <a:cs typeface="+mn-cs"/>
              </a:rPr>
              <a:t>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Calibri" panose="020F0502020204030204"/>
                <a:ea typeface="+mn-ea"/>
                <a:cs typeface="+mn-cs"/>
              </a:rPr>
              <a:t> Minutes</a:t>
            </a:r>
          </a:p>
        </p:txBody>
      </p:sp>
      <p:sp>
        <p:nvSpPr>
          <p:cNvPr id="15" name="4 mins" hidden="1">
            <a:extLst>
              <a:ext uri="{FF2B5EF4-FFF2-40B4-BE49-F238E27FC236}">
                <a16:creationId xmlns:a16="http://schemas.microsoft.com/office/drawing/2014/main" id="{1E99839A-A15D-94AB-A910-B2FC1773C9A7}"/>
              </a:ext>
            </a:extLst>
          </p:cNvPr>
          <p:cNvSpPr txBox="1"/>
          <p:nvPr/>
        </p:nvSpPr>
        <p:spPr>
          <a:xfrm>
            <a:off x="7405845" y="2819588"/>
            <a:ext cx="3168399"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Calibri" panose="020F0502020204030204"/>
                <a:ea typeface="+mn-ea"/>
                <a:cs typeface="+mn-cs"/>
              </a:rPr>
              <a:t>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Calibri" panose="020F0502020204030204"/>
                <a:ea typeface="+mn-ea"/>
                <a:cs typeface="+mn-cs"/>
              </a:rPr>
              <a:t> Minutes</a:t>
            </a:r>
          </a:p>
        </p:txBody>
      </p:sp>
      <p:sp>
        <p:nvSpPr>
          <p:cNvPr id="16" name="3 mins" hidden="1">
            <a:extLst>
              <a:ext uri="{FF2B5EF4-FFF2-40B4-BE49-F238E27FC236}">
                <a16:creationId xmlns:a16="http://schemas.microsoft.com/office/drawing/2014/main" id="{D527E3FE-A92B-5514-2F1E-D383CD71D364}"/>
              </a:ext>
            </a:extLst>
          </p:cNvPr>
          <p:cNvSpPr txBox="1"/>
          <p:nvPr/>
        </p:nvSpPr>
        <p:spPr>
          <a:xfrm>
            <a:off x="7401404" y="2786344"/>
            <a:ext cx="3168399"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Calibri" panose="020F0502020204030204"/>
                <a:ea typeface="+mn-ea"/>
                <a:cs typeface="+mn-cs"/>
              </a:rPr>
              <a:t>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Calibri" panose="020F0502020204030204"/>
                <a:ea typeface="+mn-ea"/>
                <a:cs typeface="+mn-cs"/>
              </a:rPr>
              <a:t> Minutes</a:t>
            </a:r>
          </a:p>
        </p:txBody>
      </p:sp>
      <p:sp>
        <p:nvSpPr>
          <p:cNvPr id="17" name="2 mins" hidden="1">
            <a:extLst>
              <a:ext uri="{FF2B5EF4-FFF2-40B4-BE49-F238E27FC236}">
                <a16:creationId xmlns:a16="http://schemas.microsoft.com/office/drawing/2014/main" id="{4CB698BE-E8EA-F65F-94C9-B9EFE1BA25D0}"/>
              </a:ext>
            </a:extLst>
          </p:cNvPr>
          <p:cNvSpPr txBox="1"/>
          <p:nvPr/>
        </p:nvSpPr>
        <p:spPr>
          <a:xfrm>
            <a:off x="7425025" y="2834100"/>
            <a:ext cx="3168399"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Calibri" panose="020F0502020204030204"/>
                <a:ea typeface="+mn-ea"/>
                <a:cs typeface="+mn-cs"/>
              </a:rPr>
              <a:t>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Calibri" panose="020F0502020204030204"/>
                <a:ea typeface="+mn-ea"/>
                <a:cs typeface="+mn-cs"/>
              </a:rPr>
              <a:t> Minutes</a:t>
            </a:r>
          </a:p>
        </p:txBody>
      </p:sp>
      <p:sp>
        <p:nvSpPr>
          <p:cNvPr id="18" name="1 mins" hidden="1">
            <a:extLst>
              <a:ext uri="{FF2B5EF4-FFF2-40B4-BE49-F238E27FC236}">
                <a16:creationId xmlns:a16="http://schemas.microsoft.com/office/drawing/2014/main" id="{A7D14DA8-A5DA-17ED-CA45-89F95DA3A83D}"/>
              </a:ext>
            </a:extLst>
          </p:cNvPr>
          <p:cNvSpPr txBox="1"/>
          <p:nvPr/>
        </p:nvSpPr>
        <p:spPr>
          <a:xfrm>
            <a:off x="7465997" y="2821676"/>
            <a:ext cx="3168399"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Calibri" panose="020F0502020204030204"/>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Calibri" panose="020F0502020204030204"/>
                <a:ea typeface="+mn-ea"/>
                <a:cs typeface="+mn-cs"/>
              </a:rPr>
              <a:t> Minute</a:t>
            </a:r>
          </a:p>
        </p:txBody>
      </p:sp>
      <p:sp>
        <p:nvSpPr>
          <p:cNvPr id="19" name="Let's Get Started" hidden="1">
            <a:extLst>
              <a:ext uri="{FF2B5EF4-FFF2-40B4-BE49-F238E27FC236}">
                <a16:creationId xmlns:a16="http://schemas.microsoft.com/office/drawing/2014/main" id="{E7DB4869-DBA3-58E6-7744-D078260B56B2}"/>
              </a:ext>
            </a:extLst>
          </p:cNvPr>
          <p:cNvSpPr txBox="1"/>
          <p:nvPr/>
        </p:nvSpPr>
        <p:spPr>
          <a:xfrm>
            <a:off x="7598140" y="3038510"/>
            <a:ext cx="3168399"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Calibri" panose="020F0502020204030204"/>
                <a:ea typeface="+mn-ea"/>
                <a:cs typeface="+mn-cs"/>
              </a:rPr>
              <a:t>Let’s Get Started!</a:t>
            </a:r>
          </a:p>
        </p:txBody>
      </p:sp>
      <p:pic>
        <p:nvPicPr>
          <p:cNvPr id="8" name="Learning_-_Raw_Vibrations" descr="Speaker icon ">
            <a:hlinkClick r:id="" action="ppaction://media"/>
            <a:extLst>
              <a:ext uri="{FF2B5EF4-FFF2-40B4-BE49-F238E27FC236}">
                <a16:creationId xmlns:a16="http://schemas.microsoft.com/office/drawing/2014/main" id="{17F9035E-B652-F37C-88BA-AD700ADA3F5C}"/>
              </a:ext>
            </a:extLst>
          </p:cNvPr>
          <p:cNvPicPr>
            <a:picLocks noChangeAspect="1"/>
          </p:cNvPicPr>
          <p:nvPr>
            <a:audioFile r:link="rId2"/>
            <p:extLst>
              <p:ext uri="{DAA4B4D4-6D71-4841-9C94-3DE7FCFB9230}">
                <p14:media xmlns:p14="http://schemas.microsoft.com/office/powerpoint/2010/main" r:embed="rId1">
                  <p14:extLst>
                    <p:ext uri="{3AFAAA56-56D3-431D-BCD4-E75A35582382}">
                      <p173:tracksInfo xmlns:p173="http://schemas.microsoft.com/office/powerpoint/2017/3/main" displayLoc="slide">
                        <p173:trackLst>
                          <p173:track id="{AFC8F3BD-C035-4B22-A42A-E509DD28BAEA}" label="music" lang="" r:embed="rId7"/>
                        </p173:trackLst>
                      </p173:tracksInfo>
                    </p:ext>
                  </p14:extLst>
                </p14:media>
              </p:ext>
            </p:extLst>
          </p:nvPr>
        </p:nvPicPr>
        <p:blipFill>
          <a:blip r:embed="rId8"/>
          <a:stretch>
            <a:fillRect/>
          </a:stretch>
        </p:blipFill>
        <p:spPr>
          <a:xfrm>
            <a:off x="453227" y="6048882"/>
            <a:ext cx="609600" cy="609600"/>
          </a:xfrm>
          <a:prstGeom prst="rect">
            <a:avLst/>
          </a:prstGeom>
        </p:spPr>
      </p:pic>
      <p:sp>
        <p:nvSpPr>
          <p:cNvPr id="9" name="TextBox 8">
            <a:extLst>
              <a:ext uri="{FF2B5EF4-FFF2-40B4-BE49-F238E27FC236}">
                <a16:creationId xmlns:a16="http://schemas.microsoft.com/office/drawing/2014/main" id="{04B4FDE3-FFC1-04DA-EC50-FD4F2D786930}"/>
              </a:ext>
            </a:extLst>
          </p:cNvPr>
          <p:cNvSpPr txBox="1"/>
          <p:nvPr/>
        </p:nvSpPr>
        <p:spPr>
          <a:xfrm>
            <a:off x="7843735" y="1774939"/>
            <a:ext cx="311333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Baguet Script" panose="00000500000000000000" pitchFamily="2" charset="0"/>
                <a:ea typeface="+mn-ea"/>
                <a:cs typeface="+mn-cs"/>
              </a:rPr>
              <a:t>Class begins at:</a:t>
            </a:r>
          </a:p>
        </p:txBody>
      </p:sp>
    </p:spTree>
    <p:extLst>
      <p:ext uri="{BB962C8B-B14F-4D97-AF65-F5344CB8AC3E}">
        <p14:creationId xmlns:p14="http://schemas.microsoft.com/office/powerpoint/2010/main" val="2930601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5193"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0" presetClass="exit" presetSubtype="0" fill="hold" grpId="1" nodeType="withEffect">
                                  <p:stCondLst>
                                    <p:cond delay="0"/>
                                  </p:stCondLst>
                                  <p:childTnLst>
                                    <p:animEffect transition="out" filter="fade">
                                      <p:cBhvr>
                                        <p:cTn id="12" dur="60000"/>
                                        <p:tgtEl>
                                          <p:spTgt spid="10"/>
                                        </p:tgtEl>
                                      </p:cBhvr>
                                    </p:animEffect>
                                    <p:set>
                                      <p:cBhvr>
                                        <p:cTn id="13" dur="1" fill="hold">
                                          <p:stCondLst>
                                            <p:cond delay="59999"/>
                                          </p:stCondLst>
                                        </p:cTn>
                                        <p:tgtEl>
                                          <p:spTgt spid="10"/>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2" nodeType="clickEffect">
                                  <p:stCondLst>
                                    <p:cond delay="0"/>
                                  </p:stCondLst>
                                  <p:childTnLst>
                                    <p:set>
                                      <p:cBhvr>
                                        <p:cTn id="17"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43939" showWhenStopped="0">
                <p:cTn id="18" repeatCount="indefinite" fill="hold" display="0">
                  <p:stCondLst>
                    <p:cond delay="indefinite"/>
                  </p:stCondLst>
                  <p:endCondLst>
                    <p:cond evt="onStopAudio" delay="0">
                      <p:tgtEl>
                        <p:sldTgt/>
                      </p:tgtEl>
                    </p:cond>
                  </p:endCondLst>
                </p:cTn>
                <p:tgtEl>
                  <p:spTgt spid="8"/>
                </p:tgtEl>
              </p:cMediaNode>
            </p:audio>
          </p:childTnLst>
        </p:cTn>
      </p:par>
    </p:tnLst>
    <p:bldLst>
      <p:bldP spid="10" grpId="0"/>
      <p:bldP spid="10" grpId="1"/>
      <p:bldP spid="10" grpId="2"/>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E42565C-E3CC-4EF0-8093-88FCC788A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02F429C4-ABC9-46FC-818A-B5429CDE4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270325" y="3369273"/>
            <a:ext cx="32004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CEF98E4-3709-4952-8F42-2305CCE34F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374475" y="1040470"/>
            <a:ext cx="6858003" cy="47770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F10BCCF5-D685-47FF-B675-647EAEB72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7914" y="857786"/>
            <a:ext cx="8027347" cy="5208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CA90E96-D7E1-F931-41D0-552E6D317700}"/>
              </a:ext>
            </a:extLst>
          </p:cNvPr>
          <p:cNvSpPr>
            <a:spLocks noGrp="1"/>
          </p:cNvSpPr>
          <p:nvPr>
            <p:ph type="ctrTitle"/>
          </p:nvPr>
        </p:nvSpPr>
        <p:spPr>
          <a:xfrm>
            <a:off x="879620" y="1471351"/>
            <a:ext cx="7108911" cy="4016621"/>
          </a:xfrm>
        </p:spPr>
        <p:txBody>
          <a:bodyPr anchor="ctr">
            <a:normAutofit/>
          </a:bodyPr>
          <a:lstStyle/>
          <a:p>
            <a:pPr algn="l"/>
            <a:r>
              <a:rPr lang="en-US" sz="6600" dirty="0">
                <a:solidFill>
                  <a:srgbClr val="0070C0"/>
                </a:solidFill>
                <a:latin typeface="Baguet Script" panose="00000500000000000000" pitchFamily="2" charset="0"/>
              </a:rPr>
              <a:t>Smooth Sailing OE</a:t>
            </a:r>
            <a:br>
              <a:rPr lang="en-US" sz="6600" dirty="0">
                <a:solidFill>
                  <a:srgbClr val="0070C0"/>
                </a:solidFill>
                <a:latin typeface="Aptos" panose="020B0004020202020204" pitchFamily="34" charset="0"/>
              </a:rPr>
            </a:br>
            <a:r>
              <a:rPr lang="en-US" sz="5400" dirty="0">
                <a:solidFill>
                  <a:srgbClr val="0070C0"/>
                </a:solidFill>
                <a:latin typeface="+mn-lt"/>
              </a:rPr>
              <a:t>ABC Training</a:t>
            </a:r>
            <a:br>
              <a:rPr lang="en-US" sz="5400" dirty="0">
                <a:solidFill>
                  <a:srgbClr val="0070C0"/>
                </a:solidFill>
                <a:latin typeface="+mn-lt"/>
              </a:rPr>
            </a:br>
            <a:r>
              <a:rPr lang="en-US" sz="5400" dirty="0">
                <a:solidFill>
                  <a:srgbClr val="0070C0"/>
                </a:solidFill>
                <a:latin typeface="+mn-lt"/>
              </a:rPr>
              <a:t>Plan Year 2027</a:t>
            </a:r>
          </a:p>
        </p:txBody>
      </p:sp>
      <p:sp>
        <p:nvSpPr>
          <p:cNvPr id="28" name="Rectangle 27">
            <a:extLst>
              <a:ext uri="{FF2B5EF4-FFF2-40B4-BE49-F238E27FC236}">
                <a16:creationId xmlns:a16="http://schemas.microsoft.com/office/drawing/2014/main" id="{B0EE8A42-107A-4D4C-8D56-BBAE95C7F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524009" y="3366125"/>
            <a:ext cx="32004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BAED4073-B448-7780-F67C-4C451E3091E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pic>
        <p:nvPicPr>
          <p:cNvPr id="5" name="Picture 4">
            <a:extLst>
              <a:ext uri="{FF2B5EF4-FFF2-40B4-BE49-F238E27FC236}">
                <a16:creationId xmlns:a16="http://schemas.microsoft.com/office/drawing/2014/main" id="{57241868-2211-58EC-99C7-4CFF9791DED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 y="0"/>
            <a:ext cx="12192000" cy="1528839"/>
          </a:xfrm>
          <a:prstGeom prst="rect">
            <a:avLst/>
          </a:prstGeom>
        </p:spPr>
      </p:pic>
      <p:pic>
        <p:nvPicPr>
          <p:cNvPr id="6" name="Picture 5" descr="Three skipjacks on the Chesapeake Bay ">
            <a:extLst>
              <a:ext uri="{FF2B5EF4-FFF2-40B4-BE49-F238E27FC236}">
                <a16:creationId xmlns:a16="http://schemas.microsoft.com/office/drawing/2014/main" id="{C98B6C2B-DBAC-7AA8-3875-74B768FE5B9A}"/>
              </a:ext>
            </a:extLst>
          </p:cNvPr>
          <p:cNvPicPr>
            <a:picLocks noChangeAspect="1"/>
          </p:cNvPicPr>
          <p:nvPr/>
        </p:nvPicPr>
        <p:blipFill>
          <a:blip r:embed="rId5"/>
          <a:stretch>
            <a:fillRect/>
          </a:stretch>
        </p:blipFill>
        <p:spPr>
          <a:xfrm>
            <a:off x="5699733" y="3231896"/>
            <a:ext cx="4650414" cy="3124195"/>
          </a:xfrm>
          <a:prstGeom prst="rect">
            <a:avLst/>
          </a:prstGeom>
        </p:spPr>
      </p:pic>
    </p:spTree>
    <p:extLst>
      <p:ext uri="{BB962C8B-B14F-4D97-AF65-F5344CB8AC3E}">
        <p14:creationId xmlns:p14="http://schemas.microsoft.com/office/powerpoint/2010/main" val="673627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5C0707-EDB6-632A-E0B3-42D1DFC44A3A}"/>
              </a:ext>
            </a:extLst>
          </p:cNvPr>
          <p:cNvSpPr>
            <a:spLocks noGrp="1"/>
          </p:cNvSpPr>
          <p:nvPr>
            <p:ph type="title"/>
          </p:nvPr>
        </p:nvSpPr>
        <p:spPr>
          <a:xfrm>
            <a:off x="841248" y="548640"/>
            <a:ext cx="3600860" cy="5431536"/>
          </a:xfrm>
        </p:spPr>
        <p:txBody>
          <a:bodyPr>
            <a:normAutofit/>
          </a:bodyPr>
          <a:lstStyle/>
          <a:p>
            <a:r>
              <a:rPr lang="en-US" sz="6600" dirty="0">
                <a:solidFill>
                  <a:srgbClr val="0070C0"/>
                </a:solidFill>
                <a:latin typeface="Baguet Script" panose="00000500000000000000" pitchFamily="2" charset="0"/>
              </a:rPr>
              <a:t>Agenda</a:t>
            </a:r>
            <a:br>
              <a:rPr lang="en-US" sz="5400" dirty="0"/>
            </a:br>
            <a:endParaRPr lang="en-US" sz="5400" dirty="0"/>
          </a:p>
        </p:txBody>
      </p:sp>
      <p:sp>
        <p:nvSpPr>
          <p:cNvPr id="19"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DC189B4-CCB6-00B0-378F-356DF286826B}"/>
              </a:ext>
            </a:extLst>
          </p:cNvPr>
          <p:cNvSpPr>
            <a:spLocks noGrp="1"/>
          </p:cNvSpPr>
          <p:nvPr>
            <p:ph idx="1"/>
          </p:nvPr>
        </p:nvSpPr>
        <p:spPr>
          <a:xfrm>
            <a:off x="5126418" y="552091"/>
            <a:ext cx="6224335" cy="5431536"/>
          </a:xfrm>
        </p:spPr>
        <p:txBody>
          <a:bodyPr anchor="ctr">
            <a:normAutofit/>
          </a:bodyPr>
          <a:lstStyle/>
          <a:p>
            <a:pPr lvl="1"/>
            <a:r>
              <a:rPr lang="en-US" sz="3200" dirty="0"/>
              <a:t>Open Enrollment</a:t>
            </a:r>
          </a:p>
          <a:p>
            <a:pPr lvl="1"/>
            <a:r>
              <a:rPr lang="en-US" sz="3200" dirty="0"/>
              <a:t>Benefit Highlights</a:t>
            </a:r>
          </a:p>
          <a:p>
            <a:pPr lvl="1"/>
            <a:r>
              <a:rPr lang="en-US" sz="3200" dirty="0"/>
              <a:t>Wellness Program</a:t>
            </a:r>
          </a:p>
          <a:p>
            <a:pPr lvl="1"/>
            <a:r>
              <a:rPr lang="en-US" sz="3200" dirty="0"/>
              <a:t>SPS Benefits System</a:t>
            </a:r>
          </a:p>
          <a:p>
            <a:pPr lvl="1"/>
            <a:r>
              <a:rPr lang="en-US" sz="3200" dirty="0"/>
              <a:t>Contractual Employees</a:t>
            </a:r>
          </a:p>
          <a:p>
            <a:pPr lvl="1"/>
            <a:r>
              <a:rPr lang="en-US" sz="3200" dirty="0"/>
              <a:t>EBD Reminders</a:t>
            </a:r>
          </a:p>
          <a:p>
            <a:pPr lvl="1"/>
            <a:r>
              <a:rPr lang="en-US" sz="3200" dirty="0"/>
              <a:t>Questions </a:t>
            </a:r>
          </a:p>
        </p:txBody>
      </p:sp>
      <p:pic>
        <p:nvPicPr>
          <p:cNvPr id="4" name="Picture 3">
            <a:extLst>
              <a:ext uri="{FF2B5EF4-FFF2-40B4-BE49-F238E27FC236}">
                <a16:creationId xmlns:a16="http://schemas.microsoft.com/office/drawing/2014/main" id="{7E235B95-21BE-A3A8-45BA-55F32278162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spTree>
    <p:extLst>
      <p:ext uri="{BB962C8B-B14F-4D97-AF65-F5344CB8AC3E}">
        <p14:creationId xmlns:p14="http://schemas.microsoft.com/office/powerpoint/2010/main" val="1129308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7241868-2211-58EC-99C7-4CFF9791DED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289303" y="1625096"/>
            <a:ext cx="9613397" cy="1201674"/>
          </a:xfrm>
          <a:prstGeom prst="rect">
            <a:avLst/>
          </a:prstGeom>
        </p:spPr>
      </p:pic>
      <p:sp>
        <p:nvSpPr>
          <p:cNvPr id="35" name="Right Triangle 34">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CA90E96-D7E1-F931-41D0-552E6D317700}"/>
              </a:ext>
            </a:extLst>
          </p:cNvPr>
          <p:cNvSpPr>
            <a:spLocks noGrp="1"/>
          </p:cNvSpPr>
          <p:nvPr>
            <p:ph type="ctrTitle"/>
          </p:nvPr>
        </p:nvSpPr>
        <p:spPr>
          <a:xfrm>
            <a:off x="1289304" y="3429000"/>
            <a:ext cx="8921672" cy="1713305"/>
          </a:xfrm>
        </p:spPr>
        <p:txBody>
          <a:bodyPr anchor="b">
            <a:normAutofit/>
          </a:bodyPr>
          <a:lstStyle/>
          <a:p>
            <a:pPr algn="l"/>
            <a:r>
              <a:rPr lang="en-US" sz="6600" dirty="0">
                <a:solidFill>
                  <a:srgbClr val="0070C0"/>
                </a:solidFill>
                <a:latin typeface="Baguet Script" panose="00000500000000000000" pitchFamily="2" charset="0"/>
                <a:ea typeface="Calibri" panose="020F0502020204030204" pitchFamily="34" charset="0"/>
                <a:cs typeface="Calibri" panose="020F0502020204030204" pitchFamily="34" charset="0"/>
              </a:rPr>
              <a:t>Open Enrollment</a:t>
            </a:r>
          </a:p>
        </p:txBody>
      </p:sp>
      <p:pic>
        <p:nvPicPr>
          <p:cNvPr id="3" name="Picture 2">
            <a:extLst>
              <a:ext uri="{FF2B5EF4-FFF2-40B4-BE49-F238E27FC236}">
                <a16:creationId xmlns:a16="http://schemas.microsoft.com/office/drawing/2014/main" id="{BAED4073-B448-7780-F67C-4C451E3091E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spTree>
    <p:extLst>
      <p:ext uri="{BB962C8B-B14F-4D97-AF65-F5344CB8AC3E}">
        <p14:creationId xmlns:p14="http://schemas.microsoft.com/office/powerpoint/2010/main" val="2113212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4FE896-F8FC-13BD-4BEF-B861B739DAB6}"/>
              </a:ext>
            </a:extLst>
          </p:cNvPr>
          <p:cNvSpPr>
            <a:spLocks noGrp="1"/>
          </p:cNvSpPr>
          <p:nvPr>
            <p:ph type="title"/>
          </p:nvPr>
        </p:nvSpPr>
        <p:spPr>
          <a:xfrm>
            <a:off x="1043631" y="809898"/>
            <a:ext cx="9942716" cy="1554480"/>
          </a:xfrm>
        </p:spPr>
        <p:txBody>
          <a:bodyPr anchor="ctr">
            <a:normAutofit fontScale="90000"/>
          </a:bodyPr>
          <a:lstStyle/>
          <a:p>
            <a:r>
              <a:rPr lang="en-US" sz="5400" dirty="0">
                <a:solidFill>
                  <a:srgbClr val="0070C0"/>
                </a:solidFill>
                <a:latin typeface="Baguet Script" panose="00000500000000000000" pitchFamily="2" charset="0"/>
              </a:rPr>
              <a:t>Open Enrollment:</a:t>
            </a:r>
            <a:br>
              <a:rPr lang="en-US" sz="5400" dirty="0">
                <a:solidFill>
                  <a:srgbClr val="0070C0"/>
                </a:solidFill>
                <a:latin typeface="Baguet Script" panose="00000500000000000000" pitchFamily="2" charset="0"/>
              </a:rPr>
            </a:br>
            <a:r>
              <a:rPr lang="en-US" sz="4800" dirty="0">
                <a:solidFill>
                  <a:srgbClr val="FFC000"/>
                </a:solidFill>
                <a:latin typeface="Baguet Script" panose="00000500000000000000" pitchFamily="2" charset="0"/>
              </a:rPr>
              <a:t>       </a:t>
            </a:r>
            <a:r>
              <a:rPr lang="en-US" sz="4800" dirty="0">
                <a:latin typeface="+mn-lt"/>
              </a:rPr>
              <a:t>October 19 – November 13 at 5 p.m.</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Rectangle: Rounded Corners 8">
            <a:extLst>
              <a:ext uri="{FF2B5EF4-FFF2-40B4-BE49-F238E27FC236}">
                <a16:creationId xmlns:a16="http://schemas.microsoft.com/office/drawing/2014/main" id="{FC4AE77D-AAA6-BAFC-CE4F-DB952284ACF4}"/>
              </a:ext>
            </a:extLst>
          </p:cNvPr>
          <p:cNvSpPr/>
          <p:nvPr/>
        </p:nvSpPr>
        <p:spPr>
          <a:xfrm>
            <a:off x="640079" y="2726678"/>
            <a:ext cx="5340098" cy="3540027"/>
          </a:xfrm>
          <a:prstGeom prst="round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2400" b="1" dirty="0">
                <a:solidFill>
                  <a:schemeClr val="accent4"/>
                </a:solidFill>
              </a:rPr>
              <a:t>Open Enrollment: </a:t>
            </a:r>
            <a:r>
              <a:rPr lang="en-US" dirty="0">
                <a:solidFill>
                  <a:schemeClr val="bg1"/>
                </a:solidFill>
              </a:rPr>
              <a:t>allows employees &amp; retirees the opportunity to add or change plans, add or delete eligible dependents and/or waive coverage.  Changes made during OE have an effective date of January 1</a:t>
            </a:r>
          </a:p>
          <a:p>
            <a:endParaRPr lang="en-US" dirty="0">
              <a:solidFill>
                <a:schemeClr val="bg1"/>
              </a:solidFill>
            </a:endParaRPr>
          </a:p>
          <a:p>
            <a:r>
              <a:rPr lang="en-US" sz="2400" b="1" dirty="0">
                <a:solidFill>
                  <a:srgbClr val="FFC000"/>
                </a:solidFill>
              </a:rPr>
              <a:t>Important Dates:</a:t>
            </a:r>
          </a:p>
          <a:p>
            <a:r>
              <a:rPr lang="en-US" b="1" dirty="0">
                <a:solidFill>
                  <a:schemeClr val="bg1"/>
                </a:solidFill>
              </a:rPr>
              <a:t>October 13: </a:t>
            </a:r>
            <a:r>
              <a:rPr lang="en-US" dirty="0">
                <a:solidFill>
                  <a:schemeClr val="bg1"/>
                </a:solidFill>
              </a:rPr>
              <a:t>Open Enrollment materials online</a:t>
            </a:r>
          </a:p>
          <a:p>
            <a:r>
              <a:rPr lang="en-US" b="1" dirty="0">
                <a:solidFill>
                  <a:schemeClr val="bg1"/>
                </a:solidFill>
              </a:rPr>
              <a:t>October 19:  </a:t>
            </a:r>
            <a:r>
              <a:rPr lang="en-US" dirty="0">
                <a:solidFill>
                  <a:schemeClr val="bg1"/>
                </a:solidFill>
              </a:rPr>
              <a:t>Open Enrollment begins</a:t>
            </a:r>
          </a:p>
          <a:p>
            <a:r>
              <a:rPr lang="en-US" b="1" dirty="0">
                <a:solidFill>
                  <a:schemeClr val="bg1"/>
                </a:solidFill>
              </a:rPr>
              <a:t>November 13</a:t>
            </a:r>
            <a:r>
              <a:rPr lang="en-US" dirty="0">
                <a:solidFill>
                  <a:schemeClr val="bg1"/>
                </a:solidFill>
              </a:rPr>
              <a:t>: Open Enrollment closes at 5 pm</a:t>
            </a:r>
          </a:p>
          <a:p>
            <a:endParaRPr lang="en-US" dirty="0">
              <a:solidFill>
                <a:schemeClr val="bg1"/>
              </a:solidFill>
            </a:endParaRPr>
          </a:p>
          <a:p>
            <a:endParaRPr lang="en-US" dirty="0">
              <a:solidFill>
                <a:schemeClr val="bg1"/>
              </a:solidFill>
            </a:endParaRPr>
          </a:p>
          <a:p>
            <a:pPr marL="285750" indent="-285750">
              <a:buFont typeface="Wingdings" panose="05000000000000000000" pitchFamily="2" charset="2"/>
              <a:buChar char="§"/>
            </a:pPr>
            <a:endParaRPr lang="en-US" dirty="0">
              <a:solidFill>
                <a:schemeClr val="bg1"/>
              </a:solidFill>
            </a:endParaRPr>
          </a:p>
          <a:p>
            <a:endParaRPr lang="en-US" dirty="0">
              <a:solidFill>
                <a:schemeClr val="bg1"/>
              </a:solidFill>
            </a:endParaRPr>
          </a:p>
          <a:p>
            <a:endParaRPr lang="en-US" dirty="0">
              <a:solidFill>
                <a:schemeClr val="bg1"/>
              </a:solidFill>
            </a:endParaRPr>
          </a:p>
        </p:txBody>
      </p:sp>
      <p:sp>
        <p:nvSpPr>
          <p:cNvPr id="14" name="Rectangle: Rounded Corners 13">
            <a:extLst>
              <a:ext uri="{FF2B5EF4-FFF2-40B4-BE49-F238E27FC236}">
                <a16:creationId xmlns:a16="http://schemas.microsoft.com/office/drawing/2014/main" id="{34ABB94E-939B-2227-DD4D-1E602773F81D}"/>
              </a:ext>
            </a:extLst>
          </p:cNvPr>
          <p:cNvSpPr/>
          <p:nvPr/>
        </p:nvSpPr>
        <p:spPr>
          <a:xfrm>
            <a:off x="6163056" y="2704014"/>
            <a:ext cx="5340098" cy="3540027"/>
          </a:xfrm>
          <a:prstGeom prst="round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2400" b="1" dirty="0">
                <a:solidFill>
                  <a:srgbClr val="FFC000"/>
                </a:solidFill>
              </a:rPr>
              <a:t>Important Information:</a:t>
            </a:r>
            <a:endParaRPr lang="en-US" b="1" dirty="0">
              <a:solidFill>
                <a:schemeClr val="bg1"/>
              </a:solidFill>
            </a:endParaRPr>
          </a:p>
          <a:p>
            <a:pPr marL="285750" indent="-285750">
              <a:buFont typeface="Wingdings" panose="05000000000000000000" pitchFamily="2" charset="2"/>
              <a:buChar char="§"/>
            </a:pPr>
            <a:r>
              <a:rPr lang="en-US" dirty="0">
                <a:solidFill>
                  <a:schemeClr val="bg1"/>
                </a:solidFill>
              </a:rPr>
              <a:t>All employees will use SPS system for Open Enrollment elections/changes, no exceptions!</a:t>
            </a:r>
          </a:p>
          <a:p>
            <a:pPr marL="285750" indent="-285750">
              <a:buFont typeface="Wingdings" panose="05000000000000000000" pitchFamily="2" charset="2"/>
              <a:buChar char="§"/>
            </a:pPr>
            <a:r>
              <a:rPr lang="en-US" dirty="0">
                <a:solidFill>
                  <a:schemeClr val="bg1"/>
                </a:solidFill>
              </a:rPr>
              <a:t>FSA elections are a mandatory re-enrollment each year, NO ROLLOVERS!</a:t>
            </a:r>
          </a:p>
          <a:p>
            <a:pPr marL="285750" indent="-285750">
              <a:buFont typeface="Wingdings" panose="05000000000000000000" pitchFamily="2" charset="2"/>
              <a:buChar char="§"/>
            </a:pPr>
            <a:r>
              <a:rPr lang="en-US" dirty="0">
                <a:solidFill>
                  <a:schemeClr val="bg1"/>
                </a:solidFill>
              </a:rPr>
              <a:t>Retirees and COBRA participants will be mailed printed materials.</a:t>
            </a:r>
          </a:p>
          <a:p>
            <a:pPr marL="285750" indent="-285750">
              <a:buFont typeface="Wingdings" panose="05000000000000000000" pitchFamily="2" charset="2"/>
              <a:buChar char="§"/>
            </a:pPr>
            <a:r>
              <a:rPr lang="en-US" dirty="0">
                <a:solidFill>
                  <a:schemeClr val="bg1"/>
                </a:solidFill>
              </a:rPr>
              <a:t>ABCs can order materials directly from the </a:t>
            </a:r>
            <a:r>
              <a:rPr lang="en-US">
                <a:solidFill>
                  <a:schemeClr val="bg1"/>
                </a:solidFill>
              </a:rPr>
              <a:t>carrier. (</a:t>
            </a:r>
            <a:r>
              <a:rPr lang="en-US" dirty="0">
                <a:solidFill>
                  <a:schemeClr val="bg1"/>
                </a:solidFill>
              </a:rPr>
              <a:t>details at ABC Corner)</a:t>
            </a:r>
          </a:p>
          <a:p>
            <a:pPr marL="285750" indent="-285750">
              <a:buFont typeface="Wingdings" panose="05000000000000000000" pitchFamily="2" charset="2"/>
              <a:buChar char="§"/>
            </a:pPr>
            <a:r>
              <a:rPr lang="en-US" dirty="0">
                <a:solidFill>
                  <a:schemeClr val="bg1"/>
                </a:solidFill>
              </a:rPr>
              <a:t>All others access online materials!</a:t>
            </a:r>
          </a:p>
        </p:txBody>
      </p:sp>
      <p:pic>
        <p:nvPicPr>
          <p:cNvPr id="16" name="Picture 15">
            <a:extLst>
              <a:ext uri="{FF2B5EF4-FFF2-40B4-BE49-F238E27FC236}">
                <a16:creationId xmlns:a16="http://schemas.microsoft.com/office/drawing/2014/main" id="{D7802901-9963-4E3A-38AD-953378731FC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spTree>
    <p:extLst>
      <p:ext uri="{BB962C8B-B14F-4D97-AF65-F5344CB8AC3E}">
        <p14:creationId xmlns:p14="http://schemas.microsoft.com/office/powerpoint/2010/main" val="1902912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4FE896-F8FC-13BD-4BEF-B861B739DAB6}"/>
              </a:ext>
            </a:extLst>
          </p:cNvPr>
          <p:cNvSpPr>
            <a:spLocks noGrp="1"/>
          </p:cNvSpPr>
          <p:nvPr>
            <p:ph type="title"/>
          </p:nvPr>
        </p:nvSpPr>
        <p:spPr>
          <a:xfrm>
            <a:off x="1043631" y="809898"/>
            <a:ext cx="9942716" cy="1554480"/>
          </a:xfrm>
        </p:spPr>
        <p:txBody>
          <a:bodyPr anchor="ctr">
            <a:normAutofit/>
          </a:bodyPr>
          <a:lstStyle/>
          <a:p>
            <a:r>
              <a:rPr lang="en-US" sz="5400" dirty="0">
                <a:solidFill>
                  <a:srgbClr val="0070C0"/>
                </a:solidFill>
                <a:latin typeface="Baguet Script" panose="00000500000000000000" pitchFamily="2" charset="0"/>
              </a:rPr>
              <a:t>Open Enrollment: Meetings</a:t>
            </a:r>
            <a:br>
              <a:rPr lang="en-US" sz="5400" dirty="0">
                <a:solidFill>
                  <a:srgbClr val="FFC000"/>
                </a:solidFill>
                <a:latin typeface="Baguet Script" panose="00000500000000000000" pitchFamily="2" charset="0"/>
              </a:rPr>
            </a:br>
            <a:r>
              <a:rPr lang="en-US" sz="4800" dirty="0">
                <a:solidFill>
                  <a:srgbClr val="FFC000"/>
                </a:solidFill>
                <a:latin typeface="Baguet Script" panose="00000500000000000000" pitchFamily="2" charset="0"/>
              </a:rPr>
              <a:t> </a:t>
            </a:r>
            <a:r>
              <a:rPr lang="en-US" sz="4800" dirty="0">
                <a:solidFill>
                  <a:srgbClr val="FFC000"/>
                </a:solidFill>
                <a:latin typeface="Calibri Light" panose="020F0302020204030204" pitchFamily="34" charset="0"/>
                <a:ea typeface="Calibri Light" panose="020F0302020204030204" pitchFamily="34" charset="0"/>
                <a:cs typeface="Calibri Light" panose="020F0302020204030204" pitchFamily="34" charset="0"/>
              </a:rPr>
              <a:t>      </a:t>
            </a:r>
            <a:r>
              <a:rPr lang="en-US" sz="4800" dirty="0">
                <a:latin typeface="+mn-lt"/>
                <a:ea typeface="Calibri Light" panose="020F0302020204030204" pitchFamily="34" charset="0"/>
                <a:cs typeface="Calibri Light" panose="020F0302020204030204" pitchFamily="34" charset="0"/>
              </a:rPr>
              <a:t>Virtual, In-Person, On-Demand</a:t>
            </a:r>
            <a:r>
              <a:rPr lang="en-US" sz="4800" dirty="0">
                <a:solidFill>
                  <a:srgbClr val="FFC000"/>
                </a:solidFill>
                <a:latin typeface="+mn-lt"/>
              </a:rPr>
              <a:t>     </a:t>
            </a:r>
            <a:endParaRPr lang="en-US" sz="4800" dirty="0">
              <a:latin typeface="+mn-lt"/>
            </a:endParaRP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Rectangle: Rounded Corners 8">
            <a:extLst>
              <a:ext uri="{FF2B5EF4-FFF2-40B4-BE49-F238E27FC236}">
                <a16:creationId xmlns:a16="http://schemas.microsoft.com/office/drawing/2014/main" id="{FC4AE77D-AAA6-BAFC-CE4F-DB952284ACF4}"/>
              </a:ext>
            </a:extLst>
          </p:cNvPr>
          <p:cNvSpPr/>
          <p:nvPr/>
        </p:nvSpPr>
        <p:spPr>
          <a:xfrm>
            <a:off x="640079" y="2726678"/>
            <a:ext cx="5340098" cy="2914725"/>
          </a:xfrm>
          <a:prstGeom prst="round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2400" b="1" dirty="0">
                <a:solidFill>
                  <a:srgbClr val="FFC000"/>
                </a:solidFill>
              </a:rPr>
              <a:t>Virtual Resources:</a:t>
            </a:r>
          </a:p>
          <a:p>
            <a:r>
              <a:rPr lang="en-US" sz="2400" b="1" dirty="0">
                <a:solidFill>
                  <a:srgbClr val="FFC000"/>
                </a:solidFill>
              </a:rPr>
              <a:t>Scheduled Meetings:</a:t>
            </a:r>
          </a:p>
          <a:p>
            <a:pPr marL="342900" indent="-342900">
              <a:buFont typeface="Wingdings" panose="05000000000000000000" pitchFamily="2" charset="2"/>
              <a:buChar char="§"/>
            </a:pPr>
            <a:r>
              <a:rPr lang="en-US" dirty="0">
                <a:solidFill>
                  <a:schemeClr val="bg1"/>
                </a:solidFill>
              </a:rPr>
              <a:t>Offered by all carriers during Open Enrollment </a:t>
            </a:r>
            <a:endParaRPr lang="en-US" dirty="0">
              <a:solidFill>
                <a:schemeClr val="tx1"/>
              </a:solidFill>
              <a:highlight>
                <a:srgbClr val="FFFF00"/>
              </a:highlight>
            </a:endParaRPr>
          </a:p>
          <a:p>
            <a:pPr marL="342900" indent="-342900">
              <a:buFont typeface="Wingdings" panose="05000000000000000000" pitchFamily="2" charset="2"/>
              <a:buChar char="§"/>
            </a:pPr>
            <a:r>
              <a:rPr lang="en-US" dirty="0">
                <a:solidFill>
                  <a:schemeClr val="bg1"/>
                </a:solidFill>
              </a:rPr>
              <a:t>All meetings are carrier specific</a:t>
            </a:r>
          </a:p>
          <a:p>
            <a:r>
              <a:rPr lang="en-US" sz="2400" b="1" dirty="0">
                <a:solidFill>
                  <a:srgbClr val="FFC000"/>
                </a:solidFill>
              </a:rPr>
              <a:t>Available On-Demand</a:t>
            </a:r>
          </a:p>
          <a:p>
            <a:pPr marL="342900" indent="-342900">
              <a:buFont typeface="Wingdings" panose="05000000000000000000" pitchFamily="2" charset="2"/>
              <a:buChar char="§"/>
            </a:pPr>
            <a:r>
              <a:rPr lang="en-US" dirty="0">
                <a:solidFill>
                  <a:schemeClr val="bg1"/>
                </a:solidFill>
              </a:rPr>
              <a:t>2027 Open Enrollment materials &amp; videos at </a:t>
            </a:r>
            <a:r>
              <a:rPr lang="en-US" b="1" dirty="0">
                <a:solidFill>
                  <a:schemeClr val="bg1"/>
                </a:solidFill>
                <a:hlinkClick r:id="rId3">
                  <a:extLst>
                    <a:ext uri="{A12FA001-AC4F-418D-AE19-62706E023703}">
                      <ahyp:hlinkClr xmlns:ahyp="http://schemas.microsoft.com/office/drawing/2018/hyperlinkcolor" val="tx"/>
                    </a:ext>
                  </a:extLst>
                </a:hlinkClick>
              </a:rPr>
              <a:t>mymdbenefits.com</a:t>
            </a:r>
            <a:r>
              <a:rPr lang="en-US" b="1" dirty="0">
                <a:solidFill>
                  <a:schemeClr val="bg1"/>
                </a:solidFill>
              </a:rPr>
              <a:t> </a:t>
            </a:r>
            <a:r>
              <a:rPr lang="en-US" dirty="0">
                <a:solidFill>
                  <a:schemeClr val="bg1"/>
                </a:solidFill>
              </a:rPr>
              <a:t>available</a:t>
            </a:r>
            <a:r>
              <a:rPr lang="en-US" b="1" dirty="0">
                <a:solidFill>
                  <a:schemeClr val="bg1"/>
                </a:solidFill>
              </a:rPr>
              <a:t> </a:t>
            </a:r>
            <a:r>
              <a:rPr lang="en-US" dirty="0">
                <a:solidFill>
                  <a:schemeClr val="bg1"/>
                </a:solidFill>
              </a:rPr>
              <a:t>now.</a:t>
            </a:r>
            <a:endParaRPr lang="en-US" b="1" dirty="0">
              <a:solidFill>
                <a:schemeClr val="bg1"/>
              </a:solidFill>
            </a:endParaRPr>
          </a:p>
        </p:txBody>
      </p:sp>
      <p:sp>
        <p:nvSpPr>
          <p:cNvPr id="14" name="Rectangle: Rounded Corners 13">
            <a:extLst>
              <a:ext uri="{FF2B5EF4-FFF2-40B4-BE49-F238E27FC236}">
                <a16:creationId xmlns:a16="http://schemas.microsoft.com/office/drawing/2014/main" id="{34ABB94E-939B-2227-DD4D-1E602773F81D}"/>
              </a:ext>
            </a:extLst>
          </p:cNvPr>
          <p:cNvSpPr/>
          <p:nvPr/>
        </p:nvSpPr>
        <p:spPr>
          <a:xfrm>
            <a:off x="6163056" y="2704015"/>
            <a:ext cx="5340098" cy="2937388"/>
          </a:xfrm>
          <a:prstGeom prst="round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2400" b="1" dirty="0">
                <a:solidFill>
                  <a:srgbClr val="FFC000"/>
                </a:solidFill>
              </a:rPr>
              <a:t>In-Person Meetings:</a:t>
            </a:r>
          </a:p>
          <a:p>
            <a:pPr marL="285750" indent="-285750">
              <a:buFont typeface="Wingdings" panose="05000000000000000000" pitchFamily="2" charset="2"/>
              <a:buChar char="§"/>
            </a:pPr>
            <a:r>
              <a:rPr lang="en-US" dirty="0">
                <a:solidFill>
                  <a:schemeClr val="bg1"/>
                </a:solidFill>
              </a:rPr>
              <a:t>Offered at locations throughout Maryland during Open Enrollment</a:t>
            </a:r>
          </a:p>
          <a:p>
            <a:pPr marL="285750" indent="-285750">
              <a:buFont typeface="Wingdings" panose="05000000000000000000" pitchFamily="2" charset="2"/>
              <a:buChar char="§"/>
            </a:pPr>
            <a:r>
              <a:rPr lang="en-US" dirty="0">
                <a:solidFill>
                  <a:schemeClr val="bg1"/>
                </a:solidFill>
              </a:rPr>
              <a:t>All carrier partners will be available with materials.  </a:t>
            </a:r>
          </a:p>
          <a:p>
            <a:endParaRPr lang="en-US" dirty="0">
              <a:solidFill>
                <a:schemeClr val="bg1"/>
              </a:solidFill>
            </a:endParaRPr>
          </a:p>
          <a:p>
            <a:endParaRPr lang="en-US" dirty="0">
              <a:solidFill>
                <a:schemeClr val="bg1"/>
              </a:solidFill>
            </a:endParaRPr>
          </a:p>
          <a:p>
            <a:endParaRPr lang="en-US" dirty="0">
              <a:solidFill>
                <a:schemeClr val="bg1"/>
              </a:solidFill>
            </a:endParaRPr>
          </a:p>
        </p:txBody>
      </p:sp>
      <p:pic>
        <p:nvPicPr>
          <p:cNvPr id="16" name="Picture 15">
            <a:extLst>
              <a:ext uri="{FF2B5EF4-FFF2-40B4-BE49-F238E27FC236}">
                <a16:creationId xmlns:a16="http://schemas.microsoft.com/office/drawing/2014/main" id="{D7802901-9963-4E3A-38AD-953378731FC2}"/>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sp>
        <p:nvSpPr>
          <p:cNvPr id="3" name="TextBox 2">
            <a:extLst>
              <a:ext uri="{FF2B5EF4-FFF2-40B4-BE49-F238E27FC236}">
                <a16:creationId xmlns:a16="http://schemas.microsoft.com/office/drawing/2014/main" id="{CAB4EA50-1EC1-8999-1FED-6EDDFD4D211E}"/>
              </a:ext>
            </a:extLst>
          </p:cNvPr>
          <p:cNvSpPr txBox="1"/>
          <p:nvPr/>
        </p:nvSpPr>
        <p:spPr>
          <a:xfrm>
            <a:off x="838200" y="5775649"/>
            <a:ext cx="10148147" cy="369332"/>
          </a:xfrm>
          <a:prstGeom prst="rect">
            <a:avLst/>
          </a:prstGeom>
          <a:noFill/>
        </p:spPr>
        <p:txBody>
          <a:bodyPr wrap="square" rtlCol="0">
            <a:spAutoFit/>
          </a:bodyPr>
          <a:lstStyle/>
          <a:p>
            <a:pPr algn="ctr"/>
            <a:r>
              <a:rPr lang="en-US" b="1" dirty="0"/>
              <a:t>Full schedule and details will be emailed and posted: </a:t>
            </a:r>
            <a:r>
              <a:rPr lang="en-US" b="1" dirty="0">
                <a:hlinkClick r:id="rId5">
                  <a:extLst>
                    <a:ext uri="{A12FA001-AC4F-418D-AE19-62706E023703}">
                      <ahyp:hlinkClr xmlns:ahyp="http://schemas.microsoft.com/office/drawing/2018/hyperlinkcolor" val="tx"/>
                    </a:ext>
                  </a:extLst>
                </a:hlinkClick>
              </a:rPr>
              <a:t>dbm.maryland.gov/benefits</a:t>
            </a:r>
            <a:endParaRPr lang="en-US" b="1" dirty="0"/>
          </a:p>
        </p:txBody>
      </p:sp>
    </p:spTree>
    <p:extLst>
      <p:ext uri="{BB962C8B-B14F-4D97-AF65-F5344CB8AC3E}">
        <p14:creationId xmlns:p14="http://schemas.microsoft.com/office/powerpoint/2010/main" val="3316700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545D489D-16E1-484D-867B-144368D74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9A496F5-B01E-4BF8-9D1E-C4E53B6F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2257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c 22">
            <a:extLst>
              <a:ext uri="{FF2B5EF4-FFF2-40B4-BE49-F238E27FC236}">
                <a16:creationId xmlns:a16="http://schemas.microsoft.com/office/drawing/2014/main" id="{6E895C8D-1379-40B8-8B1B-B6F5AEAF0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746107">
            <a:off x="2906963" y="1348064"/>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47C02D6-9C2E-B6C0-AA7F-59A0C5B46E2D}"/>
              </a:ext>
            </a:extLst>
          </p:cNvPr>
          <p:cNvSpPr>
            <a:spLocks noGrp="1"/>
          </p:cNvSpPr>
          <p:nvPr>
            <p:ph type="title"/>
          </p:nvPr>
        </p:nvSpPr>
        <p:spPr>
          <a:xfrm>
            <a:off x="838200" y="643467"/>
            <a:ext cx="2951205" cy="5571066"/>
          </a:xfrm>
        </p:spPr>
        <p:txBody>
          <a:bodyPr vert="horz" lIns="91440" tIns="45720" rIns="91440" bIns="45720" rtlCol="0" anchor="ctr">
            <a:normAutofit/>
          </a:bodyPr>
          <a:lstStyle/>
          <a:p>
            <a:pPr algn="l">
              <a:lnSpc>
                <a:spcPct val="90000"/>
              </a:lnSpc>
              <a:spcBef>
                <a:spcPct val="0"/>
              </a:spcBef>
            </a:pPr>
            <a:r>
              <a:rPr lang="en-US" b="1" kern="1200" dirty="0">
                <a:solidFill>
                  <a:srgbClr val="FFFFFF"/>
                </a:solidFill>
                <a:latin typeface="Baguet Script" panose="00000500000000000000" pitchFamily="2" charset="0"/>
              </a:rPr>
              <a:t>Dependent Verification Review (DVR)</a:t>
            </a:r>
          </a:p>
        </p:txBody>
      </p:sp>
      <p:pic>
        <p:nvPicPr>
          <p:cNvPr id="3" name="Picture 2">
            <a:extLst>
              <a:ext uri="{FF2B5EF4-FFF2-40B4-BE49-F238E27FC236}">
                <a16:creationId xmlns:a16="http://schemas.microsoft.com/office/drawing/2014/main" id="{CF648374-03EA-A1AB-9930-316784569AD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graphicFrame>
        <p:nvGraphicFramePr>
          <p:cNvPr id="15" name="TextBox 3" descr="Details for submitting dependent documentation during Open Enrollment,&#10;">
            <a:extLst>
              <a:ext uri="{FF2B5EF4-FFF2-40B4-BE49-F238E27FC236}">
                <a16:creationId xmlns:a16="http://schemas.microsoft.com/office/drawing/2014/main" id="{7D75795E-013D-963E-7DC7-1253985ACC90}"/>
              </a:ext>
            </a:extLst>
          </p:cNvPr>
          <p:cNvGraphicFramePr/>
          <p:nvPr>
            <p:extLst>
              <p:ext uri="{D42A27DB-BD31-4B8C-83A1-F6EECF244321}">
                <p14:modId xmlns:p14="http://schemas.microsoft.com/office/powerpoint/2010/main" val="376960644"/>
              </p:ext>
            </p:extLst>
          </p:nvPr>
        </p:nvGraphicFramePr>
        <p:xfrm>
          <a:off x="5237018" y="653693"/>
          <a:ext cx="6303729" cy="55608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4282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545D489D-16E1-484D-867B-144368D74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49A496F5-B01E-4BF8-9D1E-C4E53B6F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2257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rc 33">
            <a:extLst>
              <a:ext uri="{FF2B5EF4-FFF2-40B4-BE49-F238E27FC236}">
                <a16:creationId xmlns:a16="http://schemas.microsoft.com/office/drawing/2014/main" id="{6E895C8D-1379-40B8-8B1B-B6F5AEAF0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746107">
            <a:off x="2906963" y="1348064"/>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47C02D6-9C2E-B6C0-AA7F-59A0C5B46E2D}"/>
              </a:ext>
            </a:extLst>
          </p:cNvPr>
          <p:cNvSpPr>
            <a:spLocks noGrp="1"/>
          </p:cNvSpPr>
          <p:nvPr>
            <p:ph type="title"/>
          </p:nvPr>
        </p:nvSpPr>
        <p:spPr>
          <a:xfrm>
            <a:off x="838200" y="643467"/>
            <a:ext cx="2951205" cy="5571066"/>
          </a:xfrm>
        </p:spPr>
        <p:txBody>
          <a:bodyPr vert="horz" lIns="91440" tIns="45720" rIns="91440" bIns="45720" rtlCol="0" anchor="ctr">
            <a:normAutofit/>
          </a:bodyPr>
          <a:lstStyle/>
          <a:p>
            <a:pPr algn="l">
              <a:lnSpc>
                <a:spcPct val="90000"/>
              </a:lnSpc>
              <a:spcBef>
                <a:spcPct val="0"/>
              </a:spcBef>
            </a:pPr>
            <a:r>
              <a:rPr lang="en-US" b="1" kern="1200">
                <a:solidFill>
                  <a:srgbClr val="FFFFFF"/>
                </a:solidFill>
                <a:latin typeface="Baguet Script" panose="00000500000000000000" pitchFamily="2" charset="0"/>
              </a:rPr>
              <a:t>Dependent </a:t>
            </a:r>
            <a:r>
              <a:rPr lang="en-US" b="1">
                <a:solidFill>
                  <a:srgbClr val="FFFFFF"/>
                </a:solidFill>
                <a:latin typeface="Baguet Script" panose="00000500000000000000" pitchFamily="2" charset="0"/>
              </a:rPr>
              <a:t>Documents</a:t>
            </a:r>
            <a:endParaRPr lang="en-US" b="1" kern="1200" dirty="0">
              <a:solidFill>
                <a:srgbClr val="FFFFFF"/>
              </a:solidFill>
              <a:latin typeface="Baguet Script" panose="00000500000000000000" pitchFamily="2" charset="0"/>
            </a:endParaRPr>
          </a:p>
        </p:txBody>
      </p:sp>
      <p:pic>
        <p:nvPicPr>
          <p:cNvPr id="3" name="Picture 2">
            <a:extLst>
              <a:ext uri="{FF2B5EF4-FFF2-40B4-BE49-F238E27FC236}">
                <a16:creationId xmlns:a16="http://schemas.microsoft.com/office/drawing/2014/main" id="{CF648374-03EA-A1AB-9930-316784569AD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graphicFrame>
        <p:nvGraphicFramePr>
          <p:cNvPr id="15" name="TextBox 3" descr="List of required supporting documentation by relationship type.&#10; ">
            <a:extLst>
              <a:ext uri="{FF2B5EF4-FFF2-40B4-BE49-F238E27FC236}">
                <a16:creationId xmlns:a16="http://schemas.microsoft.com/office/drawing/2014/main" id="{7D75795E-013D-963E-7DC7-1253985ACC90}"/>
              </a:ext>
            </a:extLst>
          </p:cNvPr>
          <p:cNvGraphicFramePr/>
          <p:nvPr>
            <p:extLst>
              <p:ext uri="{D42A27DB-BD31-4B8C-83A1-F6EECF244321}">
                <p14:modId xmlns:p14="http://schemas.microsoft.com/office/powerpoint/2010/main" val="1748588449"/>
              </p:ext>
            </p:extLst>
          </p:nvPr>
        </p:nvGraphicFramePr>
        <p:xfrm>
          <a:off x="5536742" y="1031008"/>
          <a:ext cx="6303729" cy="55608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05035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7241868-2211-58EC-99C7-4CFF9791DED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289303" y="1625096"/>
            <a:ext cx="9613397" cy="1201674"/>
          </a:xfrm>
          <a:prstGeom prst="rect">
            <a:avLst/>
          </a:prstGeom>
        </p:spPr>
      </p:pic>
      <p:sp>
        <p:nvSpPr>
          <p:cNvPr id="35" name="Right Triangle 34">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CA90E96-D7E1-F931-41D0-552E6D317700}"/>
              </a:ext>
            </a:extLst>
          </p:cNvPr>
          <p:cNvSpPr>
            <a:spLocks noGrp="1"/>
          </p:cNvSpPr>
          <p:nvPr>
            <p:ph type="ctrTitle"/>
          </p:nvPr>
        </p:nvSpPr>
        <p:spPr>
          <a:xfrm>
            <a:off x="1289304" y="3429000"/>
            <a:ext cx="8921672" cy="1713305"/>
          </a:xfrm>
        </p:spPr>
        <p:txBody>
          <a:bodyPr anchor="ctr">
            <a:normAutofit fontScale="90000"/>
          </a:bodyPr>
          <a:lstStyle/>
          <a:p>
            <a:pPr algn="l"/>
            <a:br>
              <a:rPr lang="en-US" sz="6600" dirty="0">
                <a:solidFill>
                  <a:srgbClr val="FFC00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br>
            <a:r>
              <a:rPr lang="en-US" sz="7300" dirty="0">
                <a:solidFill>
                  <a:srgbClr val="0070C0"/>
                </a:solidFill>
                <a:latin typeface="Baguet Script" panose="00000500000000000000" pitchFamily="2" charset="0"/>
                <a:ea typeface="Calibri" panose="020F0502020204030204" pitchFamily="34" charset="0"/>
                <a:cs typeface="Calibri" panose="020F0502020204030204" pitchFamily="34" charset="0"/>
              </a:rPr>
              <a:t>Benefit Highlights</a:t>
            </a:r>
            <a:br>
              <a:rPr lang="en-US" sz="6600" dirty="0">
                <a:solidFill>
                  <a:srgbClr val="FFC00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br>
            <a:endParaRPr lang="en-US" sz="6600" dirty="0">
              <a:solidFill>
                <a:srgbClr val="FFC00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BAED4073-B448-7780-F67C-4C451E3091E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spTree>
    <p:extLst>
      <p:ext uri="{BB962C8B-B14F-4D97-AF65-F5344CB8AC3E}">
        <p14:creationId xmlns:p14="http://schemas.microsoft.com/office/powerpoint/2010/main" val="3023510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6FA0E-4C3A-4AFB-D323-AF0DECD956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53B3B6-5A1F-8C65-3AED-D0FF08466885}"/>
              </a:ext>
            </a:extLst>
          </p:cNvPr>
          <p:cNvSpPr>
            <a:spLocks noGrp="1"/>
          </p:cNvSpPr>
          <p:nvPr>
            <p:ph type="title"/>
          </p:nvPr>
        </p:nvSpPr>
        <p:spPr>
          <a:xfrm>
            <a:off x="838200" y="365126"/>
            <a:ext cx="10515600" cy="750242"/>
          </a:xfrm>
        </p:spPr>
        <p:txBody>
          <a:bodyPr/>
          <a:lstStyle/>
          <a:p>
            <a:r>
              <a:rPr lang="en-US" dirty="0">
                <a:solidFill>
                  <a:srgbClr val="0070C0"/>
                </a:solidFill>
                <a:latin typeface="Baguet Script" panose="00000500000000000000" pitchFamily="2" charset="0"/>
              </a:rPr>
              <a:t>Highlights</a:t>
            </a:r>
            <a:r>
              <a:rPr lang="en-US" dirty="0">
                <a:solidFill>
                  <a:prstClr val="black"/>
                </a:solidFill>
              </a:rPr>
              <a:t> </a:t>
            </a:r>
            <a:r>
              <a:rPr lang="en-US" b="1" dirty="0">
                <a:solidFill>
                  <a:srgbClr val="0070C0"/>
                </a:solidFill>
                <a:latin typeface="Baguet Script" panose="00000500000000000000" pitchFamily="2" charset="0"/>
              </a:rPr>
              <a:t>2027</a:t>
            </a:r>
            <a:endParaRPr lang="en-US" dirty="0">
              <a:solidFill>
                <a:srgbClr val="0070C0"/>
              </a:solidFill>
            </a:endParaRPr>
          </a:p>
        </p:txBody>
      </p:sp>
      <p:sp>
        <p:nvSpPr>
          <p:cNvPr id="3" name="Rectangle: Rounded Corners 2">
            <a:extLst>
              <a:ext uri="{FF2B5EF4-FFF2-40B4-BE49-F238E27FC236}">
                <a16:creationId xmlns:a16="http://schemas.microsoft.com/office/drawing/2014/main" id="{75069BA3-A2FF-54D7-DC99-CB01BA65C81A}"/>
              </a:ext>
            </a:extLst>
          </p:cNvPr>
          <p:cNvSpPr/>
          <p:nvPr/>
        </p:nvSpPr>
        <p:spPr>
          <a:xfrm>
            <a:off x="838200" y="1115368"/>
            <a:ext cx="4457281" cy="1304065"/>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285750" lvl="0" indent="-285750">
              <a:lnSpc>
                <a:spcPct val="100000"/>
              </a:lnSpc>
              <a:buFont typeface="Arial" panose="020B0604020202020204" pitchFamily="34" charset="0"/>
              <a:buChar char="•"/>
            </a:pPr>
            <a:r>
              <a:rPr lang="en-US" b="1" dirty="0">
                <a:solidFill>
                  <a:schemeClr val="tx1"/>
                </a:solidFill>
              </a:rPr>
              <a:t>Dependent Day Care FSA max is $7,500</a:t>
            </a:r>
          </a:p>
          <a:p>
            <a:pPr lvl="0">
              <a:lnSpc>
                <a:spcPct val="100000"/>
              </a:lnSpc>
            </a:pPr>
            <a:endParaRPr lang="en-US" b="1" dirty="0">
              <a:solidFill>
                <a:schemeClr val="tx1"/>
              </a:solidFill>
            </a:endParaRPr>
          </a:p>
          <a:p>
            <a:pPr marL="285750" lvl="0" indent="-285750">
              <a:lnSpc>
                <a:spcPct val="100000"/>
              </a:lnSpc>
              <a:buFont typeface="Arial" panose="020B0604020202020204" pitchFamily="34" charset="0"/>
              <a:buChar char="•"/>
            </a:pPr>
            <a:r>
              <a:rPr lang="en-US" b="1" dirty="0">
                <a:solidFill>
                  <a:schemeClr val="tx1"/>
                </a:solidFill>
              </a:rPr>
              <a:t>Health Care FSA increases to $3,400</a:t>
            </a:r>
          </a:p>
        </p:txBody>
      </p:sp>
      <p:sp>
        <p:nvSpPr>
          <p:cNvPr id="9" name="Rectangle: Rounded Corners 8">
            <a:extLst>
              <a:ext uri="{FF2B5EF4-FFF2-40B4-BE49-F238E27FC236}">
                <a16:creationId xmlns:a16="http://schemas.microsoft.com/office/drawing/2014/main" id="{4C994649-F505-3963-C9EF-CE042ADCBB3E}"/>
              </a:ext>
            </a:extLst>
          </p:cNvPr>
          <p:cNvSpPr/>
          <p:nvPr/>
        </p:nvSpPr>
        <p:spPr>
          <a:xfrm>
            <a:off x="6219930" y="1115369"/>
            <a:ext cx="5123821" cy="1304064"/>
          </a:xfrm>
          <a:prstGeom prst="roundRect">
            <a:avLst/>
          </a:prstGeom>
          <a:solidFill>
            <a:schemeClr val="bg1">
              <a:lumMod val="50000"/>
            </a:schemeClr>
          </a:solidFill>
        </p:spPr>
        <p:style>
          <a:lnRef idx="3">
            <a:schemeClr val="lt1"/>
          </a:lnRef>
          <a:fillRef idx="1">
            <a:schemeClr val="accent3"/>
          </a:fillRef>
          <a:effectRef idx="1">
            <a:schemeClr val="accent3"/>
          </a:effectRef>
          <a:fontRef idx="minor">
            <a:schemeClr val="lt1"/>
          </a:fontRef>
        </p:style>
        <p:txBody>
          <a:bodyPr rtlCol="0" anchor="ctr"/>
          <a:lstStyle/>
          <a:p>
            <a:pPr marL="285750" lvl="0" indent="-285750">
              <a:lnSpc>
                <a:spcPct val="100000"/>
              </a:lnSpc>
              <a:buFont typeface="Arial" panose="020B0604020202020204" pitchFamily="34" charset="0"/>
              <a:buChar char="•"/>
            </a:pPr>
            <a:r>
              <a:rPr lang="en-US" b="1" u="sng" dirty="0">
                <a:solidFill>
                  <a:schemeClr val="bg1"/>
                </a:solidFill>
              </a:rPr>
              <a:t>1/1/2027:</a:t>
            </a:r>
            <a:r>
              <a:rPr lang="en-US" b="1" dirty="0">
                <a:solidFill>
                  <a:schemeClr val="bg1"/>
                </a:solidFill>
              </a:rPr>
              <a:t> All Contractual Employees will have pre-tax health benefit payroll deductions</a:t>
            </a:r>
          </a:p>
          <a:p>
            <a:pPr marL="285750" lvl="0" indent="-285750">
              <a:lnSpc>
                <a:spcPct val="100000"/>
              </a:lnSpc>
              <a:buFont typeface="Arial" panose="020B0604020202020204" pitchFamily="34" charset="0"/>
              <a:buChar char="•"/>
            </a:pPr>
            <a:r>
              <a:rPr lang="en-US" b="1" dirty="0">
                <a:solidFill>
                  <a:schemeClr val="bg1"/>
                </a:solidFill>
              </a:rPr>
              <a:t>Contractual Employees working 30+ (75% FTE) hours per week will be eligible for FSA plans</a:t>
            </a:r>
          </a:p>
        </p:txBody>
      </p:sp>
      <p:sp>
        <p:nvSpPr>
          <p:cNvPr id="6" name="TextBox 5">
            <a:extLst>
              <a:ext uri="{FF2B5EF4-FFF2-40B4-BE49-F238E27FC236}">
                <a16:creationId xmlns:a16="http://schemas.microsoft.com/office/drawing/2014/main" id="{2CC6CC99-7E55-0B18-545A-D1F1E2D8A0C4}"/>
              </a:ext>
            </a:extLst>
          </p:cNvPr>
          <p:cNvSpPr txBox="1"/>
          <p:nvPr/>
        </p:nvSpPr>
        <p:spPr>
          <a:xfrm>
            <a:off x="838200" y="2698101"/>
            <a:ext cx="10515600" cy="369332"/>
          </a:xfrm>
          <a:prstGeom prst="rect">
            <a:avLst/>
          </a:prstGeom>
          <a:solidFill>
            <a:srgbClr val="FFC000"/>
          </a:solidFill>
          <a:ln w="38100">
            <a:solidFill>
              <a:srgbClr val="63A4F7"/>
            </a:solidFill>
          </a:ln>
        </p:spPr>
        <p:txBody>
          <a:bodyPr wrap="square" rtlCol="0">
            <a:spAutoFit/>
          </a:bodyPr>
          <a:lstStyle/>
          <a:p>
            <a:r>
              <a:rPr lang="en-US" dirty="0"/>
              <a:t>                                     2027 Rx Formulary updates:  Member and Physician Notification</a:t>
            </a:r>
          </a:p>
        </p:txBody>
      </p:sp>
      <p:sp>
        <p:nvSpPr>
          <p:cNvPr id="11" name="Rectangle: Rounded Corners 10">
            <a:extLst>
              <a:ext uri="{FF2B5EF4-FFF2-40B4-BE49-F238E27FC236}">
                <a16:creationId xmlns:a16="http://schemas.microsoft.com/office/drawing/2014/main" id="{9B6978AC-F54B-D8C7-799C-CC745A0DE9F5}"/>
              </a:ext>
            </a:extLst>
          </p:cNvPr>
          <p:cNvSpPr/>
          <p:nvPr/>
        </p:nvSpPr>
        <p:spPr>
          <a:xfrm>
            <a:off x="838200" y="3346100"/>
            <a:ext cx="10515600" cy="1465791"/>
          </a:xfrm>
          <a:prstGeom prst="roundRect">
            <a:avLst/>
          </a:prstGeom>
          <a:solidFill>
            <a:schemeClr val="bg1">
              <a:lumMod val="50000"/>
            </a:schemeClr>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b="1" dirty="0"/>
          </a:p>
          <a:p>
            <a:pPr algn="ctr"/>
            <a:r>
              <a:rPr lang="en-US" b="1" dirty="0"/>
              <a:t>Beginning 1/1/2027– All missed premium deductions will be collected through payroll:</a:t>
            </a:r>
          </a:p>
          <a:p>
            <a:pPr marL="285750" indent="-285750" algn="ctr">
              <a:spcAft>
                <a:spcPts val="600"/>
              </a:spcAft>
              <a:buFont typeface="Arial" panose="020B0604020202020204" pitchFamily="34" charset="0"/>
              <a:buChar char="•"/>
            </a:pPr>
            <a:r>
              <a:rPr lang="en-US" b="1" dirty="0"/>
              <a:t>Amounts are limited to $100 per pay by line of coverage (medical, Rx, etc.)</a:t>
            </a:r>
          </a:p>
          <a:p>
            <a:pPr marL="285750" indent="-285750" algn="ctr">
              <a:spcAft>
                <a:spcPts val="600"/>
              </a:spcAft>
              <a:buFont typeface="Arial" panose="020B0604020202020204" pitchFamily="34" charset="0"/>
              <a:buChar char="•"/>
            </a:pPr>
            <a:r>
              <a:rPr lang="en-US" b="1" dirty="0"/>
              <a:t>Terminated employees with a balance due will be invoiced by EBD</a:t>
            </a:r>
          </a:p>
          <a:p>
            <a:pPr marL="285750" indent="-285750" algn="ctr">
              <a:spcAft>
                <a:spcPts val="600"/>
              </a:spcAft>
              <a:buFont typeface="Arial" panose="020B0604020202020204" pitchFamily="34" charset="0"/>
              <a:buChar char="•"/>
            </a:pPr>
            <a:r>
              <a:rPr lang="en-US" b="1" dirty="0"/>
              <a:t>Active employees with a balance at calendar year-end will be invoiced by EBD</a:t>
            </a:r>
          </a:p>
          <a:p>
            <a:pPr algn="ctr"/>
            <a:r>
              <a:rPr lang="en-US" b="1" dirty="0"/>
              <a:t>                 </a:t>
            </a:r>
          </a:p>
        </p:txBody>
      </p:sp>
      <p:sp>
        <p:nvSpPr>
          <p:cNvPr id="7" name="TextBox 6">
            <a:extLst>
              <a:ext uri="{FF2B5EF4-FFF2-40B4-BE49-F238E27FC236}">
                <a16:creationId xmlns:a16="http://schemas.microsoft.com/office/drawing/2014/main" id="{5D297208-1EB8-2804-FCD0-FFEFDC6D3F45}"/>
              </a:ext>
            </a:extLst>
          </p:cNvPr>
          <p:cNvSpPr txBox="1"/>
          <p:nvPr/>
        </p:nvSpPr>
        <p:spPr>
          <a:xfrm>
            <a:off x="838200" y="4984711"/>
            <a:ext cx="10515600" cy="369332"/>
          </a:xfrm>
          <a:prstGeom prst="rect">
            <a:avLst/>
          </a:prstGeom>
          <a:solidFill>
            <a:schemeClr val="accent1"/>
          </a:solidFill>
        </p:spPr>
        <p:txBody>
          <a:bodyPr wrap="square" rtlCol="0">
            <a:spAutoFit/>
          </a:bodyPr>
          <a:lstStyle/>
          <a:p>
            <a:pPr algn="ct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 Remind employees to enroll timely!   </a:t>
            </a:r>
            <a:endParaRPr lang="en-US" dirty="0"/>
          </a:p>
        </p:txBody>
      </p:sp>
      <p:sp>
        <p:nvSpPr>
          <p:cNvPr id="10" name="TextBox 9">
            <a:extLst>
              <a:ext uri="{FF2B5EF4-FFF2-40B4-BE49-F238E27FC236}">
                <a16:creationId xmlns:a16="http://schemas.microsoft.com/office/drawing/2014/main" id="{79BEBC69-AF51-E597-0886-171CCC9F52BB}"/>
              </a:ext>
            </a:extLst>
          </p:cNvPr>
          <p:cNvSpPr txBox="1"/>
          <p:nvPr/>
        </p:nvSpPr>
        <p:spPr>
          <a:xfrm>
            <a:off x="951471" y="5459892"/>
            <a:ext cx="10515600" cy="923330"/>
          </a:xfrm>
          <a:prstGeom prst="rect">
            <a:avLst/>
          </a:prstGeom>
          <a:noFill/>
        </p:spPr>
        <p:txBody>
          <a:bodyPr wrap="square">
            <a:spAutoFit/>
          </a:bodyPr>
          <a:lstStyle/>
          <a:p>
            <a:pPr lvl="0"/>
            <a:r>
              <a:rPr lang="en-US" sz="1800" b="1" dirty="0">
                <a:solidFill>
                  <a:srgbClr val="0070C0"/>
                </a:solidFill>
              </a:rPr>
              <a:t>Medicare eligible Retirees and their dependents must enroll in an individual Medicare Part D plan during Medicare’s Open Enrollment season: October 15-December 7</a:t>
            </a:r>
          </a:p>
          <a:p>
            <a:pPr lvl="0"/>
            <a:r>
              <a:rPr lang="en-US" sz="1800" b="1" dirty="0">
                <a:solidFill>
                  <a:srgbClr val="0070C0"/>
                </a:solidFill>
              </a:rPr>
              <a:t>Assistance is available through Via Benefits at 1-855-556-4419.</a:t>
            </a:r>
          </a:p>
        </p:txBody>
      </p:sp>
      <p:pic>
        <p:nvPicPr>
          <p:cNvPr id="14" name="Picture 13">
            <a:extLst>
              <a:ext uri="{FF2B5EF4-FFF2-40B4-BE49-F238E27FC236}">
                <a16:creationId xmlns:a16="http://schemas.microsoft.com/office/drawing/2014/main" id="{9DE2EEC6-96C2-DD11-F658-B931F10861C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spTree>
    <p:extLst>
      <p:ext uri="{BB962C8B-B14F-4D97-AF65-F5344CB8AC3E}">
        <p14:creationId xmlns:p14="http://schemas.microsoft.com/office/powerpoint/2010/main" val="1122646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7241868-2211-58EC-99C7-4CFF9791DED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289303" y="1625096"/>
            <a:ext cx="9613397" cy="1201674"/>
          </a:xfrm>
          <a:prstGeom prst="rect">
            <a:avLst/>
          </a:prstGeom>
        </p:spPr>
      </p:pic>
      <p:sp>
        <p:nvSpPr>
          <p:cNvPr id="35" name="Right Triangle 34">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CA90E96-D7E1-F931-41D0-552E6D317700}"/>
              </a:ext>
            </a:extLst>
          </p:cNvPr>
          <p:cNvSpPr>
            <a:spLocks noGrp="1"/>
          </p:cNvSpPr>
          <p:nvPr>
            <p:ph type="ctrTitle"/>
          </p:nvPr>
        </p:nvSpPr>
        <p:spPr>
          <a:xfrm>
            <a:off x="1289304" y="3429000"/>
            <a:ext cx="8921672" cy="1713305"/>
          </a:xfrm>
        </p:spPr>
        <p:txBody>
          <a:bodyPr anchor="ctr">
            <a:normAutofit fontScale="90000"/>
          </a:bodyPr>
          <a:lstStyle/>
          <a:p>
            <a:pPr algn="l"/>
            <a:br>
              <a:rPr lang="en-US" sz="6600" dirty="0">
                <a:solidFill>
                  <a:srgbClr val="FFC00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br>
            <a:r>
              <a:rPr lang="en-US" sz="6600" dirty="0">
                <a:solidFill>
                  <a:srgbClr val="FFC000"/>
                </a:solidFill>
                <a:latin typeface="Baguet Script" panose="00000500000000000000" pitchFamily="2" charset="0"/>
                <a:ea typeface="Calibri" panose="020F0502020204030204" pitchFamily="34" charset="0"/>
                <a:cs typeface="Calibri" panose="020F0502020204030204" pitchFamily="34" charset="0"/>
              </a:rPr>
              <a:t>      </a:t>
            </a:r>
            <a:r>
              <a:rPr lang="en-US" sz="7300" dirty="0">
                <a:solidFill>
                  <a:srgbClr val="0070C0"/>
                </a:solidFill>
                <a:latin typeface="Baguet Script" panose="00000500000000000000" pitchFamily="2" charset="0"/>
                <a:ea typeface="Calibri" panose="020F0502020204030204" pitchFamily="34" charset="0"/>
                <a:cs typeface="Calibri" panose="020F0502020204030204" pitchFamily="34" charset="0"/>
              </a:rPr>
              <a:t>Wellness Program</a:t>
            </a:r>
            <a:br>
              <a:rPr lang="en-US" sz="7300" dirty="0">
                <a:solidFill>
                  <a:srgbClr val="0070C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br>
            <a:endParaRPr lang="en-US" sz="7300" dirty="0">
              <a:solidFill>
                <a:srgbClr val="0070C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BAED4073-B448-7780-F67C-4C451E3091E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spTree>
    <p:extLst>
      <p:ext uri="{BB962C8B-B14F-4D97-AF65-F5344CB8AC3E}">
        <p14:creationId xmlns:p14="http://schemas.microsoft.com/office/powerpoint/2010/main" val="2831036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F31CC-5CAB-8DBF-C2D5-CFF0F9E87AE2}"/>
              </a:ext>
            </a:extLst>
          </p:cNvPr>
          <p:cNvSpPr>
            <a:spLocks noGrp="1"/>
          </p:cNvSpPr>
          <p:nvPr>
            <p:ph type="title"/>
          </p:nvPr>
        </p:nvSpPr>
        <p:spPr/>
        <p:txBody>
          <a:bodyPr>
            <a:normAutofit/>
          </a:bodyPr>
          <a:lstStyle/>
          <a:p>
            <a:r>
              <a:rPr lang="en-US" sz="5400" dirty="0">
                <a:solidFill>
                  <a:srgbClr val="0070C0"/>
                </a:solidFill>
                <a:latin typeface="Baguet Script" panose="00000500000000000000" pitchFamily="2" charset="0"/>
              </a:rPr>
              <a:t>Wellness Program</a:t>
            </a:r>
            <a:r>
              <a:rPr lang="en-US" sz="6000" dirty="0">
                <a:latin typeface="Baguet Script" panose="00000500000000000000" pitchFamily="2" charset="0"/>
              </a:rPr>
              <a:t> </a:t>
            </a:r>
            <a:r>
              <a:rPr lang="en-US" sz="6000" b="1" dirty="0">
                <a:solidFill>
                  <a:srgbClr val="0070C0"/>
                </a:solidFill>
                <a:latin typeface="Baguet Script" panose="00000500000000000000" pitchFamily="2" charset="0"/>
              </a:rPr>
              <a:t>Overview</a:t>
            </a:r>
          </a:p>
        </p:txBody>
      </p:sp>
      <p:sp>
        <p:nvSpPr>
          <p:cNvPr id="3" name="Content Placeholder 2">
            <a:extLst>
              <a:ext uri="{FF2B5EF4-FFF2-40B4-BE49-F238E27FC236}">
                <a16:creationId xmlns:a16="http://schemas.microsoft.com/office/drawing/2014/main" id="{DC5E49FD-A603-5A44-971A-B3BDEED39FB9}"/>
              </a:ext>
            </a:extLst>
          </p:cNvPr>
          <p:cNvSpPr>
            <a:spLocks noGrp="1"/>
          </p:cNvSpPr>
          <p:nvPr>
            <p:ph idx="1"/>
          </p:nvPr>
        </p:nvSpPr>
        <p:spPr>
          <a:xfrm>
            <a:off x="838200" y="1605775"/>
            <a:ext cx="10515600" cy="4571187"/>
          </a:xfrm>
        </p:spPr>
        <p:txBody>
          <a:bodyPr/>
          <a:lstStyle/>
          <a:p>
            <a:r>
              <a:rPr lang="en-US" sz="2400" dirty="0"/>
              <a:t>Voluntary Program designed to help individuals get healthy and/or stay healthy</a:t>
            </a:r>
          </a:p>
          <a:p>
            <a:r>
              <a:rPr lang="en-US" sz="2400" dirty="0"/>
              <a:t>Provides access to unique resources by medical plan</a:t>
            </a:r>
          </a:p>
          <a:p>
            <a:r>
              <a:rPr lang="en-US" sz="2400" dirty="0"/>
              <a:t>Earn shopping discounts and rewards</a:t>
            </a:r>
          </a:p>
          <a:p>
            <a:r>
              <a:rPr lang="en-US" sz="2400" dirty="0"/>
              <a:t>Eligible individuals:</a:t>
            </a:r>
          </a:p>
          <a:p>
            <a:pPr lvl="1"/>
            <a:r>
              <a:rPr lang="en-US" sz="2000" dirty="0"/>
              <a:t>Employees</a:t>
            </a:r>
          </a:p>
          <a:p>
            <a:pPr lvl="1"/>
            <a:r>
              <a:rPr lang="en-US" sz="2000" dirty="0"/>
              <a:t>Non-Medicare Retirees</a:t>
            </a:r>
          </a:p>
          <a:p>
            <a:pPr lvl="1"/>
            <a:r>
              <a:rPr lang="en-US" sz="2000" dirty="0"/>
              <a:t>Spouses and Domestic Partners</a:t>
            </a:r>
          </a:p>
          <a:p>
            <a:r>
              <a:rPr lang="en-US" sz="2400" dirty="0"/>
              <a:t>Must be enrolled in a State medical plan</a:t>
            </a:r>
          </a:p>
          <a:p>
            <a:r>
              <a:rPr lang="en-US" sz="2400" dirty="0"/>
              <a:t>Provided at </a:t>
            </a:r>
            <a:r>
              <a:rPr lang="en-US" sz="2400" b="1" dirty="0"/>
              <a:t>no cost </a:t>
            </a:r>
            <a:r>
              <a:rPr lang="en-US" sz="2400" dirty="0"/>
              <a:t>to you!</a:t>
            </a:r>
          </a:p>
          <a:p>
            <a:pPr marL="0" indent="0">
              <a:buNone/>
            </a:pPr>
            <a:endParaRPr lang="en-US" dirty="0"/>
          </a:p>
        </p:txBody>
      </p:sp>
      <p:pic>
        <p:nvPicPr>
          <p:cNvPr id="4" name="Picture 3">
            <a:extLst>
              <a:ext uri="{FF2B5EF4-FFF2-40B4-BE49-F238E27FC236}">
                <a16:creationId xmlns:a16="http://schemas.microsoft.com/office/drawing/2014/main" id="{94F61276-FB75-8865-DFB9-466D03C6599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spTree>
    <p:extLst>
      <p:ext uri="{BB962C8B-B14F-4D97-AF65-F5344CB8AC3E}">
        <p14:creationId xmlns:p14="http://schemas.microsoft.com/office/powerpoint/2010/main" val="2095717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6311E-4216-6C36-E8DA-DAC707E276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E7CCCE-DAEE-1801-5CBA-692832E7ED3F}"/>
              </a:ext>
            </a:extLst>
          </p:cNvPr>
          <p:cNvSpPr>
            <a:spLocks noGrp="1"/>
          </p:cNvSpPr>
          <p:nvPr>
            <p:ph type="title"/>
          </p:nvPr>
        </p:nvSpPr>
        <p:spPr/>
        <p:txBody>
          <a:bodyPr>
            <a:normAutofit/>
          </a:bodyPr>
          <a:lstStyle/>
          <a:p>
            <a:r>
              <a:rPr lang="en-US" sz="5400" dirty="0">
                <a:solidFill>
                  <a:srgbClr val="0070C0"/>
                </a:solidFill>
                <a:latin typeface="Baguet Script" panose="00000500000000000000" pitchFamily="2" charset="0"/>
              </a:rPr>
              <a:t>Wellness Program 2027</a:t>
            </a:r>
            <a:endParaRPr lang="en-US" sz="6000" b="1" dirty="0">
              <a:solidFill>
                <a:srgbClr val="0070C0"/>
              </a:solidFill>
              <a:latin typeface="Baguet Script" panose="00000500000000000000" pitchFamily="2" charset="0"/>
            </a:endParaRPr>
          </a:p>
        </p:txBody>
      </p:sp>
      <p:sp>
        <p:nvSpPr>
          <p:cNvPr id="3" name="Content Placeholder 2">
            <a:extLst>
              <a:ext uri="{FF2B5EF4-FFF2-40B4-BE49-F238E27FC236}">
                <a16:creationId xmlns:a16="http://schemas.microsoft.com/office/drawing/2014/main" id="{313C2DE4-08E6-7811-CEFB-B9CBF9B86CDC}"/>
              </a:ext>
            </a:extLst>
          </p:cNvPr>
          <p:cNvSpPr>
            <a:spLocks noGrp="1"/>
          </p:cNvSpPr>
          <p:nvPr>
            <p:ph idx="1"/>
          </p:nvPr>
        </p:nvSpPr>
        <p:spPr>
          <a:xfrm>
            <a:off x="838200" y="1605775"/>
            <a:ext cx="10515600" cy="4571187"/>
          </a:xfrm>
        </p:spPr>
        <p:txBody>
          <a:bodyPr>
            <a:normAutofit lnSpcReduction="10000"/>
          </a:bodyPr>
          <a:lstStyle/>
          <a:p>
            <a:pPr marL="0" indent="0">
              <a:buNone/>
            </a:pPr>
            <a:r>
              <a:rPr lang="en-US" sz="2400" b="1" dirty="0"/>
              <a:t>2027 is a reset year </a:t>
            </a:r>
            <a:r>
              <a:rPr lang="en-US" sz="2400" dirty="0"/>
              <a:t>- Complete activities between 1/1/2027 and 12/31/2028 </a:t>
            </a:r>
          </a:p>
          <a:p>
            <a:r>
              <a:rPr lang="en-US" sz="2400" dirty="0"/>
              <a:t>Activities for $0 Primary Care Physician (PCP) co-pay</a:t>
            </a:r>
          </a:p>
          <a:p>
            <a:pPr lvl="1"/>
            <a:r>
              <a:rPr lang="en-US" sz="2000" dirty="0"/>
              <a:t>Select or confirm PCP</a:t>
            </a:r>
          </a:p>
          <a:p>
            <a:pPr lvl="1"/>
            <a:r>
              <a:rPr lang="en-US" sz="2000" dirty="0"/>
              <a:t>Complete Health Risk Assessment (HRA)</a:t>
            </a:r>
          </a:p>
          <a:p>
            <a:r>
              <a:rPr lang="en-US" sz="2400" dirty="0"/>
              <a:t>Activities for $5 discount on Specialist co-pay*</a:t>
            </a:r>
          </a:p>
          <a:p>
            <a:pPr lvl="1"/>
            <a:r>
              <a:rPr lang="en-US" sz="2000" dirty="0"/>
              <a:t>Complete any recommended preventive screening</a:t>
            </a:r>
          </a:p>
          <a:p>
            <a:pPr lvl="1"/>
            <a:r>
              <a:rPr lang="en-US" sz="2000" dirty="0"/>
              <a:t>Complete an annual routine eye exam</a:t>
            </a:r>
          </a:p>
          <a:p>
            <a:r>
              <a:rPr lang="en-US" sz="2400" dirty="0"/>
              <a:t>Maximum deduction is $10</a:t>
            </a:r>
          </a:p>
          <a:p>
            <a:pPr marL="0" indent="0">
              <a:buNone/>
            </a:pPr>
            <a:endParaRPr lang="en-US" sz="2400" dirty="0"/>
          </a:p>
          <a:p>
            <a:pPr marL="0" indent="0" algn="ctr">
              <a:buNone/>
            </a:pPr>
            <a:r>
              <a:rPr lang="en-US" sz="2400" dirty="0"/>
              <a:t>The sooner activities are completed, the sooner the savings begin!</a:t>
            </a:r>
          </a:p>
          <a:p>
            <a:pPr marL="0" indent="0">
              <a:buNone/>
            </a:pPr>
            <a:endParaRPr lang="en-US" sz="2400" dirty="0"/>
          </a:p>
          <a:p>
            <a:pPr marL="0" indent="0">
              <a:buNone/>
            </a:pPr>
            <a:r>
              <a:rPr lang="en-US" sz="1400" dirty="0"/>
              <a:t>*does not apply to Kaiser Permanente</a:t>
            </a:r>
          </a:p>
          <a:p>
            <a:pPr marL="0" indent="0">
              <a:buNone/>
            </a:pPr>
            <a:endParaRPr lang="en-US" sz="2400" dirty="0"/>
          </a:p>
          <a:p>
            <a:pPr marL="0" indent="0">
              <a:buNone/>
            </a:pPr>
            <a:endParaRPr lang="en-US" dirty="0"/>
          </a:p>
        </p:txBody>
      </p:sp>
      <p:pic>
        <p:nvPicPr>
          <p:cNvPr id="4" name="Picture 3">
            <a:extLst>
              <a:ext uri="{FF2B5EF4-FFF2-40B4-BE49-F238E27FC236}">
                <a16:creationId xmlns:a16="http://schemas.microsoft.com/office/drawing/2014/main" id="{16CFE48D-A657-B4AE-CAD2-144B9DAF66D8}"/>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spTree>
    <p:extLst>
      <p:ext uri="{BB962C8B-B14F-4D97-AF65-F5344CB8AC3E}">
        <p14:creationId xmlns:p14="http://schemas.microsoft.com/office/powerpoint/2010/main" val="35924162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043FC-3DDA-EFE9-14D3-4B02EF01D36E}"/>
              </a:ext>
            </a:extLst>
          </p:cNvPr>
          <p:cNvSpPr>
            <a:spLocks noGrp="1"/>
          </p:cNvSpPr>
          <p:nvPr>
            <p:ph type="title"/>
          </p:nvPr>
        </p:nvSpPr>
        <p:spPr/>
        <p:txBody>
          <a:bodyPr anchor="b">
            <a:normAutofit/>
          </a:bodyPr>
          <a:lstStyle/>
          <a:p>
            <a:pPr algn="ctr"/>
            <a:r>
              <a:rPr kumimoji="0" lang="en-US" sz="6000" b="0" i="0" u="none" strike="noStrike" kern="1200" cap="none" spc="0" normalizeH="0" baseline="0" noProof="0" dirty="0">
                <a:ln>
                  <a:noFill/>
                </a:ln>
                <a:solidFill>
                  <a:srgbClr val="0070C0"/>
                </a:solidFill>
                <a:effectLst/>
                <a:uLnTx/>
                <a:uFillTx/>
                <a:latin typeface="Baguet Script" panose="00000500000000000000" pitchFamily="2" charset="0"/>
                <a:ea typeface="+mj-ea"/>
                <a:cs typeface="+mj-cs"/>
              </a:rPr>
              <a:t>Wellness Resources</a:t>
            </a:r>
            <a:endParaRPr lang="en-US" sz="6000" b="1" dirty="0">
              <a:solidFill>
                <a:srgbClr val="0070C0"/>
              </a:solidFill>
            </a:endParaRPr>
          </a:p>
        </p:txBody>
      </p:sp>
      <p:sp>
        <p:nvSpPr>
          <p:cNvPr id="5" name="Text Placeholder 4">
            <a:extLst>
              <a:ext uri="{FF2B5EF4-FFF2-40B4-BE49-F238E27FC236}">
                <a16:creationId xmlns:a16="http://schemas.microsoft.com/office/drawing/2014/main" id="{0779FA3A-2F41-6E5E-B5F3-FC1090D66732}"/>
              </a:ext>
            </a:extLst>
          </p:cNvPr>
          <p:cNvSpPr>
            <a:spLocks noGrp="1"/>
          </p:cNvSpPr>
          <p:nvPr>
            <p:ph type="body" idx="1"/>
          </p:nvPr>
        </p:nvSpPr>
        <p:spPr>
          <a:xfrm>
            <a:off x="1065847" y="1690688"/>
            <a:ext cx="5157787" cy="823912"/>
          </a:xfrm>
        </p:spPr>
        <p:txBody>
          <a:bodyPr>
            <a:normAutofit/>
          </a:bodyPr>
          <a:lstStyle/>
          <a:p>
            <a:r>
              <a:rPr lang="en-US" dirty="0">
                <a:solidFill>
                  <a:schemeClr val="tx1">
                    <a:alpha val="80000"/>
                  </a:schemeClr>
                </a:solidFill>
              </a:rPr>
              <a:t>Each medical plan offers: </a:t>
            </a:r>
          </a:p>
        </p:txBody>
      </p:sp>
      <p:sp>
        <p:nvSpPr>
          <p:cNvPr id="3" name="Content Placeholder 2">
            <a:extLst>
              <a:ext uri="{FF2B5EF4-FFF2-40B4-BE49-F238E27FC236}">
                <a16:creationId xmlns:a16="http://schemas.microsoft.com/office/drawing/2014/main" id="{FB8D1981-B1BE-C863-33A5-348D8B728AF5}"/>
              </a:ext>
            </a:extLst>
          </p:cNvPr>
          <p:cNvSpPr>
            <a:spLocks noGrp="1"/>
          </p:cNvSpPr>
          <p:nvPr>
            <p:ph sz="half" idx="2"/>
          </p:nvPr>
        </p:nvSpPr>
        <p:spPr>
          <a:xfrm>
            <a:off x="1196123" y="2518212"/>
            <a:ext cx="5157787" cy="2404662"/>
          </a:xfrm>
        </p:spPr>
        <p:txBody>
          <a:bodyPr anchor="t">
            <a:normAutofit/>
          </a:bodyPr>
          <a:lstStyle/>
          <a:p>
            <a:r>
              <a:rPr lang="en-US" sz="1900" dirty="0">
                <a:solidFill>
                  <a:schemeClr val="tx1">
                    <a:alpha val="80000"/>
                  </a:schemeClr>
                </a:solidFill>
              </a:rPr>
              <a:t>Health and Wellness Coaching</a:t>
            </a:r>
          </a:p>
          <a:p>
            <a:r>
              <a:rPr lang="en-US" sz="1900" dirty="0">
                <a:solidFill>
                  <a:schemeClr val="tx1">
                    <a:alpha val="80000"/>
                  </a:schemeClr>
                </a:solidFill>
              </a:rPr>
              <a:t>Diabetes Prevention Programs</a:t>
            </a:r>
          </a:p>
          <a:p>
            <a:r>
              <a:rPr lang="en-US" sz="1900" dirty="0">
                <a:solidFill>
                  <a:schemeClr val="tx1">
                    <a:alpha val="80000"/>
                  </a:schemeClr>
                </a:solidFill>
              </a:rPr>
              <a:t>Emotional/Mental Health Support</a:t>
            </a:r>
          </a:p>
          <a:p>
            <a:r>
              <a:rPr lang="en-US" sz="1900" dirty="0">
                <a:solidFill>
                  <a:schemeClr val="tx1">
                    <a:alpha val="80000"/>
                  </a:schemeClr>
                </a:solidFill>
              </a:rPr>
              <a:t>Weight Management Programs</a:t>
            </a:r>
          </a:p>
          <a:p>
            <a:r>
              <a:rPr lang="en-US" sz="1900" dirty="0">
                <a:solidFill>
                  <a:schemeClr val="tx1">
                    <a:alpha val="80000"/>
                  </a:schemeClr>
                </a:solidFill>
              </a:rPr>
              <a:t>Reduced Gym Memberships</a:t>
            </a:r>
          </a:p>
          <a:p>
            <a:r>
              <a:rPr lang="en-US" sz="1900" dirty="0">
                <a:solidFill>
                  <a:schemeClr val="tx1">
                    <a:alpha val="80000"/>
                  </a:schemeClr>
                </a:solidFill>
              </a:rPr>
              <a:t>Shopping Discounts and Rewards </a:t>
            </a:r>
          </a:p>
          <a:p>
            <a:pPr marL="0" indent="0">
              <a:buNone/>
            </a:pPr>
            <a:endParaRPr lang="en-US" sz="1900" dirty="0">
              <a:solidFill>
                <a:schemeClr val="tx1">
                  <a:alpha val="80000"/>
                </a:schemeClr>
              </a:solidFill>
            </a:endParaRPr>
          </a:p>
          <a:p>
            <a:endParaRPr lang="en-US" sz="2000" dirty="0">
              <a:solidFill>
                <a:schemeClr val="tx1">
                  <a:alpha val="80000"/>
                </a:schemeClr>
              </a:solidFill>
            </a:endParaRPr>
          </a:p>
        </p:txBody>
      </p:sp>
      <p:sp>
        <p:nvSpPr>
          <p:cNvPr id="8" name="TextBox 7">
            <a:extLst>
              <a:ext uri="{FF2B5EF4-FFF2-40B4-BE49-F238E27FC236}">
                <a16:creationId xmlns:a16="http://schemas.microsoft.com/office/drawing/2014/main" id="{2C723225-37E2-4A1A-6AD1-E64C08F58A4C}"/>
              </a:ext>
            </a:extLst>
          </p:cNvPr>
          <p:cNvSpPr txBox="1"/>
          <p:nvPr/>
        </p:nvSpPr>
        <p:spPr>
          <a:xfrm>
            <a:off x="529751" y="5145750"/>
            <a:ext cx="5308341" cy="369332"/>
          </a:xfrm>
          <a:prstGeom prst="rect">
            <a:avLst/>
          </a:prstGeom>
          <a:noFill/>
        </p:spPr>
        <p:txBody>
          <a:bodyPr wrap="square" rtlCol="0">
            <a:spAutoFit/>
          </a:bodyPr>
          <a:lstStyle/>
          <a:p>
            <a:pPr algn="ctr"/>
            <a:r>
              <a:rPr lang="en-US" b="1" dirty="0">
                <a:solidFill>
                  <a:schemeClr val="tx1">
                    <a:alpha val="80000"/>
                  </a:schemeClr>
                </a:solidFill>
              </a:rPr>
              <a:t>Learn more in your member portal!</a:t>
            </a:r>
          </a:p>
        </p:txBody>
      </p:sp>
      <p:sp>
        <p:nvSpPr>
          <p:cNvPr id="6" name="Text Placeholder 5">
            <a:extLst>
              <a:ext uri="{FF2B5EF4-FFF2-40B4-BE49-F238E27FC236}">
                <a16:creationId xmlns:a16="http://schemas.microsoft.com/office/drawing/2014/main" id="{38A21428-3699-6D88-93D2-010B24C5FBB6}"/>
              </a:ext>
            </a:extLst>
          </p:cNvPr>
          <p:cNvSpPr>
            <a:spLocks noGrp="1"/>
          </p:cNvSpPr>
          <p:nvPr>
            <p:ph type="body" sz="quarter" idx="3"/>
          </p:nvPr>
        </p:nvSpPr>
        <p:spPr>
          <a:xfrm>
            <a:off x="6449693" y="1681163"/>
            <a:ext cx="5183188" cy="823912"/>
          </a:xfrm>
        </p:spPr>
        <p:txBody>
          <a:bodyPr>
            <a:normAutofit/>
          </a:bodyPr>
          <a:lstStyle/>
          <a:p>
            <a:r>
              <a:rPr lang="en-US" dirty="0">
                <a:solidFill>
                  <a:schemeClr val="tx1">
                    <a:alpha val="80000"/>
                  </a:schemeClr>
                </a:solidFill>
              </a:rPr>
              <a:t>Resources for Everyone*</a:t>
            </a:r>
            <a:endParaRPr lang="en-US" dirty="0"/>
          </a:p>
        </p:txBody>
      </p:sp>
      <p:sp>
        <p:nvSpPr>
          <p:cNvPr id="7" name="Content Placeholder 6">
            <a:extLst>
              <a:ext uri="{FF2B5EF4-FFF2-40B4-BE49-F238E27FC236}">
                <a16:creationId xmlns:a16="http://schemas.microsoft.com/office/drawing/2014/main" id="{106A631E-C886-C079-7938-3C360B9BFA5C}"/>
              </a:ext>
            </a:extLst>
          </p:cNvPr>
          <p:cNvSpPr>
            <a:spLocks noGrp="1"/>
          </p:cNvSpPr>
          <p:nvPr>
            <p:ph sz="quarter" idx="4"/>
          </p:nvPr>
        </p:nvSpPr>
        <p:spPr>
          <a:xfrm>
            <a:off x="6647124" y="2518212"/>
            <a:ext cx="5157787" cy="3684588"/>
          </a:xfrm>
        </p:spPr>
        <p:txBody>
          <a:bodyPr>
            <a:normAutofit/>
          </a:bodyPr>
          <a:lstStyle/>
          <a:p>
            <a:r>
              <a:rPr lang="en-US" sz="1900" dirty="0">
                <a:solidFill>
                  <a:schemeClr val="tx1">
                    <a:alpha val="80000"/>
                  </a:schemeClr>
                </a:solidFill>
              </a:rPr>
              <a:t>Monthly Wellness Newsletter</a:t>
            </a:r>
          </a:p>
          <a:p>
            <a:r>
              <a:rPr lang="en-US" sz="1900" dirty="0">
                <a:solidFill>
                  <a:schemeClr val="tx1">
                    <a:alpha val="80000"/>
                  </a:schemeClr>
                </a:solidFill>
              </a:rPr>
              <a:t>Virtual Cooking Classes </a:t>
            </a:r>
          </a:p>
          <a:p>
            <a:r>
              <a:rPr lang="en-US" sz="1900" dirty="0">
                <a:solidFill>
                  <a:schemeClr val="tx1">
                    <a:alpha val="80000"/>
                  </a:schemeClr>
                </a:solidFill>
              </a:rPr>
              <a:t>Weekly Wellness Webinars and Access to Webinar Library</a:t>
            </a:r>
          </a:p>
          <a:p>
            <a:r>
              <a:rPr lang="en-US" sz="1900" dirty="0">
                <a:solidFill>
                  <a:schemeClr val="tx1">
                    <a:alpha val="80000"/>
                  </a:schemeClr>
                </a:solidFill>
              </a:rPr>
              <a:t>4 to 5 seasonal challenges each year</a:t>
            </a:r>
          </a:p>
          <a:p>
            <a:pPr marL="0" indent="0">
              <a:buNone/>
            </a:pPr>
            <a:endParaRPr lang="en-US" sz="1900" dirty="0">
              <a:solidFill>
                <a:schemeClr val="tx1">
                  <a:alpha val="80000"/>
                </a:schemeClr>
              </a:solidFill>
            </a:endParaRPr>
          </a:p>
          <a:p>
            <a:pPr marL="0" indent="0">
              <a:buNone/>
            </a:pPr>
            <a:endParaRPr lang="en-US" sz="1900" dirty="0">
              <a:solidFill>
                <a:schemeClr val="tx1">
                  <a:alpha val="80000"/>
                </a:schemeClr>
              </a:solidFill>
            </a:endParaRPr>
          </a:p>
          <a:p>
            <a:pPr marL="0" indent="0">
              <a:buNone/>
            </a:pPr>
            <a:r>
              <a:rPr lang="en-US" sz="1900" dirty="0">
                <a:solidFill>
                  <a:schemeClr val="tx1">
                    <a:alpha val="80000"/>
                  </a:schemeClr>
                </a:solidFill>
              </a:rPr>
              <a:t>*participation in a medical plan is not required</a:t>
            </a:r>
            <a:endParaRPr lang="en-US" dirty="0"/>
          </a:p>
        </p:txBody>
      </p:sp>
      <p:pic>
        <p:nvPicPr>
          <p:cNvPr id="4" name="Picture 3">
            <a:extLst>
              <a:ext uri="{FF2B5EF4-FFF2-40B4-BE49-F238E27FC236}">
                <a16:creationId xmlns:a16="http://schemas.microsoft.com/office/drawing/2014/main" id="{509948BA-B61F-BFFD-D43D-EA02EBEE609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spTree>
    <p:extLst>
      <p:ext uri="{BB962C8B-B14F-4D97-AF65-F5344CB8AC3E}">
        <p14:creationId xmlns:p14="http://schemas.microsoft.com/office/powerpoint/2010/main" val="2895767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651A2-6901-35C9-8D58-ED662E0C0370}"/>
              </a:ext>
            </a:extLst>
          </p:cNvPr>
          <p:cNvSpPr>
            <a:spLocks noGrp="1"/>
          </p:cNvSpPr>
          <p:nvPr>
            <p:ph type="title"/>
          </p:nvPr>
        </p:nvSpPr>
        <p:spPr>
          <a:xfrm>
            <a:off x="838200" y="375758"/>
            <a:ext cx="10515600" cy="1325563"/>
          </a:xfrm>
        </p:spPr>
        <p:txBody>
          <a:bodyPr/>
          <a:lstStyle/>
          <a:p>
            <a:r>
              <a:rPr lang="en-US" sz="6000" dirty="0">
                <a:solidFill>
                  <a:srgbClr val="0070C0"/>
                </a:solidFill>
                <a:latin typeface="Baguet Script" panose="00000500000000000000" pitchFamily="2" charset="0"/>
              </a:rPr>
              <a:t>Financial Wellness by </a:t>
            </a:r>
            <a:endParaRPr lang="en-US" sz="6000" dirty="0"/>
          </a:p>
        </p:txBody>
      </p:sp>
      <p:pic>
        <p:nvPicPr>
          <p:cNvPr id="1028" name="Picture 4" descr="MetLife scraps Snoopy, unveils new logo ...">
            <a:extLst>
              <a:ext uri="{FF2B5EF4-FFF2-40B4-BE49-F238E27FC236}">
                <a16:creationId xmlns:a16="http://schemas.microsoft.com/office/drawing/2014/main" id="{1870546F-2986-E5EC-7EEF-5A0F6D7371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86421" y="83270"/>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9">
            <a:extLst>
              <a:ext uri="{FF2B5EF4-FFF2-40B4-BE49-F238E27FC236}">
                <a16:creationId xmlns:a16="http://schemas.microsoft.com/office/drawing/2014/main" id="{79F2ADCB-3663-4E92-9C01-D0791C5187A0}"/>
              </a:ext>
            </a:extLst>
          </p:cNvPr>
          <p:cNvSpPr>
            <a:spLocks noGrp="1"/>
          </p:cNvSpPr>
          <p:nvPr>
            <p:ph idx="1"/>
          </p:nvPr>
        </p:nvSpPr>
        <p:spPr>
          <a:xfrm>
            <a:off x="838200" y="1445518"/>
            <a:ext cx="9619593" cy="961351"/>
          </a:xfrm>
        </p:spPr>
        <p:txBody>
          <a:bodyPr/>
          <a:lstStyle/>
          <a:p>
            <a:pPr marL="0" indent="0" algn="ctr">
              <a:buNone/>
            </a:pPr>
            <a:r>
              <a:rPr lang="en-US" b="1" dirty="0"/>
              <a:t>MetLife </a:t>
            </a:r>
            <a:r>
              <a:rPr lang="en-US" b="1" i="1" dirty="0"/>
              <a:t>Personal Finance </a:t>
            </a:r>
            <a:r>
              <a:rPr lang="en-US" b="1" dirty="0"/>
              <a:t>App – Available and Free to Anyone!</a:t>
            </a:r>
          </a:p>
        </p:txBody>
      </p:sp>
      <p:sp>
        <p:nvSpPr>
          <p:cNvPr id="7" name="Rectangle 6">
            <a:extLst>
              <a:ext uri="{FF2B5EF4-FFF2-40B4-BE49-F238E27FC236}">
                <a16:creationId xmlns:a16="http://schemas.microsoft.com/office/drawing/2014/main" id="{2E07B6AD-333B-64EB-4654-DBD039061D5C}"/>
              </a:ext>
            </a:extLst>
          </p:cNvPr>
          <p:cNvSpPr/>
          <p:nvPr/>
        </p:nvSpPr>
        <p:spPr>
          <a:xfrm>
            <a:off x="731520" y="2207172"/>
            <a:ext cx="11206480" cy="3724096"/>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800" b="0" i="0" u="none" strike="noStrike" kern="0" cap="none" spc="0" normalizeH="0" baseline="0" noProof="0" dirty="0">
                <a:ln>
                  <a:noFill/>
                </a:ln>
                <a:solidFill>
                  <a:prstClr val="black"/>
                </a:solidFill>
                <a:effectLst/>
                <a:uLnTx/>
                <a:uFillTx/>
                <a:ea typeface="+mn-ea"/>
                <a:cs typeface="Arial"/>
                <a:sym typeface="Arial"/>
              </a:rPr>
              <a:t>Available at no cost to all regardless of any MetLife </a:t>
            </a:r>
            <a:r>
              <a:rPr lang="en-US" sz="2800" kern="0" dirty="0">
                <a:solidFill>
                  <a:prstClr val="black"/>
                </a:solidFill>
                <a:cs typeface="Arial"/>
                <a:sym typeface="Arial"/>
              </a:rPr>
              <a:t>enrollment</a:t>
            </a:r>
            <a:endParaRPr kumimoji="0" lang="en-US" sz="2800" b="0" i="0" u="none" strike="noStrike" kern="0" cap="none" spc="0" normalizeH="0" baseline="0" noProof="0" dirty="0">
              <a:ln>
                <a:noFill/>
              </a:ln>
              <a:solidFill>
                <a:prstClr val="black"/>
              </a:solidFill>
              <a:effectLst/>
              <a:uLnTx/>
              <a:uFillTx/>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2800" b="0" i="0" u="none" strike="noStrike" kern="0" cap="none" spc="0" normalizeH="0" baseline="0" noProof="0" dirty="0">
              <a:ln>
                <a:noFill/>
              </a:ln>
              <a:solidFill>
                <a:prstClr val="black"/>
              </a:solidFill>
              <a:effectLst/>
              <a:uLnTx/>
              <a:uFillTx/>
              <a:ea typeface="+mn-ea"/>
              <a:cs typeface="Arial"/>
              <a:sym typeface="Arial"/>
            </a:endParaRPr>
          </a:p>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800" b="0" i="0" u="none" strike="noStrike" kern="0" cap="none" spc="0" normalizeH="0" baseline="0" noProof="0" dirty="0">
                <a:ln>
                  <a:noFill/>
                </a:ln>
                <a:solidFill>
                  <a:prstClr val="black"/>
                </a:solidFill>
                <a:effectLst/>
                <a:uLnTx/>
                <a:uFillTx/>
                <a:ea typeface="+mn-ea"/>
                <a:cs typeface="Arial"/>
                <a:sym typeface="Arial"/>
              </a:rPr>
              <a:t>Based on behavioral science to help create good money habits and financial progress</a:t>
            </a: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2800" b="0" i="0" u="none" strike="noStrike" kern="0" cap="none" spc="0" normalizeH="0" baseline="0" noProof="0" dirty="0">
              <a:ln>
                <a:noFill/>
              </a:ln>
              <a:solidFill>
                <a:prstClr val="black"/>
              </a:solidFill>
              <a:effectLst/>
              <a:uLnTx/>
              <a:uFillTx/>
              <a:ea typeface="+mn-ea"/>
              <a:cs typeface="Arial"/>
              <a:sym typeface="Arial"/>
            </a:endParaRPr>
          </a:p>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800" b="0" i="0" u="none" strike="noStrike" kern="0" cap="none" spc="0" normalizeH="0" baseline="0" noProof="0" dirty="0">
                <a:ln>
                  <a:noFill/>
                </a:ln>
                <a:solidFill>
                  <a:prstClr val="black"/>
                </a:solidFill>
                <a:effectLst/>
                <a:uLnTx/>
                <a:uFillTx/>
                <a:ea typeface="+mn-ea"/>
                <a:cs typeface="Arial"/>
                <a:sym typeface="Arial"/>
              </a:rPr>
              <a:t>Interactive, educational, and fun – the best way to learn about finances!</a:t>
            </a:r>
          </a:p>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2800" b="0" i="0" u="none" strike="noStrike" kern="0" cap="none" spc="0" normalizeH="0" baseline="0" noProof="0" dirty="0">
              <a:ln>
                <a:noFill/>
              </a:ln>
              <a:solidFill>
                <a:prstClr val="black"/>
              </a:solidFill>
              <a:effectLst/>
              <a:uLnTx/>
              <a:uFillTx/>
              <a:latin typeface="Arial"/>
              <a:ea typeface="+mn-ea"/>
              <a:cs typeface="Arial"/>
              <a:sym typeface="Arial"/>
            </a:endParaRPr>
          </a:p>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2000" b="0" i="0" u="none" strike="noStrike" kern="0" cap="none" spc="0" normalizeH="0" baseline="0" noProof="0" dirty="0">
              <a:ln>
                <a:noFill/>
              </a:ln>
              <a:solidFill>
                <a:prstClr val="black"/>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C40E3E"/>
                </a:solidFill>
                <a:effectLst/>
                <a:uLnTx/>
                <a:uFillTx/>
                <a:latin typeface="Arial"/>
                <a:ea typeface="+mn-ea"/>
                <a:cs typeface="Arial"/>
                <a:sym typeface="Arial"/>
              </a:rPr>
              <a:t>Download the app: </a:t>
            </a:r>
            <a:r>
              <a:rPr kumimoji="0" lang="en-US" sz="2000" b="0" i="0" u="sng" strike="noStrike" kern="0" cap="none" spc="0" normalizeH="0" baseline="0" noProof="0" dirty="0">
                <a:ln>
                  <a:noFill/>
                </a:ln>
                <a:solidFill>
                  <a:srgbClr val="C40E3E"/>
                </a:solidFill>
                <a:effectLst/>
                <a:uLnTx/>
                <a:uFillTx/>
                <a:latin typeface="Arial"/>
                <a:ea typeface="+mn-ea"/>
                <a:cs typeface="Arial"/>
                <a:sym typeface="Arial"/>
                <a:hlinkClick r:id="rId4"/>
              </a:rPr>
              <a:t>App Store</a:t>
            </a:r>
            <a:r>
              <a:rPr kumimoji="0" lang="en-US" sz="2000" b="0" i="0" u="none" strike="noStrike" kern="0" cap="none" spc="0" normalizeH="0" baseline="0" noProof="0" dirty="0">
                <a:ln>
                  <a:noFill/>
                </a:ln>
                <a:solidFill>
                  <a:srgbClr val="C40E3E"/>
                </a:solidFill>
                <a:effectLst/>
                <a:uLnTx/>
                <a:uFillTx/>
                <a:latin typeface="Arial"/>
                <a:ea typeface="+mn-ea"/>
                <a:cs typeface="Arial"/>
                <a:sym typeface="Arial"/>
              </a:rPr>
              <a:t> or </a:t>
            </a:r>
            <a:r>
              <a:rPr kumimoji="0" lang="en-US" sz="2000" b="0" i="0" u="sng" strike="noStrike" kern="0" cap="none" spc="0" normalizeH="0" baseline="0" noProof="0" dirty="0">
                <a:ln>
                  <a:noFill/>
                </a:ln>
                <a:solidFill>
                  <a:srgbClr val="C40E3E"/>
                </a:solidFill>
                <a:effectLst/>
                <a:uLnTx/>
                <a:uFillTx/>
                <a:latin typeface="Arial"/>
                <a:ea typeface="+mn-ea"/>
                <a:cs typeface="Arial"/>
                <a:sym typeface="Arial"/>
                <a:hlinkClick r:id="rId5"/>
              </a:rPr>
              <a:t>Google Play</a:t>
            </a:r>
            <a:endParaRPr kumimoji="0" lang="en-US" sz="2000" b="0" i="0" u="none" strike="noStrike" kern="0" cap="none" spc="0" normalizeH="0" baseline="0" noProof="0" dirty="0">
              <a:ln>
                <a:noFill/>
              </a:ln>
              <a:solidFill>
                <a:srgbClr val="C40E3E"/>
              </a:solidFill>
              <a:effectLst/>
              <a:uLnTx/>
              <a:uFillTx/>
              <a:latin typeface="Arial"/>
              <a:ea typeface="+mn-ea"/>
              <a:cs typeface="Arial"/>
              <a:sym typeface="Arial"/>
            </a:endParaRPr>
          </a:p>
        </p:txBody>
      </p:sp>
      <p:pic>
        <p:nvPicPr>
          <p:cNvPr id="8" name="Picture 7">
            <a:extLst>
              <a:ext uri="{FF2B5EF4-FFF2-40B4-BE49-F238E27FC236}">
                <a16:creationId xmlns:a16="http://schemas.microsoft.com/office/drawing/2014/main" id="{01C18F8A-0719-79F2-D8CF-3B421002647E}"/>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spTree>
    <p:extLst>
      <p:ext uri="{BB962C8B-B14F-4D97-AF65-F5344CB8AC3E}">
        <p14:creationId xmlns:p14="http://schemas.microsoft.com/office/powerpoint/2010/main" val="27665709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Phone number and link for mymdcares&#10;">
            <a:extLst>
              <a:ext uri="{FF2B5EF4-FFF2-40B4-BE49-F238E27FC236}">
                <a16:creationId xmlns:a16="http://schemas.microsoft.com/office/drawing/2014/main" id="{B77A0264-25D3-235A-86E7-6C4F10B093E0}"/>
              </a:ext>
            </a:extLst>
          </p:cNvPr>
          <p:cNvPicPr>
            <a:picLocks noChangeAspect="1"/>
          </p:cNvPicPr>
          <p:nvPr/>
        </p:nvPicPr>
        <p:blipFill>
          <a:blip r:embed="rId3"/>
          <a:stretch>
            <a:fillRect/>
          </a:stretch>
        </p:blipFill>
        <p:spPr>
          <a:xfrm>
            <a:off x="8476303" y="479218"/>
            <a:ext cx="2670279" cy="1097375"/>
          </a:xfrm>
          <a:prstGeom prst="rect">
            <a:avLst/>
          </a:prstGeom>
        </p:spPr>
      </p:pic>
      <p:sp>
        <p:nvSpPr>
          <p:cNvPr id="2" name="Title 1" descr="Text saying: Here for whatever life brings, 24 hours a day, 7 days a week ">
            <a:extLst>
              <a:ext uri="{FF2B5EF4-FFF2-40B4-BE49-F238E27FC236}">
                <a16:creationId xmlns:a16="http://schemas.microsoft.com/office/drawing/2014/main" id="{24976821-BD07-D73D-D5DF-77DD3D407F98}"/>
              </a:ext>
            </a:extLst>
          </p:cNvPr>
          <p:cNvSpPr>
            <a:spLocks noGrp="1"/>
          </p:cNvSpPr>
          <p:nvPr>
            <p:ph type="title"/>
          </p:nvPr>
        </p:nvSpPr>
        <p:spPr>
          <a:xfrm>
            <a:off x="838200" y="1538196"/>
            <a:ext cx="10515600" cy="220234"/>
          </a:xfrm>
        </p:spPr>
        <p:txBody>
          <a:bodyPr>
            <a:normAutofit fontScale="90000"/>
          </a:bodyPr>
          <a:lstStyle/>
          <a:p>
            <a:r>
              <a:rPr lang="en-US" dirty="0">
                <a:solidFill>
                  <a:srgbClr val="C00000"/>
                </a:solidFill>
              </a:rPr>
              <a:t> My MD Cares</a:t>
            </a:r>
          </a:p>
        </p:txBody>
      </p:sp>
      <p:pic>
        <p:nvPicPr>
          <p:cNvPr id="8" name="Content Placeholder 7">
            <a:extLst>
              <a:ext uri="{FF2B5EF4-FFF2-40B4-BE49-F238E27FC236}">
                <a16:creationId xmlns:a16="http://schemas.microsoft.com/office/drawing/2014/main" id="{FF8E062E-2D80-A14D-6600-53DE7EA4B185}"/>
              </a:ext>
              <a:ext uri="{C183D7F6-B498-43B3-948B-1728B52AA6E4}">
                <adec:decorative xmlns:adec="http://schemas.microsoft.com/office/drawing/2017/decorative" val="1"/>
              </a:ext>
            </a:extLst>
          </p:cNvPr>
          <p:cNvPicPr>
            <a:picLocks noGrp="1" noChangeAspect="1"/>
          </p:cNvPicPr>
          <p:nvPr>
            <p:ph idx="1"/>
          </p:nvPr>
        </p:nvPicPr>
        <p:blipFill>
          <a:blip r:embed="rId4"/>
          <a:stretch>
            <a:fillRect/>
          </a:stretch>
        </p:blipFill>
        <p:spPr>
          <a:xfrm>
            <a:off x="838200" y="285161"/>
            <a:ext cx="2874818" cy="1147456"/>
          </a:xfrm>
          <a:prstGeom prst="rect">
            <a:avLst/>
          </a:prstGeom>
        </p:spPr>
      </p:pic>
      <p:pic>
        <p:nvPicPr>
          <p:cNvPr id="7" name="Picture 6">
            <a:extLst>
              <a:ext uri="{FF2B5EF4-FFF2-40B4-BE49-F238E27FC236}">
                <a16:creationId xmlns:a16="http://schemas.microsoft.com/office/drawing/2014/main" id="{6AE60241-61FA-CB9B-1142-794E5570366C}"/>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sp>
        <p:nvSpPr>
          <p:cNvPr id="10" name="TextBox 4">
            <a:extLst>
              <a:ext uri="{FF2B5EF4-FFF2-40B4-BE49-F238E27FC236}">
                <a16:creationId xmlns:a16="http://schemas.microsoft.com/office/drawing/2014/main" id="{A5AEFAF2-DFE6-3C85-5283-AB6B5ADECAF6}"/>
              </a:ext>
            </a:extLst>
          </p:cNvPr>
          <p:cNvSpPr txBox="1"/>
          <p:nvPr/>
        </p:nvSpPr>
        <p:spPr>
          <a:xfrm>
            <a:off x="838200" y="2254259"/>
            <a:ext cx="10674927" cy="4862870"/>
          </a:xfrm>
          <a:prstGeom prst="rect">
            <a:avLst/>
          </a:prstGeom>
          <a:noFill/>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52425" indent="-257175" defTabSz="685800">
              <a:buClr>
                <a:srgbClr val="C40E3E"/>
              </a:buClr>
              <a:buSzPts val="1600"/>
              <a:buFont typeface="Arial" panose="020B0604020202020204" pitchFamily="34" charset="0"/>
              <a:buChar char="•"/>
            </a:pPr>
            <a:r>
              <a:rPr lang="en-US" sz="1600" b="1" dirty="0">
                <a:solidFill>
                  <a:srgbClr val="0070C0"/>
                </a:solidFill>
                <a:latin typeface="+mn-lt"/>
                <a:ea typeface="+mn-ea"/>
              </a:rPr>
              <a:t>No-cost, confidential program. </a:t>
            </a:r>
            <a:r>
              <a:rPr lang="en-US" sz="1600" dirty="0">
                <a:solidFill>
                  <a:srgbClr val="231F20"/>
                </a:solidFill>
                <a:latin typeface="+mn-lt"/>
                <a:ea typeface="+mn-ea"/>
              </a:rPr>
              <a:t>No benefit elections necessary.</a:t>
            </a:r>
          </a:p>
          <a:p>
            <a:pPr marL="95250" defTabSz="685800">
              <a:buClr>
                <a:srgbClr val="C40E3E"/>
              </a:buClr>
              <a:buSzPts val="1600"/>
            </a:pPr>
            <a:endParaRPr lang="en-US" sz="1600" dirty="0">
              <a:solidFill>
                <a:srgbClr val="231F20"/>
              </a:solidFill>
              <a:latin typeface="+mn-lt"/>
              <a:ea typeface="+mn-ea"/>
            </a:endParaRPr>
          </a:p>
          <a:p>
            <a:pPr marL="352425" indent="-257175" defTabSz="685800">
              <a:buClr>
                <a:srgbClr val="C40E3E"/>
              </a:buClr>
              <a:buSzPts val="1600"/>
              <a:buFont typeface="Arial" panose="020B0604020202020204" pitchFamily="34" charset="0"/>
              <a:buChar char="•"/>
            </a:pPr>
            <a:r>
              <a:rPr lang="en-US" sz="1600" b="1" dirty="0">
                <a:solidFill>
                  <a:srgbClr val="0070C0"/>
                </a:solidFill>
                <a:latin typeface="+mn-lt"/>
                <a:ea typeface="+mn-ea"/>
              </a:rPr>
              <a:t>Provides 24/7 services and resources to active employees and dependents* </a:t>
            </a:r>
            <a:r>
              <a:rPr lang="en-US" sz="1600" dirty="0">
                <a:solidFill>
                  <a:srgbClr val="231F20"/>
                </a:solidFill>
                <a:latin typeface="+mn-lt"/>
                <a:ea typeface="+mn-ea"/>
              </a:rPr>
              <a:t>of State Personnel Management System, Maryland Department of Transportation, Judiciary and Legislature, including all full and part-time employees and contractual </a:t>
            </a:r>
          </a:p>
          <a:p>
            <a:pPr marL="352425" indent="-257175" defTabSz="685800">
              <a:buClr>
                <a:srgbClr val="C40E3E"/>
              </a:buClr>
              <a:buSzPts val="1600"/>
              <a:buFont typeface="Arial" panose="020B0604020202020204" pitchFamily="34" charset="0"/>
              <a:buChar char="•"/>
            </a:pPr>
            <a:endParaRPr lang="en-US" sz="1600" i="1" dirty="0">
              <a:solidFill>
                <a:srgbClr val="231F20"/>
              </a:solidFill>
              <a:latin typeface="+mn-lt"/>
              <a:ea typeface="+mn-ea"/>
            </a:endParaRPr>
          </a:p>
          <a:p>
            <a:pPr marL="352425" indent="-257175" defTabSz="685800">
              <a:buClr>
                <a:srgbClr val="C40E3E"/>
              </a:buClr>
              <a:buSzPts val="1600"/>
              <a:buFont typeface="Arial" panose="020B0604020202020204" pitchFamily="34" charset="0"/>
              <a:buChar char="•"/>
            </a:pPr>
            <a:r>
              <a:rPr lang="en-US" sz="1600" b="1" dirty="0">
                <a:solidFill>
                  <a:srgbClr val="0070C0"/>
                </a:solidFill>
                <a:latin typeface="+mn-lt"/>
                <a:ea typeface="+mn-ea"/>
              </a:rPr>
              <a:t>Services include: </a:t>
            </a:r>
          </a:p>
          <a:p>
            <a:pPr marL="695325" lvl="1" indent="-257175" defTabSz="685800">
              <a:buClr>
                <a:srgbClr val="C40E3E"/>
              </a:buClr>
              <a:buSzPts val="1600"/>
              <a:buFont typeface="Arial" panose="020B0604020202020204" pitchFamily="34" charset="0"/>
              <a:buChar char="•"/>
            </a:pPr>
            <a:r>
              <a:rPr lang="en-US" sz="1600" dirty="0">
                <a:solidFill>
                  <a:srgbClr val="231F20"/>
                </a:solidFill>
                <a:latin typeface="+mn-lt"/>
                <a:ea typeface="+mn-ea"/>
              </a:rPr>
              <a:t>Master's level clinician "care coordinators“</a:t>
            </a:r>
          </a:p>
          <a:p>
            <a:pPr marL="695325" lvl="2" indent="-257175" defTabSz="685800">
              <a:buClr>
                <a:srgbClr val="C40E3E"/>
              </a:buClr>
              <a:buSzPts val="1600"/>
              <a:buFont typeface="Arial" panose="020B0604020202020204" pitchFamily="34" charset="0"/>
              <a:buChar char="•"/>
            </a:pPr>
            <a:r>
              <a:rPr lang="en-US" sz="1600" dirty="0">
                <a:solidFill>
                  <a:srgbClr val="231F20"/>
                </a:solidFill>
                <a:latin typeface="+mn-lt"/>
                <a:ea typeface="+mn-ea"/>
              </a:rPr>
              <a:t>Short-term counseling- Up to 5 sessions per issue per year </a:t>
            </a:r>
          </a:p>
          <a:p>
            <a:pPr marL="657225" lvl="2" defTabSz="685800">
              <a:buClr>
                <a:srgbClr val="C40E3E"/>
              </a:buClr>
              <a:buSzPts val="1600"/>
            </a:pPr>
            <a:r>
              <a:rPr lang="en-US" sz="1600" dirty="0">
                <a:solidFill>
                  <a:srgbClr val="231F20"/>
                </a:solidFill>
                <a:latin typeface="+mn-lt"/>
                <a:ea typeface="+mn-ea"/>
              </a:rPr>
              <a:t>                  </a:t>
            </a:r>
            <a:r>
              <a:rPr lang="en-US" sz="1600" i="1" dirty="0">
                <a:solidFill>
                  <a:srgbClr val="231F20"/>
                </a:solidFill>
                <a:latin typeface="+mn-lt"/>
                <a:ea typeface="+mn-ea"/>
              </a:rPr>
              <a:t>(no limit on the number of issues)</a:t>
            </a:r>
          </a:p>
          <a:p>
            <a:pPr marL="695325" lvl="1" indent="-257175" defTabSz="685800">
              <a:buClr>
                <a:srgbClr val="C40E3E"/>
              </a:buClr>
              <a:buSzPts val="1600"/>
              <a:buFont typeface="Arial" panose="020B0604020202020204" pitchFamily="34" charset="0"/>
              <a:buChar char="•"/>
            </a:pPr>
            <a:r>
              <a:rPr lang="en-US" sz="1600" kern="1200" dirty="0">
                <a:solidFill>
                  <a:srgbClr val="231F20"/>
                </a:solidFill>
                <a:latin typeface="+mn-lt"/>
                <a:ea typeface="+mn-ea"/>
                <a:cs typeface="+mn-cs"/>
              </a:rPr>
              <a:t>Referrals to long-term providers, community resources or other programs</a:t>
            </a:r>
          </a:p>
          <a:p>
            <a:pPr marL="695325" lvl="1" indent="-257175" defTabSz="685800">
              <a:buClr>
                <a:srgbClr val="C40E3E"/>
              </a:buClr>
              <a:buSzPts val="1600"/>
              <a:buFont typeface="Arial" panose="020B0604020202020204" pitchFamily="34" charset="0"/>
              <a:buChar char="•"/>
            </a:pPr>
            <a:r>
              <a:rPr lang="en-US" sz="1600" dirty="0">
                <a:solidFill>
                  <a:srgbClr val="231F20"/>
                </a:solidFill>
                <a:latin typeface="+mn-lt"/>
                <a:ea typeface="+mn-ea"/>
              </a:rPr>
              <a:t>Free unlimited telephonic financial consultations</a:t>
            </a:r>
          </a:p>
          <a:p>
            <a:pPr marL="695325" lvl="1" indent="-257175" defTabSz="685800">
              <a:buClr>
                <a:srgbClr val="C40E3E"/>
              </a:buClr>
              <a:buSzPts val="1600"/>
              <a:buFont typeface="Arial" panose="020B0604020202020204" pitchFamily="34" charset="0"/>
              <a:buChar char="•"/>
            </a:pPr>
            <a:r>
              <a:rPr lang="en-US" sz="1600" dirty="0">
                <a:solidFill>
                  <a:srgbClr val="231F20"/>
                </a:solidFill>
                <a:latin typeface="+mn-lt"/>
                <a:ea typeface="+mn-ea"/>
              </a:rPr>
              <a:t>Free 30-minute telephonic or in-office legal consultations</a:t>
            </a:r>
          </a:p>
          <a:p>
            <a:pPr marL="695325" lvl="1" indent="-257175" defTabSz="685800">
              <a:buClr>
                <a:srgbClr val="C40E3E"/>
              </a:buClr>
              <a:buSzPts val="1600"/>
              <a:buFont typeface="Arial" panose="020B0604020202020204" pitchFamily="34" charset="0"/>
              <a:buChar char="•"/>
            </a:pPr>
            <a:r>
              <a:rPr lang="en-US" sz="1600" dirty="0">
                <a:solidFill>
                  <a:srgbClr val="231F20"/>
                </a:solidFill>
                <a:latin typeface="+mn-lt"/>
                <a:ea typeface="+mn-ea"/>
              </a:rPr>
              <a:t>Dedicated MyMDCARES web portal with locator services, on-demand training, articles, additional resources, easy access </a:t>
            </a:r>
          </a:p>
          <a:p>
            <a:pPr marL="695325" lvl="1" indent="-257175" defTabSz="685800">
              <a:buClr>
                <a:srgbClr val="C40E3E"/>
              </a:buClr>
              <a:buSzPts val="1600"/>
              <a:buFont typeface="Arial" panose="020B0604020202020204" pitchFamily="34" charset="0"/>
              <a:buChar char="•"/>
            </a:pPr>
            <a:endParaRPr lang="en-US" dirty="0">
              <a:solidFill>
                <a:srgbClr val="231F20"/>
              </a:solidFill>
              <a:latin typeface="+mn-lt"/>
              <a:ea typeface="+mn-ea"/>
            </a:endParaRPr>
          </a:p>
          <a:p>
            <a:pPr marL="95250" defTabSz="685800">
              <a:buClr>
                <a:srgbClr val="C40E3E"/>
              </a:buClr>
              <a:buSzPts val="1600"/>
            </a:pPr>
            <a:r>
              <a:rPr lang="en-US" b="1" i="1" dirty="0">
                <a:solidFill>
                  <a:srgbClr val="231F20"/>
                </a:solidFill>
                <a:latin typeface="+mn-lt"/>
              </a:rPr>
              <a:t>*Interns, Contingent and Temporary employees are not eligible. Not available to Non-SPMS agencies, including the University System, Register of Wills for all Counties, Maryland Stadium Authority, etc.</a:t>
            </a:r>
          </a:p>
          <a:p>
            <a:pPr marL="352425" indent="-257175" defTabSz="685800">
              <a:buClr>
                <a:srgbClr val="C40E3E"/>
              </a:buClr>
              <a:buSzPts val="1600"/>
              <a:buFont typeface="Arial" panose="020B0604020202020204" pitchFamily="34" charset="0"/>
              <a:buChar char="•"/>
            </a:pPr>
            <a:endParaRPr lang="en-US" dirty="0">
              <a:solidFill>
                <a:srgbClr val="231F20"/>
              </a:solidFill>
            </a:endParaRPr>
          </a:p>
          <a:p>
            <a:pPr marL="438150" lvl="1" defTabSz="685800">
              <a:buClr>
                <a:srgbClr val="C40E3E"/>
              </a:buClr>
              <a:buSzPts val="1600"/>
            </a:pPr>
            <a:r>
              <a:rPr lang="en-US" dirty="0">
                <a:solidFill>
                  <a:srgbClr val="231F20"/>
                </a:solidFill>
                <a:latin typeface="+mn-lt"/>
                <a:ea typeface="+mn-ea"/>
              </a:rPr>
              <a:t> </a:t>
            </a:r>
          </a:p>
        </p:txBody>
      </p:sp>
    </p:spTree>
    <p:extLst>
      <p:ext uri="{BB962C8B-B14F-4D97-AF65-F5344CB8AC3E}">
        <p14:creationId xmlns:p14="http://schemas.microsoft.com/office/powerpoint/2010/main" val="1238953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7241868-2211-58EC-99C7-4CFF9791DED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89303" y="1625096"/>
            <a:ext cx="9613397" cy="1201674"/>
          </a:xfrm>
          <a:prstGeom prst="rect">
            <a:avLst/>
          </a:prstGeom>
        </p:spPr>
      </p:pic>
      <p:sp>
        <p:nvSpPr>
          <p:cNvPr id="35" name="Right Triangle 34">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CA90E96-D7E1-F931-41D0-552E6D317700}"/>
              </a:ext>
            </a:extLst>
          </p:cNvPr>
          <p:cNvSpPr>
            <a:spLocks noGrp="1"/>
          </p:cNvSpPr>
          <p:nvPr>
            <p:ph type="ctrTitle"/>
          </p:nvPr>
        </p:nvSpPr>
        <p:spPr>
          <a:xfrm>
            <a:off x="1289304" y="3429000"/>
            <a:ext cx="8921672" cy="1713305"/>
          </a:xfrm>
        </p:spPr>
        <p:txBody>
          <a:bodyPr anchor="ctr">
            <a:normAutofit fontScale="90000"/>
          </a:bodyPr>
          <a:lstStyle/>
          <a:p>
            <a:pPr algn="l"/>
            <a:br>
              <a:rPr lang="en-US" sz="6600" dirty="0">
                <a:solidFill>
                  <a:srgbClr val="FFC00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br>
            <a:r>
              <a:rPr lang="en-US" sz="6600" dirty="0">
                <a:solidFill>
                  <a:srgbClr val="FFC00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t>      </a:t>
            </a:r>
            <a:br>
              <a:rPr lang="en-US" sz="6600" dirty="0">
                <a:solidFill>
                  <a:srgbClr val="FFC00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br>
            <a:r>
              <a:rPr lang="en-US" sz="7300" dirty="0">
                <a:solidFill>
                  <a:srgbClr val="0070C0"/>
                </a:solidFill>
                <a:latin typeface="Baguet Script" panose="00000500000000000000" pitchFamily="2" charset="0"/>
                <a:ea typeface="Calibri" panose="020F0502020204030204" pitchFamily="34" charset="0"/>
                <a:cs typeface="Calibri" panose="020F0502020204030204" pitchFamily="34" charset="0"/>
              </a:rPr>
              <a:t>SPS Benefits System</a:t>
            </a:r>
            <a:br>
              <a:rPr lang="en-US" sz="7300" dirty="0">
                <a:solidFill>
                  <a:srgbClr val="FFC00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br>
            <a:r>
              <a:rPr lang="en-US" sz="7300" dirty="0">
                <a:solidFill>
                  <a:srgbClr val="FFC00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t> </a:t>
            </a:r>
            <a:br>
              <a:rPr lang="en-US" sz="7300" dirty="0">
                <a:solidFill>
                  <a:srgbClr val="FFC00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br>
            <a:endParaRPr lang="en-US" sz="7300" dirty="0">
              <a:solidFill>
                <a:srgbClr val="FFC00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BAED4073-B448-7780-F67C-4C451E3091EA}"/>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spTree>
    <p:extLst>
      <p:ext uri="{BB962C8B-B14F-4D97-AF65-F5344CB8AC3E}">
        <p14:creationId xmlns:p14="http://schemas.microsoft.com/office/powerpoint/2010/main" val="41880780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346576-BE5B-22D4-A4B0-025D609A4926}"/>
              </a:ext>
            </a:extLst>
          </p:cNvPr>
          <p:cNvSpPr>
            <a:spLocks noGrp="1"/>
          </p:cNvSpPr>
          <p:nvPr>
            <p:ph type="title"/>
          </p:nvPr>
        </p:nvSpPr>
        <p:spPr>
          <a:xfrm>
            <a:off x="838200" y="365125"/>
            <a:ext cx="10515600" cy="1325563"/>
          </a:xfrm>
        </p:spPr>
        <p:txBody>
          <a:bodyPr>
            <a:normAutofit/>
          </a:bodyPr>
          <a:lstStyle/>
          <a:p>
            <a:r>
              <a:rPr lang="en-US" sz="5400" dirty="0">
                <a:solidFill>
                  <a:srgbClr val="0070C0"/>
                </a:solidFill>
                <a:latin typeface="Baguet Script" panose="00000500000000000000" pitchFamily="2" charset="0"/>
              </a:rPr>
              <a:t>SPS and Open Enrollment</a:t>
            </a: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FFB3944-8D47-CCE9-FF4D-189EF8D1B976}"/>
              </a:ext>
            </a:extLst>
          </p:cNvPr>
          <p:cNvSpPr>
            <a:spLocks noGrp="1"/>
          </p:cNvSpPr>
          <p:nvPr>
            <p:ph idx="1"/>
          </p:nvPr>
        </p:nvSpPr>
        <p:spPr>
          <a:xfrm>
            <a:off x="838200" y="1929384"/>
            <a:ext cx="10756392" cy="4087368"/>
          </a:xfrm>
        </p:spPr>
        <p:txBody>
          <a:bodyPr>
            <a:normAutofit/>
          </a:bodyPr>
          <a:lstStyle/>
          <a:p>
            <a:pPr marL="469900" marR="0" lvl="1" indent="-342900" defTabSz="914400" rtl="0" eaLnBrk="1" fontAlgn="auto" latinLnBrk="0" hangingPunct="1">
              <a:spcBef>
                <a:spcPts val="0"/>
              </a:spcBef>
              <a:spcAft>
                <a:spcPts val="1200"/>
              </a:spcAft>
              <a:buClr>
                <a:srgbClr val="C40E3E"/>
              </a:buClr>
              <a:buSzPts val="1600"/>
              <a:tabLst/>
              <a:defRPr/>
            </a:pPr>
            <a:r>
              <a:rPr kumimoji="0" lang="en-US" sz="2200" b="0" i="0" u="none" strike="noStrike" kern="0" cap="none" spc="0" normalizeH="0" baseline="0" noProof="0" dirty="0">
                <a:ln>
                  <a:noFill/>
                </a:ln>
                <a:effectLst/>
                <a:uLnTx/>
                <a:uFillTx/>
                <a:cs typeface="Arial"/>
                <a:sym typeface="Arial"/>
              </a:rPr>
              <a:t>On the member’s SPS </a:t>
            </a:r>
            <a:r>
              <a:rPr lang="en-US" sz="2200" kern="0" dirty="0">
                <a:cs typeface="Arial"/>
                <a:sym typeface="Arial"/>
              </a:rPr>
              <a:t>H</a:t>
            </a:r>
            <a:r>
              <a:rPr kumimoji="0" lang="en-US" sz="2200" b="0" i="0" u="none" strike="noStrike" kern="0" cap="none" spc="0" normalizeH="0" baseline="0" noProof="0" dirty="0" err="1">
                <a:ln>
                  <a:noFill/>
                </a:ln>
                <a:effectLst/>
                <a:uLnTx/>
                <a:uFillTx/>
                <a:cs typeface="Arial"/>
                <a:sym typeface="Arial"/>
              </a:rPr>
              <a:t>ome</a:t>
            </a:r>
            <a:r>
              <a:rPr kumimoji="0" lang="en-US" sz="2200" b="0" i="0" u="none" strike="noStrike" kern="0" cap="none" spc="0" normalizeH="0" baseline="0" noProof="0" dirty="0">
                <a:ln>
                  <a:noFill/>
                </a:ln>
                <a:effectLst/>
                <a:uLnTx/>
                <a:uFillTx/>
                <a:cs typeface="Arial"/>
                <a:sym typeface="Arial"/>
              </a:rPr>
              <a:t> </a:t>
            </a:r>
            <a:r>
              <a:rPr lang="en-US" sz="2200" kern="0" dirty="0">
                <a:cs typeface="Arial"/>
                <a:sym typeface="Arial"/>
              </a:rPr>
              <a:t>P</a:t>
            </a:r>
            <a:r>
              <a:rPr kumimoji="0" lang="en-US" sz="2200" b="0" i="0" u="none" strike="noStrike" kern="0" cap="none" spc="0" normalizeH="0" baseline="0" noProof="0" dirty="0">
                <a:ln>
                  <a:noFill/>
                </a:ln>
                <a:effectLst/>
                <a:uLnTx/>
                <a:uFillTx/>
                <a:cs typeface="Arial"/>
                <a:sym typeface="Arial"/>
              </a:rPr>
              <a:t>age</a:t>
            </a:r>
            <a:r>
              <a:rPr lang="en-US" sz="2200" kern="0" dirty="0">
                <a:cs typeface="Arial"/>
                <a:sym typeface="Arial"/>
              </a:rPr>
              <a:t>:  </a:t>
            </a:r>
            <a:r>
              <a:rPr lang="en-US" sz="2200" b="1" kern="0" dirty="0">
                <a:cs typeface="Arial"/>
                <a:sym typeface="Arial"/>
              </a:rPr>
              <a:t>Announcements</a:t>
            </a:r>
            <a:r>
              <a:rPr lang="en-US" sz="2200" kern="0" dirty="0">
                <a:cs typeface="Arial"/>
                <a:sym typeface="Arial"/>
              </a:rPr>
              <a:t> Section is full of OE info</a:t>
            </a:r>
            <a:endParaRPr kumimoji="0" lang="en-US" sz="2200" b="0" i="0" u="none" strike="noStrike" kern="0" cap="none" spc="0" normalizeH="0" baseline="0" noProof="0" dirty="0">
              <a:ln>
                <a:noFill/>
              </a:ln>
              <a:solidFill>
                <a:srgbClr val="C00000"/>
              </a:solidFill>
              <a:effectLst/>
              <a:uLnTx/>
              <a:uFillTx/>
              <a:cs typeface="Arial"/>
              <a:sym typeface="Arial"/>
            </a:endParaRPr>
          </a:p>
          <a:p>
            <a:endParaRPr lang="en-US" sz="2200" kern="0" dirty="0">
              <a:highlight>
                <a:srgbClr val="FFFF00"/>
              </a:highlight>
              <a:latin typeface="Arial"/>
              <a:cs typeface="Arial"/>
              <a:sym typeface="Arial"/>
            </a:endParaRPr>
          </a:p>
          <a:p>
            <a:endParaRPr lang="en-US" sz="2200" kern="0" dirty="0">
              <a:highlight>
                <a:srgbClr val="FFFF00"/>
              </a:highlight>
              <a:latin typeface="Arial"/>
              <a:cs typeface="Arial"/>
              <a:sym typeface="Arial"/>
            </a:endParaRPr>
          </a:p>
          <a:p>
            <a:endParaRPr lang="en-US" sz="2200" kern="0" dirty="0">
              <a:highlight>
                <a:srgbClr val="FFFF00"/>
              </a:highlight>
              <a:latin typeface="Arial"/>
              <a:cs typeface="Arial"/>
              <a:sym typeface="Arial"/>
            </a:endParaRPr>
          </a:p>
          <a:p>
            <a:endParaRPr lang="en-US" sz="2200" kern="0" dirty="0">
              <a:highlight>
                <a:srgbClr val="FFFF00"/>
              </a:highlight>
              <a:latin typeface="Arial"/>
              <a:cs typeface="Arial"/>
              <a:sym typeface="Arial"/>
            </a:endParaRPr>
          </a:p>
          <a:p>
            <a:endParaRPr lang="en-US" sz="2200" kern="0" dirty="0">
              <a:highlight>
                <a:srgbClr val="FFFF00"/>
              </a:highlight>
              <a:latin typeface="Arial"/>
              <a:cs typeface="Arial"/>
              <a:sym typeface="Arial"/>
            </a:endParaRPr>
          </a:p>
          <a:p>
            <a:endParaRPr lang="en-US" sz="2200" kern="0" dirty="0">
              <a:highlight>
                <a:srgbClr val="FFFF00"/>
              </a:highlight>
              <a:latin typeface="Arial"/>
              <a:cs typeface="Arial"/>
              <a:sym typeface="Arial"/>
            </a:endParaRPr>
          </a:p>
          <a:p>
            <a:pPr marL="0" indent="0">
              <a:buNone/>
            </a:pPr>
            <a:endParaRPr kumimoji="0" lang="en-US" sz="2200" b="0" i="0" u="none" strike="noStrike" kern="0" cap="none" spc="0" normalizeH="0" baseline="0" noProof="0" dirty="0">
              <a:ln>
                <a:noFill/>
              </a:ln>
              <a:effectLst/>
              <a:highlight>
                <a:srgbClr val="FFFF00"/>
              </a:highlight>
              <a:uLnTx/>
              <a:uFillTx/>
              <a:latin typeface="Arial"/>
              <a:cs typeface="Arial"/>
              <a:sym typeface="Arial"/>
            </a:endParaRPr>
          </a:p>
          <a:p>
            <a:endParaRPr lang="en-US" sz="2200" dirty="0"/>
          </a:p>
        </p:txBody>
      </p:sp>
      <p:pic>
        <p:nvPicPr>
          <p:cNvPr id="4" name="Picture 3">
            <a:extLst>
              <a:ext uri="{FF2B5EF4-FFF2-40B4-BE49-F238E27FC236}">
                <a16:creationId xmlns:a16="http://schemas.microsoft.com/office/drawing/2014/main" id="{5C93570B-5CF4-E63A-A30D-91B1FA9BC29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pic>
        <p:nvPicPr>
          <p:cNvPr id="6" name="Picture 5">
            <a:extLst>
              <a:ext uri="{FF2B5EF4-FFF2-40B4-BE49-F238E27FC236}">
                <a16:creationId xmlns:a16="http://schemas.microsoft.com/office/drawing/2014/main" id="{BD09BAEC-27C6-3CCF-22A3-0E04CD54000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6581" y="5908741"/>
            <a:ext cx="972599" cy="840472"/>
          </a:xfrm>
          <a:prstGeom prst="rect">
            <a:avLst/>
          </a:prstGeom>
        </p:spPr>
      </p:pic>
      <p:pic>
        <p:nvPicPr>
          <p:cNvPr id="8" name="Picture 7" descr="Screenshot of Workday homepage awaiting your action box ">
            <a:extLst>
              <a:ext uri="{FF2B5EF4-FFF2-40B4-BE49-F238E27FC236}">
                <a16:creationId xmlns:a16="http://schemas.microsoft.com/office/drawing/2014/main" id="{E619E4CD-9D25-A314-1B40-95AEF78323A3}"/>
              </a:ext>
            </a:extLst>
          </p:cNvPr>
          <p:cNvPicPr>
            <a:picLocks noChangeAspect="1"/>
          </p:cNvPicPr>
          <p:nvPr/>
        </p:nvPicPr>
        <p:blipFill>
          <a:blip r:embed="rId4"/>
          <a:stretch>
            <a:fillRect/>
          </a:stretch>
        </p:blipFill>
        <p:spPr>
          <a:xfrm>
            <a:off x="969582" y="2543451"/>
            <a:ext cx="10249788" cy="4051842"/>
          </a:xfrm>
          <a:prstGeom prst="rect">
            <a:avLst/>
          </a:prstGeom>
        </p:spPr>
      </p:pic>
      <p:sp>
        <p:nvSpPr>
          <p:cNvPr id="10" name="Oval 9" descr="Screenshot of Workday &quot;Awaiting your action&quot; box ">
            <a:extLst>
              <a:ext uri="{FF2B5EF4-FFF2-40B4-BE49-F238E27FC236}">
                <a16:creationId xmlns:a16="http://schemas.microsoft.com/office/drawing/2014/main" id="{540FC77A-F4EB-9D57-B114-93BB6D9E26B7}"/>
              </a:ext>
            </a:extLst>
          </p:cNvPr>
          <p:cNvSpPr/>
          <p:nvPr/>
        </p:nvSpPr>
        <p:spPr>
          <a:xfrm>
            <a:off x="838200" y="3620072"/>
            <a:ext cx="6778214" cy="1898601"/>
          </a:xfrm>
          <a:prstGeom prst="ellipse">
            <a:avLst/>
          </a:prstGeom>
          <a:noFill/>
          <a:ln w="38100">
            <a:solidFill>
              <a:srgbClr val="E2842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descr="Screenshot of Workday announcements box ">
            <a:extLst>
              <a:ext uri="{FF2B5EF4-FFF2-40B4-BE49-F238E27FC236}">
                <a16:creationId xmlns:a16="http://schemas.microsoft.com/office/drawing/2014/main" id="{972D0134-77C0-29BC-8B0E-DCF7D55252E9}"/>
              </a:ext>
            </a:extLst>
          </p:cNvPr>
          <p:cNvSpPr/>
          <p:nvPr/>
        </p:nvSpPr>
        <p:spPr>
          <a:xfrm>
            <a:off x="7896114" y="3814657"/>
            <a:ext cx="3130474" cy="1365970"/>
          </a:xfrm>
          <a:prstGeom prst="roundRect">
            <a:avLst/>
          </a:prstGeom>
          <a:noFill/>
          <a:ln w="38100">
            <a:solidFill>
              <a:srgbClr val="E2842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descr="Screenshot of pagination ">
            <a:extLst>
              <a:ext uri="{FF2B5EF4-FFF2-40B4-BE49-F238E27FC236}">
                <a16:creationId xmlns:a16="http://schemas.microsoft.com/office/drawing/2014/main" id="{EA25696C-FAEB-4B1C-1F9F-D83C62090B97}"/>
              </a:ext>
            </a:extLst>
          </p:cNvPr>
          <p:cNvSpPr/>
          <p:nvPr/>
        </p:nvSpPr>
        <p:spPr>
          <a:xfrm>
            <a:off x="9746428" y="3894268"/>
            <a:ext cx="1097280" cy="387276"/>
          </a:xfrm>
          <a:prstGeom prst="ellipse">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1287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8C886788-700E-4D20-9F80-E0E96837A2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6" name="Freeform: Shape 35">
            <a:extLst>
              <a:ext uri="{FF2B5EF4-FFF2-40B4-BE49-F238E27FC236}">
                <a16:creationId xmlns:a16="http://schemas.microsoft.com/office/drawing/2014/main" id="{1850674C-4E08-4C62-A3E2-6337FE4F7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7" name="Freeform: Shape 36">
            <a:extLst>
              <a:ext uri="{FF2B5EF4-FFF2-40B4-BE49-F238E27FC236}">
                <a16:creationId xmlns:a16="http://schemas.microsoft.com/office/drawing/2014/main" id="{BCE4FF05-2B0C-4C97-A9B4-E163085A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B1BF6203-59A9-FA63-4578-3101AE865137}"/>
              </a:ext>
            </a:extLst>
          </p:cNvPr>
          <p:cNvSpPr>
            <a:spLocks noGrp="1"/>
          </p:cNvSpPr>
          <p:nvPr>
            <p:ph type="title"/>
          </p:nvPr>
        </p:nvSpPr>
        <p:spPr>
          <a:xfrm>
            <a:off x="475488" y="1124712"/>
            <a:ext cx="4023360" cy="3200400"/>
          </a:xfrm>
        </p:spPr>
        <p:txBody>
          <a:bodyPr vert="horz" lIns="91440" tIns="45720" rIns="91440" bIns="45720" rtlCol="0" anchor="b">
            <a:normAutofit/>
          </a:bodyPr>
          <a:lstStyle/>
          <a:p>
            <a:r>
              <a:rPr lang="en-US" sz="4800" dirty="0">
                <a:solidFill>
                  <a:srgbClr val="0070C0"/>
                </a:solidFill>
                <a:effectLst>
                  <a:outerShdw blurRad="38100" dist="38100" dir="2700000" algn="tl">
                    <a:srgbClr val="000000">
                      <a:alpha val="43137"/>
                    </a:srgbClr>
                  </a:outerShdw>
                </a:effectLst>
                <a:latin typeface="Baguet Script" panose="00000500000000000000" pitchFamily="2" charset="0"/>
                <a:sym typeface="Arial"/>
              </a:rPr>
              <a:t>Scroll for </a:t>
            </a:r>
            <a:r>
              <a:rPr kumimoji="0" lang="en-US" sz="4800" b="0" i="0" u="none" strike="noStrike" cap="none" spc="0" normalizeH="0" baseline="0" noProof="0" dirty="0">
                <a:ln>
                  <a:noFill/>
                </a:ln>
                <a:solidFill>
                  <a:srgbClr val="0070C0"/>
                </a:solidFill>
                <a:effectLst>
                  <a:outerShdw blurRad="38100" dist="38100" dir="2700000" algn="tl">
                    <a:srgbClr val="000000">
                      <a:alpha val="43137"/>
                    </a:srgbClr>
                  </a:outerShdw>
                </a:effectLst>
                <a:uLnTx/>
                <a:uFillTx/>
                <a:latin typeface="Baguet Script" panose="00000500000000000000" pitchFamily="2" charset="0"/>
                <a:sym typeface="Arial"/>
              </a:rPr>
              <a:t>Open Enrollment Resources</a:t>
            </a:r>
            <a:endParaRPr lang="en-US" sz="4800" dirty="0">
              <a:solidFill>
                <a:srgbClr val="0070C0"/>
              </a:solidFill>
              <a:effectLst>
                <a:outerShdw blurRad="38100" dist="38100" dir="2700000" algn="tl">
                  <a:srgbClr val="000000">
                    <a:alpha val="43137"/>
                  </a:srgbClr>
                </a:outerShdw>
              </a:effectLst>
              <a:latin typeface="Baguet Script" panose="00000500000000000000" pitchFamily="2" charset="0"/>
            </a:endParaRPr>
          </a:p>
        </p:txBody>
      </p:sp>
      <p:sp>
        <p:nvSpPr>
          <p:cNvPr id="38" name="Rectangle 37">
            <a:extLst>
              <a:ext uri="{FF2B5EF4-FFF2-40B4-BE49-F238E27FC236}">
                <a16:creationId xmlns:a16="http://schemas.microsoft.com/office/drawing/2014/main" id="{529C2A7A-A6B6-4A56-B11C-8E967D88A6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Screenshot of Benefits Mall link">
            <a:extLst>
              <a:ext uri="{FF2B5EF4-FFF2-40B4-BE49-F238E27FC236}">
                <a16:creationId xmlns:a16="http://schemas.microsoft.com/office/drawing/2014/main" id="{5F5F3802-D823-5B4F-020A-366295DC2D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6903" y="853932"/>
            <a:ext cx="5989326" cy="2485570"/>
          </a:xfrm>
          <a:prstGeom prst="rect">
            <a:avLst/>
          </a:prstGeom>
        </p:spPr>
      </p:pic>
      <p:sp>
        <p:nvSpPr>
          <p:cNvPr id="39" name="Rectangle 38">
            <a:extLst>
              <a:ext uri="{FF2B5EF4-FFF2-40B4-BE49-F238E27FC236}">
                <a16:creationId xmlns:a16="http://schemas.microsoft.com/office/drawing/2014/main" id="{FDBD7205-E536-4134-8768-AC3E1A3C5E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Picture 14" descr="Screenshot of dependent documentation guide">
            <a:extLst>
              <a:ext uri="{FF2B5EF4-FFF2-40B4-BE49-F238E27FC236}">
                <a16:creationId xmlns:a16="http://schemas.microsoft.com/office/drawing/2014/main" id="{E2F0725F-6B0D-4F90-D49D-200E2AC08E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2753" y="3827750"/>
            <a:ext cx="2544417" cy="2340864"/>
          </a:xfrm>
          <a:prstGeom prst="rect">
            <a:avLst/>
          </a:prstGeom>
        </p:spPr>
      </p:pic>
      <p:pic>
        <p:nvPicPr>
          <p:cNvPr id="13" name="Picture 12" descr="Screenshot of open enrollment quick reference guide link">
            <a:extLst>
              <a:ext uri="{FF2B5EF4-FFF2-40B4-BE49-F238E27FC236}">
                <a16:creationId xmlns:a16="http://schemas.microsoft.com/office/drawing/2014/main" id="{9D9EBEDF-6902-DFD4-BB61-0998C5CA2F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4352" y="3827750"/>
            <a:ext cx="2652537" cy="2340864"/>
          </a:xfrm>
          <a:prstGeom prst="rect">
            <a:avLst/>
          </a:prstGeom>
        </p:spPr>
      </p:pic>
      <p:pic>
        <p:nvPicPr>
          <p:cNvPr id="2" name="Picture 1">
            <a:extLst>
              <a:ext uri="{FF2B5EF4-FFF2-40B4-BE49-F238E27FC236}">
                <a16:creationId xmlns:a16="http://schemas.microsoft.com/office/drawing/2014/main" id="{8541A9B9-463B-56D5-9B9B-381E3AB242A7}"/>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09955" y="6004068"/>
            <a:ext cx="972599" cy="840472"/>
          </a:xfrm>
          <a:prstGeom prst="rect">
            <a:avLst/>
          </a:prstGeom>
        </p:spPr>
      </p:pic>
    </p:spTree>
    <p:extLst>
      <p:ext uri="{BB962C8B-B14F-4D97-AF65-F5344CB8AC3E}">
        <p14:creationId xmlns:p14="http://schemas.microsoft.com/office/powerpoint/2010/main" val="2660005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20256E-41DF-008D-10C2-D5B258BD4612}"/>
              </a:ext>
            </a:extLst>
          </p:cNvPr>
          <p:cNvSpPr>
            <a:spLocks noGrp="1"/>
          </p:cNvSpPr>
          <p:nvPr>
            <p:ph type="title"/>
          </p:nvPr>
        </p:nvSpPr>
        <p:spPr>
          <a:xfrm>
            <a:off x="841248" y="334644"/>
            <a:ext cx="10509504" cy="1076914"/>
          </a:xfrm>
        </p:spPr>
        <p:txBody>
          <a:bodyPr anchor="ctr">
            <a:normAutofit/>
          </a:bodyPr>
          <a:lstStyle/>
          <a:p>
            <a:r>
              <a:rPr kumimoji="0" lang="en-US" sz="5400" b="0" i="0" u="none" strike="noStrike" kern="1200" cap="none" spc="0" normalizeH="0" baseline="0" noProof="0" dirty="0">
                <a:ln>
                  <a:noFill/>
                </a:ln>
                <a:solidFill>
                  <a:srgbClr val="0070C0"/>
                </a:solidFill>
                <a:effectLst/>
                <a:uLnTx/>
                <a:uFillTx/>
                <a:latin typeface="Baguet Script" panose="00000500000000000000" pitchFamily="2" charset="0"/>
                <a:cs typeface="Arial"/>
                <a:sym typeface="Arial"/>
              </a:rPr>
              <a:t>Open Enrollment User-Interface</a:t>
            </a:r>
            <a:endParaRPr lang="en-US" sz="5400" dirty="0">
              <a:solidFill>
                <a:srgbClr val="0070C0"/>
              </a:solidFill>
            </a:endParaRPr>
          </a:p>
        </p:txBody>
      </p:sp>
      <p:sp>
        <p:nvSpPr>
          <p:cNvPr id="10" name="TextBox 9">
            <a:extLst>
              <a:ext uri="{FF2B5EF4-FFF2-40B4-BE49-F238E27FC236}">
                <a16:creationId xmlns:a16="http://schemas.microsoft.com/office/drawing/2014/main" id="{59892FB9-C9AD-39BF-B1D6-ECE11B501D37}"/>
              </a:ext>
            </a:extLst>
          </p:cNvPr>
          <p:cNvSpPr txBox="1"/>
          <p:nvPr/>
        </p:nvSpPr>
        <p:spPr>
          <a:xfrm>
            <a:off x="377182" y="1641164"/>
            <a:ext cx="4263644" cy="830997"/>
          </a:xfrm>
          <a:prstGeom prst="rect">
            <a:avLst/>
          </a:prstGeom>
          <a:noFill/>
        </p:spPr>
        <p:txBody>
          <a:bodyPr wrap="square">
            <a:spAutoFit/>
          </a:bodyPr>
          <a:lstStyle/>
          <a:p>
            <a:pPr marL="220028" lvl="2" indent="-220028" defTabSz="704088">
              <a:spcAft>
                <a:spcPts val="924"/>
              </a:spcAft>
              <a:buClr>
                <a:schemeClr val="tx1"/>
              </a:buClr>
              <a:buFont typeface="Arial" panose="020B0604020202020204" pitchFamily="34" charset="0"/>
              <a:buChar char="•"/>
            </a:pPr>
            <a:r>
              <a:rPr lang="en-US" sz="1600" dirty="0">
                <a:solidFill>
                  <a:srgbClr val="B50000"/>
                </a:solidFill>
              </a:rPr>
              <a:t>The SPS Open Enrollment Event will default to the current employee/retiree elections and dependents </a:t>
            </a:r>
            <a:r>
              <a:rPr lang="en-US" sz="1600" b="1" dirty="0">
                <a:solidFill>
                  <a:srgbClr val="B50000"/>
                </a:solidFill>
              </a:rPr>
              <a:t>except for FSA elections. </a:t>
            </a:r>
            <a:endParaRPr lang="en-US" sz="1600" kern="1200" dirty="0">
              <a:solidFill>
                <a:srgbClr val="B50000"/>
              </a:solidFill>
              <a:latin typeface="+mn-lt"/>
              <a:ea typeface="+mn-ea"/>
              <a:cs typeface="+mn-cs"/>
            </a:endParaRPr>
          </a:p>
        </p:txBody>
      </p:sp>
      <p:pic>
        <p:nvPicPr>
          <p:cNvPr id="8" name="Picture 7" descr="directions for electing or changing benefits.">
            <a:extLst>
              <a:ext uri="{FF2B5EF4-FFF2-40B4-BE49-F238E27FC236}">
                <a16:creationId xmlns:a16="http://schemas.microsoft.com/office/drawing/2014/main" id="{45C1AAD4-19A6-6632-5134-C3CF7211FE4E}"/>
              </a:ext>
            </a:extLst>
          </p:cNvPr>
          <p:cNvPicPr>
            <a:picLocks noChangeAspect="1"/>
          </p:cNvPicPr>
          <p:nvPr/>
        </p:nvPicPr>
        <p:blipFill>
          <a:blip r:embed="rId2"/>
          <a:stretch>
            <a:fillRect/>
          </a:stretch>
        </p:blipFill>
        <p:spPr>
          <a:xfrm>
            <a:off x="1183354" y="2740496"/>
            <a:ext cx="3165618" cy="2090399"/>
          </a:xfrm>
          <a:prstGeom prst="rect">
            <a:avLst/>
          </a:prstGeom>
        </p:spPr>
      </p:pic>
      <p:sp>
        <p:nvSpPr>
          <p:cNvPr id="25" name="Google Shape;1443;g98248893bf_0_104">
            <a:extLst>
              <a:ext uri="{FF2B5EF4-FFF2-40B4-BE49-F238E27FC236}">
                <a16:creationId xmlns:a16="http://schemas.microsoft.com/office/drawing/2014/main" id="{257C58BD-A3A4-E6D4-2B85-520EDBDF99CC}"/>
              </a:ext>
            </a:extLst>
          </p:cNvPr>
          <p:cNvSpPr txBox="1"/>
          <p:nvPr/>
        </p:nvSpPr>
        <p:spPr>
          <a:xfrm>
            <a:off x="1618958" y="4850741"/>
            <a:ext cx="3240384" cy="1028928"/>
          </a:xfrm>
          <a:prstGeom prst="rect">
            <a:avLst/>
          </a:prstGeom>
          <a:noFill/>
          <a:ln>
            <a:noFill/>
          </a:ln>
        </p:spPr>
        <p:txBody>
          <a:bodyPr spcFirstLastPara="1" wrap="square" lIns="91425" tIns="91425" rIns="91425" bIns="91425" anchor="t" anchorCtr="0">
            <a:noAutofit/>
          </a:bodyPr>
          <a:lstStyle/>
          <a:p>
            <a:pPr defTabSz="813816">
              <a:spcAft>
                <a:spcPts val="600"/>
              </a:spcAft>
            </a:pPr>
            <a:r>
              <a:rPr lang="en-US" sz="1602" kern="1200" dirty="0">
                <a:solidFill>
                  <a:schemeClr val="dk1"/>
                </a:solidFill>
                <a:latin typeface="+mn-lt"/>
                <a:ea typeface="+mn-ea"/>
                <a:cs typeface="+mn-cs"/>
              </a:rPr>
              <a:t>After completing elections, select </a:t>
            </a:r>
            <a:r>
              <a:rPr lang="en-US" sz="1602" b="1" kern="1200" dirty="0">
                <a:solidFill>
                  <a:srgbClr val="1453A3"/>
                </a:solidFill>
                <a:latin typeface="+mn-lt"/>
                <a:ea typeface="+mn-ea"/>
                <a:cs typeface="+mn-cs"/>
              </a:rPr>
              <a:t>REVIEW AND SIGN</a:t>
            </a:r>
            <a:r>
              <a:rPr lang="en-US" sz="1602" kern="1200" dirty="0">
                <a:solidFill>
                  <a:schemeClr val="dk1"/>
                </a:solidFill>
                <a:latin typeface="+mn-lt"/>
                <a:ea typeface="+mn-ea"/>
                <a:cs typeface="+mn-cs"/>
              </a:rPr>
              <a:t> to attach new dependent documentation and submit elections </a:t>
            </a:r>
            <a:endParaRPr lang="en-US" dirty="0">
              <a:solidFill>
                <a:schemeClr val="dk1"/>
              </a:solidFill>
              <a:highlight>
                <a:srgbClr val="FFFF00"/>
              </a:highlight>
            </a:endParaRPr>
          </a:p>
        </p:txBody>
      </p:sp>
      <p:sp>
        <p:nvSpPr>
          <p:cNvPr id="32" name="Rectangle 31">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4" name="Rectangle 33">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oogle Shape;1436;g98248893bf_0_104" descr="Screen shot of plan &quot;tiles&quot; in the Open Enrollment event.">
            <a:extLst>
              <a:ext uri="{FF2B5EF4-FFF2-40B4-BE49-F238E27FC236}">
                <a16:creationId xmlns:a16="http://schemas.microsoft.com/office/drawing/2014/main" id="{F009E121-93EC-1ED3-CC52-60CF51E838CE}"/>
              </a:ext>
            </a:extLst>
          </p:cNvPr>
          <p:cNvPicPr preferRelativeResize="0">
            <a:picLocks/>
          </p:cNvPicPr>
          <p:nvPr/>
        </p:nvPicPr>
        <p:blipFill>
          <a:blip r:embed="rId3">
            <a:alphaModFix/>
          </a:blip>
          <a:stretch>
            <a:fillRect/>
          </a:stretch>
        </p:blipFill>
        <p:spPr>
          <a:xfrm>
            <a:off x="4786356" y="1728333"/>
            <a:ext cx="6327850" cy="2509063"/>
          </a:xfrm>
          <a:prstGeom prst="rect">
            <a:avLst/>
          </a:prstGeom>
          <a:noFill/>
          <a:ln>
            <a:noFill/>
          </a:ln>
        </p:spPr>
      </p:pic>
      <p:pic>
        <p:nvPicPr>
          <p:cNvPr id="6" name="Google Shape;1437;g98248893bf_0_104" descr="Screenshot of life insurance choices ">
            <a:extLst>
              <a:ext uri="{FF2B5EF4-FFF2-40B4-BE49-F238E27FC236}">
                <a16:creationId xmlns:a16="http://schemas.microsoft.com/office/drawing/2014/main" id="{8D88B88C-C8C6-23B4-AF00-171CCF0BD07B}"/>
              </a:ext>
              <a:ext uri="{C183D7F6-B498-43B3-948B-1728B52AA6E4}">
                <adec:decorative xmlns:adec="http://schemas.microsoft.com/office/drawing/2017/decorative" val="0"/>
              </a:ext>
            </a:extLst>
          </p:cNvPr>
          <p:cNvPicPr preferRelativeResize="0"/>
          <p:nvPr/>
        </p:nvPicPr>
        <p:blipFill>
          <a:blip r:embed="rId4">
            <a:alphaModFix/>
          </a:blip>
          <a:stretch>
            <a:fillRect/>
          </a:stretch>
        </p:blipFill>
        <p:spPr>
          <a:xfrm>
            <a:off x="4786356" y="4261518"/>
            <a:ext cx="6294599" cy="1993134"/>
          </a:xfrm>
          <a:prstGeom prst="rect">
            <a:avLst/>
          </a:prstGeom>
          <a:noFill/>
          <a:ln>
            <a:noFill/>
          </a:ln>
        </p:spPr>
      </p:pic>
      <p:sp>
        <p:nvSpPr>
          <p:cNvPr id="9" name="Google Shape;1438;g98248893bf_0_104">
            <a:extLst>
              <a:ext uri="{FF2B5EF4-FFF2-40B4-BE49-F238E27FC236}">
                <a16:creationId xmlns:a16="http://schemas.microsoft.com/office/drawing/2014/main" id="{71B50200-D202-2CEE-36EB-93FEFC8E11D0}"/>
              </a:ext>
              <a:ext uri="{C183D7F6-B498-43B3-948B-1728B52AA6E4}">
                <adec:decorative xmlns:adec="http://schemas.microsoft.com/office/drawing/2017/decorative" val="1"/>
              </a:ext>
            </a:extLst>
          </p:cNvPr>
          <p:cNvSpPr/>
          <p:nvPr/>
        </p:nvSpPr>
        <p:spPr>
          <a:xfrm>
            <a:off x="5589195" y="3109495"/>
            <a:ext cx="506805" cy="116108"/>
          </a:xfrm>
          <a:prstGeom prst="roundRect">
            <a:avLst>
              <a:gd name="adj" fmla="val 16667"/>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algn="ctr"/>
            <a:endParaRPr sz="1400">
              <a:solidFill>
                <a:srgbClr val="FFFFFF"/>
              </a:solidFill>
              <a:latin typeface="Arial"/>
              <a:ea typeface="Arial"/>
              <a:cs typeface="Arial"/>
              <a:sym typeface="Arial"/>
            </a:endParaRPr>
          </a:p>
        </p:txBody>
      </p:sp>
      <p:sp>
        <p:nvSpPr>
          <p:cNvPr id="7" name="Google Shape;1442;g98248893bf_0_104">
            <a:extLst>
              <a:ext uri="{FF2B5EF4-FFF2-40B4-BE49-F238E27FC236}">
                <a16:creationId xmlns:a16="http://schemas.microsoft.com/office/drawing/2014/main" id="{B6B2E9CB-A038-909F-9BBE-A0DA5385D9A2}"/>
              </a:ext>
              <a:ext uri="{C183D7F6-B498-43B3-948B-1728B52AA6E4}">
                <adec:decorative xmlns:adec="http://schemas.microsoft.com/office/drawing/2017/decorative" val="1"/>
              </a:ext>
            </a:extLst>
          </p:cNvPr>
          <p:cNvSpPr/>
          <p:nvPr/>
        </p:nvSpPr>
        <p:spPr>
          <a:xfrm>
            <a:off x="5487589" y="5676612"/>
            <a:ext cx="746064" cy="203057"/>
          </a:xfrm>
          <a:prstGeom prst="roundRect">
            <a:avLst>
              <a:gd name="adj" fmla="val 16667"/>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algn="ctr"/>
            <a:endParaRPr sz="1400">
              <a:solidFill>
                <a:srgbClr val="FFFFFF"/>
              </a:solidFill>
              <a:latin typeface="Arial"/>
              <a:ea typeface="Arial"/>
              <a:cs typeface="Arial"/>
              <a:sym typeface="Arial"/>
            </a:endParaRPr>
          </a:p>
        </p:txBody>
      </p:sp>
      <p:sp>
        <p:nvSpPr>
          <p:cNvPr id="11" name="Google Shape;1438;g98248893bf_0_104">
            <a:extLst>
              <a:ext uri="{FF2B5EF4-FFF2-40B4-BE49-F238E27FC236}">
                <a16:creationId xmlns:a16="http://schemas.microsoft.com/office/drawing/2014/main" id="{7DCE9878-C963-49ED-90B6-CC9A2B5A296D}"/>
              </a:ext>
              <a:ext uri="{C183D7F6-B498-43B3-948B-1728B52AA6E4}">
                <adec:decorative xmlns:adec="http://schemas.microsoft.com/office/drawing/2017/decorative" val="1"/>
              </a:ext>
            </a:extLst>
          </p:cNvPr>
          <p:cNvSpPr/>
          <p:nvPr/>
        </p:nvSpPr>
        <p:spPr>
          <a:xfrm>
            <a:off x="5589195" y="4078533"/>
            <a:ext cx="506805" cy="116108"/>
          </a:xfrm>
          <a:prstGeom prst="roundRect">
            <a:avLst>
              <a:gd name="adj" fmla="val 16667"/>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algn="ctr"/>
            <a:endParaRPr sz="1400">
              <a:solidFill>
                <a:srgbClr val="FFFFFF"/>
              </a:solidFill>
              <a:latin typeface="Arial"/>
              <a:ea typeface="Arial"/>
              <a:cs typeface="Arial"/>
              <a:sym typeface="Arial"/>
            </a:endParaRPr>
          </a:p>
        </p:txBody>
      </p:sp>
      <p:cxnSp>
        <p:nvCxnSpPr>
          <p:cNvPr id="12" name="Google Shape;1440;g98248893bf_0_104">
            <a:extLst>
              <a:ext uri="{FF2B5EF4-FFF2-40B4-BE49-F238E27FC236}">
                <a16:creationId xmlns:a16="http://schemas.microsoft.com/office/drawing/2014/main" id="{4D1EF3A9-69D7-F4B6-B4FE-524A8086516A}"/>
              </a:ext>
              <a:ext uri="{C183D7F6-B498-43B3-948B-1728B52AA6E4}">
                <adec:decorative xmlns:adec="http://schemas.microsoft.com/office/drawing/2017/decorative" val="1"/>
              </a:ext>
            </a:extLst>
          </p:cNvPr>
          <p:cNvCxnSpPr>
            <a:cxnSpLocks/>
            <a:stCxn id="9" idx="1"/>
          </p:cNvCxnSpPr>
          <p:nvPr/>
        </p:nvCxnSpPr>
        <p:spPr>
          <a:xfrm flipH="1">
            <a:off x="5587820" y="3167549"/>
            <a:ext cx="1375" cy="0"/>
          </a:xfrm>
          <a:prstGeom prst="straightConnector1">
            <a:avLst/>
          </a:prstGeom>
          <a:noFill/>
          <a:ln w="19050" cap="flat" cmpd="sng">
            <a:solidFill>
              <a:schemeClr val="dk2"/>
            </a:solidFill>
            <a:prstDash val="solid"/>
            <a:round/>
            <a:headEnd type="none" w="med" len="med"/>
            <a:tailEnd type="none" w="med" len="med"/>
          </a:ln>
        </p:spPr>
      </p:cxnSp>
      <p:cxnSp>
        <p:nvCxnSpPr>
          <p:cNvPr id="18" name="Google Shape;1440;g98248893bf_0_104">
            <a:extLst>
              <a:ext uri="{FF2B5EF4-FFF2-40B4-BE49-F238E27FC236}">
                <a16:creationId xmlns:a16="http://schemas.microsoft.com/office/drawing/2014/main" id="{9CB6244D-CD21-8DCD-256B-0E2D58300208}"/>
              </a:ext>
              <a:ext uri="{C183D7F6-B498-43B3-948B-1728B52AA6E4}">
                <adec:decorative xmlns:adec="http://schemas.microsoft.com/office/drawing/2017/decorative" val="1"/>
              </a:ext>
            </a:extLst>
          </p:cNvPr>
          <p:cNvCxnSpPr>
            <a:cxnSpLocks/>
            <a:endCxn id="11" idx="1"/>
          </p:cNvCxnSpPr>
          <p:nvPr/>
        </p:nvCxnSpPr>
        <p:spPr>
          <a:xfrm>
            <a:off x="5587820" y="4136587"/>
            <a:ext cx="1375" cy="0"/>
          </a:xfrm>
          <a:prstGeom prst="straightConnector1">
            <a:avLst/>
          </a:prstGeom>
          <a:noFill/>
          <a:ln w="19050" cap="flat" cmpd="sng">
            <a:solidFill>
              <a:schemeClr val="dk2"/>
            </a:solidFill>
            <a:prstDash val="solid"/>
            <a:round/>
            <a:headEnd type="none" w="med" len="med"/>
            <a:tailEnd type="none" w="med" len="med"/>
          </a:ln>
        </p:spPr>
      </p:cxnSp>
      <p:pic>
        <p:nvPicPr>
          <p:cNvPr id="4" name="Picture 3">
            <a:extLst>
              <a:ext uri="{FF2B5EF4-FFF2-40B4-BE49-F238E27FC236}">
                <a16:creationId xmlns:a16="http://schemas.microsoft.com/office/drawing/2014/main" id="{2A87E3E1-24E2-AD27-4C81-5252185544A7}"/>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61918" y="5894698"/>
            <a:ext cx="870726" cy="752439"/>
          </a:xfrm>
          <a:prstGeom prst="rect">
            <a:avLst/>
          </a:prstGeom>
        </p:spPr>
      </p:pic>
    </p:spTree>
    <p:extLst>
      <p:ext uri="{BB962C8B-B14F-4D97-AF65-F5344CB8AC3E}">
        <p14:creationId xmlns:p14="http://schemas.microsoft.com/office/powerpoint/2010/main" val="1815171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20256E-41DF-008D-10C2-D5B258BD4612}"/>
              </a:ext>
            </a:extLst>
          </p:cNvPr>
          <p:cNvSpPr>
            <a:spLocks noGrp="1"/>
          </p:cNvSpPr>
          <p:nvPr>
            <p:ph type="title"/>
          </p:nvPr>
        </p:nvSpPr>
        <p:spPr>
          <a:xfrm>
            <a:off x="841248" y="334644"/>
            <a:ext cx="10509504" cy="1076914"/>
          </a:xfrm>
        </p:spPr>
        <p:txBody>
          <a:bodyPr anchor="ctr">
            <a:normAutofit fontScale="90000"/>
          </a:bodyPr>
          <a:lstStyle/>
          <a:p>
            <a:r>
              <a:rPr kumimoji="0" lang="en-US" sz="5400" b="0" i="0" u="none" strike="noStrike" kern="1200" cap="none" spc="0" normalizeH="0" baseline="0" noProof="0" dirty="0">
                <a:ln>
                  <a:noFill/>
                </a:ln>
                <a:solidFill>
                  <a:srgbClr val="0070C0"/>
                </a:solidFill>
                <a:effectLst/>
                <a:uLnTx/>
                <a:uFillTx/>
                <a:latin typeface="Baguet Script" panose="00000500000000000000" pitchFamily="2" charset="0"/>
                <a:cs typeface="Arial"/>
                <a:sym typeface="Arial"/>
              </a:rPr>
              <a:t>Open Enrollment User-Interface: Selecting Plans</a:t>
            </a:r>
            <a:endParaRPr lang="en-US" sz="5400" dirty="0">
              <a:solidFill>
                <a:srgbClr val="0070C0"/>
              </a:solidFill>
            </a:endParaRPr>
          </a:p>
        </p:txBody>
      </p:sp>
      <p:sp>
        <p:nvSpPr>
          <p:cNvPr id="32" name="Rectangle 31">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4" name="Rectangle 33">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2A87E3E1-24E2-AD27-4C81-5252185544A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61918" y="5894698"/>
            <a:ext cx="870726" cy="752439"/>
          </a:xfrm>
          <a:prstGeom prst="rect">
            <a:avLst/>
          </a:prstGeom>
        </p:spPr>
      </p:pic>
      <p:cxnSp>
        <p:nvCxnSpPr>
          <p:cNvPr id="12" name="Google Shape;1440;g98248893bf_0_104">
            <a:extLst>
              <a:ext uri="{FF2B5EF4-FFF2-40B4-BE49-F238E27FC236}">
                <a16:creationId xmlns:a16="http://schemas.microsoft.com/office/drawing/2014/main" id="{4D1EF3A9-69D7-F4B6-B4FE-524A8086516A}"/>
              </a:ext>
              <a:ext uri="{C183D7F6-B498-43B3-948B-1728B52AA6E4}">
                <adec:decorative xmlns:adec="http://schemas.microsoft.com/office/drawing/2017/decorative" val="1"/>
              </a:ext>
            </a:extLst>
          </p:cNvPr>
          <p:cNvCxnSpPr>
            <a:cxnSpLocks/>
          </p:cNvCxnSpPr>
          <p:nvPr/>
        </p:nvCxnSpPr>
        <p:spPr>
          <a:xfrm flipH="1">
            <a:off x="5587820" y="3167549"/>
            <a:ext cx="1375" cy="0"/>
          </a:xfrm>
          <a:prstGeom prst="straightConnector1">
            <a:avLst/>
          </a:prstGeom>
          <a:noFill/>
          <a:ln w="19050" cap="flat" cmpd="sng">
            <a:solidFill>
              <a:schemeClr val="dk2"/>
            </a:solidFill>
            <a:prstDash val="solid"/>
            <a:round/>
            <a:headEnd type="none" w="med" len="med"/>
            <a:tailEnd type="none" w="med" len="med"/>
          </a:ln>
        </p:spPr>
      </p:cxnSp>
      <p:cxnSp>
        <p:nvCxnSpPr>
          <p:cNvPr id="18" name="Google Shape;1440;g98248893bf_0_104">
            <a:extLst>
              <a:ext uri="{FF2B5EF4-FFF2-40B4-BE49-F238E27FC236}">
                <a16:creationId xmlns:a16="http://schemas.microsoft.com/office/drawing/2014/main" id="{9CB6244D-CD21-8DCD-256B-0E2D58300208}"/>
              </a:ext>
              <a:ext uri="{C183D7F6-B498-43B3-948B-1728B52AA6E4}">
                <adec:decorative xmlns:adec="http://schemas.microsoft.com/office/drawing/2017/decorative" val="1"/>
              </a:ext>
            </a:extLst>
          </p:cNvPr>
          <p:cNvCxnSpPr>
            <a:cxnSpLocks/>
          </p:cNvCxnSpPr>
          <p:nvPr/>
        </p:nvCxnSpPr>
        <p:spPr>
          <a:xfrm>
            <a:off x="5587820" y="4136587"/>
            <a:ext cx="1375" cy="0"/>
          </a:xfrm>
          <a:prstGeom prst="straightConnector1">
            <a:avLst/>
          </a:prstGeom>
          <a:noFill/>
          <a:ln w="19050" cap="flat" cmpd="sng">
            <a:solidFill>
              <a:schemeClr val="dk2"/>
            </a:solidFill>
            <a:prstDash val="solid"/>
            <a:round/>
            <a:headEnd type="none" w="med" len="med"/>
            <a:tailEnd type="none" w="med" len="med"/>
          </a:ln>
        </p:spPr>
      </p:cxnSp>
      <p:pic>
        <p:nvPicPr>
          <p:cNvPr id="13" name="Picture 12" descr="Screenshot of Confirm and Continue button and Add New Dependent button">
            <a:extLst>
              <a:ext uri="{FF2B5EF4-FFF2-40B4-BE49-F238E27FC236}">
                <a16:creationId xmlns:a16="http://schemas.microsoft.com/office/drawing/2014/main" id="{4404ECFB-0E2D-E2AB-DAA0-2863AD325B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410" y="2161169"/>
            <a:ext cx="6182588" cy="3486637"/>
          </a:xfrm>
          <a:prstGeom prst="rect">
            <a:avLst/>
          </a:prstGeom>
          <a:ln w="25400">
            <a:solidFill>
              <a:schemeClr val="accent1"/>
            </a:solidFill>
          </a:ln>
        </p:spPr>
      </p:pic>
      <p:pic>
        <p:nvPicPr>
          <p:cNvPr id="15" name="Picture 14" descr="Screenshot of &quot;Add new dependent&quot; button">
            <a:extLst>
              <a:ext uri="{FF2B5EF4-FFF2-40B4-BE49-F238E27FC236}">
                <a16:creationId xmlns:a16="http://schemas.microsoft.com/office/drawing/2014/main" id="{B4E688C0-7BD3-13DD-6F38-0E3922C527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04237" y="1947501"/>
            <a:ext cx="3048425" cy="3134162"/>
          </a:xfrm>
          <a:prstGeom prst="rect">
            <a:avLst/>
          </a:prstGeom>
          <a:ln w="19050">
            <a:solidFill>
              <a:schemeClr val="accent1"/>
            </a:solidFill>
          </a:ln>
        </p:spPr>
      </p:pic>
      <p:sp>
        <p:nvSpPr>
          <p:cNvPr id="16" name="Rectangle 15" descr="Call out Confirm and Continue to access dependent information&#10;">
            <a:extLst>
              <a:ext uri="{FF2B5EF4-FFF2-40B4-BE49-F238E27FC236}">
                <a16:creationId xmlns:a16="http://schemas.microsoft.com/office/drawing/2014/main" id="{6AABCAEF-320A-BD72-8724-5AC32CFDC37B}"/>
              </a:ext>
            </a:extLst>
          </p:cNvPr>
          <p:cNvSpPr/>
          <p:nvPr/>
        </p:nvSpPr>
        <p:spPr>
          <a:xfrm>
            <a:off x="718706" y="5072518"/>
            <a:ext cx="2216518" cy="752439"/>
          </a:xfrm>
          <a:prstGeom prst="rect">
            <a:avLst/>
          </a:prstGeom>
          <a:noFill/>
          <a:ln w="28575">
            <a:solidFill>
              <a:srgbClr val="F7910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descr="Call out Add New Dependent to begin process of entering new dependent information&#10;">
            <a:extLst>
              <a:ext uri="{FF2B5EF4-FFF2-40B4-BE49-F238E27FC236}">
                <a16:creationId xmlns:a16="http://schemas.microsoft.com/office/drawing/2014/main" id="{6D6412F6-541A-B79B-BEAB-960180B44A04}"/>
              </a:ext>
            </a:extLst>
          </p:cNvPr>
          <p:cNvSpPr/>
          <p:nvPr/>
        </p:nvSpPr>
        <p:spPr>
          <a:xfrm>
            <a:off x="7667178" y="3822192"/>
            <a:ext cx="2153478" cy="713232"/>
          </a:xfrm>
          <a:prstGeom prst="rect">
            <a:avLst/>
          </a:prstGeom>
          <a:noFill/>
          <a:ln w="28575">
            <a:solidFill>
              <a:srgbClr val="F7910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91984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20256E-41DF-008D-10C2-D5B258BD4612}"/>
              </a:ext>
            </a:extLst>
          </p:cNvPr>
          <p:cNvSpPr>
            <a:spLocks noGrp="1"/>
          </p:cNvSpPr>
          <p:nvPr>
            <p:ph type="title"/>
          </p:nvPr>
        </p:nvSpPr>
        <p:spPr>
          <a:xfrm>
            <a:off x="841248" y="334644"/>
            <a:ext cx="10509504" cy="1076914"/>
          </a:xfrm>
        </p:spPr>
        <p:txBody>
          <a:bodyPr anchor="ctr">
            <a:normAutofit fontScale="90000"/>
          </a:bodyPr>
          <a:lstStyle/>
          <a:p>
            <a:r>
              <a:rPr kumimoji="0" lang="en-US" sz="5400" b="0" i="0" u="none" strike="noStrike" kern="1200" cap="none" spc="0" normalizeH="0" baseline="0" noProof="0" dirty="0">
                <a:ln>
                  <a:noFill/>
                </a:ln>
                <a:solidFill>
                  <a:srgbClr val="0070C0"/>
                </a:solidFill>
                <a:effectLst/>
                <a:uLnTx/>
                <a:uFillTx/>
                <a:latin typeface="Baguet Script" panose="00000500000000000000" pitchFamily="2" charset="0"/>
                <a:cs typeface="Arial"/>
                <a:sym typeface="Arial"/>
              </a:rPr>
              <a:t>Open Enrollment User-Interface: </a:t>
            </a:r>
            <a:br>
              <a:rPr kumimoji="0" lang="en-US" sz="5400" b="0" i="0" u="none" strike="noStrike" kern="1200" cap="none" spc="0" normalizeH="0" baseline="0" noProof="0" dirty="0">
                <a:ln>
                  <a:noFill/>
                </a:ln>
                <a:solidFill>
                  <a:srgbClr val="0070C0"/>
                </a:solidFill>
                <a:effectLst/>
                <a:uLnTx/>
                <a:uFillTx/>
                <a:latin typeface="Baguet Script" panose="00000500000000000000" pitchFamily="2" charset="0"/>
                <a:cs typeface="Arial"/>
                <a:sym typeface="Arial"/>
              </a:rPr>
            </a:br>
            <a:r>
              <a:rPr kumimoji="0" lang="en-US" sz="5400" b="0" i="0" u="none" strike="noStrike" kern="1200" cap="none" spc="0" normalizeH="0" baseline="0" noProof="0" dirty="0">
                <a:ln>
                  <a:noFill/>
                </a:ln>
                <a:solidFill>
                  <a:srgbClr val="0070C0"/>
                </a:solidFill>
                <a:effectLst/>
                <a:uLnTx/>
                <a:uFillTx/>
                <a:latin typeface="Baguet Script" panose="00000500000000000000" pitchFamily="2" charset="0"/>
                <a:cs typeface="Arial"/>
                <a:sym typeface="Arial"/>
              </a:rPr>
              <a:t>Add New Dependents</a:t>
            </a:r>
            <a:endParaRPr lang="en-US" sz="5400" dirty="0">
              <a:solidFill>
                <a:srgbClr val="0070C0"/>
              </a:solidFill>
            </a:endParaRPr>
          </a:p>
        </p:txBody>
      </p:sp>
      <p:pic>
        <p:nvPicPr>
          <p:cNvPr id="5" name="Picture 3">
            <a:extLst>
              <a:ext uri="{FF2B5EF4-FFF2-40B4-BE49-F238E27FC236}">
                <a16:creationId xmlns:a16="http://schemas.microsoft.com/office/drawing/2014/main" id="{6EFE3456-26A7-6CAA-B633-1F8BF373DF78}"/>
              </a:ext>
              <a:ext uri="{C183D7F6-B498-43B3-948B-1728B52AA6E4}">
                <adec:decorative xmlns:adec="http://schemas.microsoft.com/office/drawing/2017/decorative" val="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9463" t="6589" r="12854" b="6561"/>
          <a:stretch>
            <a:fillRect/>
          </a:stretch>
        </p:blipFill>
        <p:spPr bwMode="auto">
          <a:xfrm rot="21044770">
            <a:off x="1055851" y="1764973"/>
            <a:ext cx="2813298" cy="2465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DCE09872-65B7-63CE-4967-86BBF1AFDBA3}"/>
              </a:ext>
            </a:extLst>
          </p:cNvPr>
          <p:cNvSpPr txBox="1"/>
          <p:nvPr/>
        </p:nvSpPr>
        <p:spPr>
          <a:xfrm rot="20365580">
            <a:off x="1436267" y="2275527"/>
            <a:ext cx="1911717" cy="1200329"/>
          </a:xfrm>
          <a:prstGeom prst="rect">
            <a:avLst/>
          </a:prstGeom>
          <a:noFill/>
        </p:spPr>
        <p:txBody>
          <a:bodyPr wrap="square" rtlCol="0">
            <a:spAutoFit/>
          </a:bodyPr>
          <a:lstStyle/>
          <a:p>
            <a:r>
              <a:rPr lang="en-US" dirty="0"/>
              <a:t>When changing plans, make sure dependents are checked!</a:t>
            </a:r>
          </a:p>
        </p:txBody>
      </p:sp>
      <p:sp>
        <p:nvSpPr>
          <p:cNvPr id="13" name="Google Shape;1453;g98248893bf_0_125">
            <a:extLst>
              <a:ext uri="{FF2B5EF4-FFF2-40B4-BE49-F238E27FC236}">
                <a16:creationId xmlns:a16="http://schemas.microsoft.com/office/drawing/2014/main" id="{8E2FBB37-06BF-E9FF-DB84-137CDD22F465}"/>
              </a:ext>
            </a:extLst>
          </p:cNvPr>
          <p:cNvSpPr txBox="1"/>
          <p:nvPr/>
        </p:nvSpPr>
        <p:spPr>
          <a:xfrm>
            <a:off x="2304472" y="4200590"/>
            <a:ext cx="3573091" cy="2050811"/>
          </a:xfrm>
          <a:prstGeom prst="rect">
            <a:avLst/>
          </a:prstGeom>
          <a:noFill/>
          <a:ln>
            <a:noFill/>
          </a:ln>
        </p:spPr>
        <p:txBody>
          <a:bodyPr spcFirstLastPara="1" wrap="square" lIns="91425" tIns="91425" rIns="91425" bIns="91425" anchor="t" anchorCtr="0">
            <a:noAutofit/>
          </a:bodyPr>
          <a:lstStyle/>
          <a:p>
            <a:r>
              <a:rPr lang="en-US" b="1" dirty="0">
                <a:solidFill>
                  <a:schemeClr val="dk1"/>
                </a:solidFill>
              </a:rPr>
              <a:t>Add or Remove listed</a:t>
            </a:r>
          </a:p>
          <a:p>
            <a:r>
              <a:rPr lang="en-US" b="1" dirty="0">
                <a:solidFill>
                  <a:schemeClr val="dk1"/>
                </a:solidFill>
              </a:rPr>
              <a:t>dependent(s) from coverage</a:t>
            </a:r>
          </a:p>
          <a:p>
            <a:r>
              <a:rPr lang="en-US" b="1" dirty="0">
                <a:solidFill>
                  <a:schemeClr val="dk1"/>
                </a:solidFill>
              </a:rPr>
              <a:t>by checking or unchecking.</a:t>
            </a:r>
          </a:p>
          <a:p>
            <a:endParaRPr lang="en-US" b="1" dirty="0">
              <a:solidFill>
                <a:schemeClr val="dk1"/>
              </a:solidFill>
            </a:endParaRPr>
          </a:p>
          <a:p>
            <a:r>
              <a:rPr lang="en-US" b="1" dirty="0">
                <a:solidFill>
                  <a:schemeClr val="dk1"/>
                </a:solidFill>
              </a:rPr>
              <a:t>Dependent not listed?  Click the Add button to enter dependent information.</a:t>
            </a:r>
          </a:p>
          <a:p>
            <a:endParaRPr lang="en-US" b="1" dirty="0">
              <a:solidFill>
                <a:schemeClr val="dk1"/>
              </a:solidFill>
            </a:endParaRPr>
          </a:p>
          <a:p>
            <a:endParaRPr lang="en-US" b="1" dirty="0">
              <a:solidFill>
                <a:schemeClr val="dk1"/>
              </a:solidFill>
            </a:endParaRPr>
          </a:p>
          <a:p>
            <a:endParaRPr lang="en-US" b="1" dirty="0">
              <a:solidFill>
                <a:schemeClr val="dk1"/>
              </a:solidFill>
            </a:endParaRPr>
          </a:p>
          <a:p>
            <a:r>
              <a:rPr lang="en-US" b="1" dirty="0">
                <a:solidFill>
                  <a:schemeClr val="dk1"/>
                </a:solidFill>
              </a:rPr>
              <a:t> </a:t>
            </a:r>
            <a:endParaRPr b="1" dirty="0">
              <a:solidFill>
                <a:schemeClr val="dk1"/>
              </a:solidFill>
            </a:endParaRPr>
          </a:p>
        </p:txBody>
      </p:sp>
      <p:sp>
        <p:nvSpPr>
          <p:cNvPr id="32" name="Rectangle 31">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4" name="Rectangle 33">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Google Shape;1454;g98248893bf_0_125" descr="Screenshot of Add New Dependent screen ">
            <a:extLst>
              <a:ext uri="{FF2B5EF4-FFF2-40B4-BE49-F238E27FC236}">
                <a16:creationId xmlns:a16="http://schemas.microsoft.com/office/drawing/2014/main" id="{1CA0C0AB-E315-9E63-C66E-6A1BD69D3F33}"/>
              </a:ext>
              <a:ext uri="{C183D7F6-B498-43B3-948B-1728B52AA6E4}">
                <adec:decorative xmlns:adec="http://schemas.microsoft.com/office/drawing/2017/decorative" val="0"/>
              </a:ext>
            </a:extLst>
          </p:cNvPr>
          <p:cNvPicPr preferRelativeResize="0"/>
          <p:nvPr/>
        </p:nvPicPr>
        <p:blipFill>
          <a:blip r:embed="rId3">
            <a:alphaModFix/>
          </a:blip>
          <a:stretch>
            <a:fillRect/>
          </a:stretch>
        </p:blipFill>
        <p:spPr>
          <a:xfrm>
            <a:off x="5793675" y="1925805"/>
            <a:ext cx="5112000" cy="4223391"/>
          </a:xfrm>
          <a:prstGeom prst="rect">
            <a:avLst/>
          </a:prstGeom>
          <a:noFill/>
          <a:ln>
            <a:noFill/>
          </a:ln>
        </p:spPr>
      </p:pic>
      <p:sp>
        <p:nvSpPr>
          <p:cNvPr id="14" name="Google Shape;1455;g98248893bf_0_125">
            <a:extLst>
              <a:ext uri="{FF2B5EF4-FFF2-40B4-BE49-F238E27FC236}">
                <a16:creationId xmlns:a16="http://schemas.microsoft.com/office/drawing/2014/main" id="{9B12CBB7-294E-F41A-A8E0-2EC09A2DB642}"/>
              </a:ext>
              <a:ext uri="{C183D7F6-B498-43B3-948B-1728B52AA6E4}">
                <adec:decorative xmlns:adec="http://schemas.microsoft.com/office/drawing/2017/decorative" val="1"/>
              </a:ext>
            </a:extLst>
          </p:cNvPr>
          <p:cNvSpPr/>
          <p:nvPr/>
        </p:nvSpPr>
        <p:spPr>
          <a:xfrm>
            <a:off x="5793675" y="3254428"/>
            <a:ext cx="1061815" cy="398700"/>
          </a:xfrm>
          <a:prstGeom prst="roundRect">
            <a:avLst>
              <a:gd name="adj" fmla="val 16667"/>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algn="ctr"/>
            <a:endParaRPr sz="1400">
              <a:solidFill>
                <a:srgbClr val="FFFFFF"/>
              </a:solidFill>
              <a:latin typeface="Arial"/>
              <a:ea typeface="Arial"/>
              <a:cs typeface="Arial"/>
              <a:sym typeface="Arial"/>
            </a:endParaRPr>
          </a:p>
        </p:txBody>
      </p:sp>
      <p:sp>
        <p:nvSpPr>
          <p:cNvPr id="10" name="Google Shape;1452;g98248893bf_0_125">
            <a:extLst>
              <a:ext uri="{FF2B5EF4-FFF2-40B4-BE49-F238E27FC236}">
                <a16:creationId xmlns:a16="http://schemas.microsoft.com/office/drawing/2014/main" id="{AD5705E7-673A-20B4-2034-66779256AED4}"/>
              </a:ext>
              <a:ext uri="{C183D7F6-B498-43B3-948B-1728B52AA6E4}">
                <adec:decorative xmlns:adec="http://schemas.microsoft.com/office/drawing/2017/decorative" val="1"/>
              </a:ext>
            </a:extLst>
          </p:cNvPr>
          <p:cNvSpPr txBox="1">
            <a:spLocks/>
          </p:cNvSpPr>
          <p:nvPr/>
        </p:nvSpPr>
        <p:spPr>
          <a:xfrm>
            <a:off x="7615961" y="3374779"/>
            <a:ext cx="3731743" cy="398699"/>
          </a:xfrm>
          <a:prstGeom prst="rect">
            <a:avLst/>
          </a:prstGeom>
          <a:noFill/>
          <a:ln>
            <a:noFill/>
          </a:ln>
        </p:spPr>
        <p:txBody>
          <a:bodyPr spcFirstLastPara="1" vert="horz" wrap="square" lIns="0" tIns="0" rIns="0" bIns="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chemeClr val="dk1"/>
              </a:buClr>
              <a:buSzPts val="1600"/>
            </a:pPr>
            <a:r>
              <a:rPr lang="en-US" sz="1800" b="1" dirty="0">
                <a:solidFill>
                  <a:schemeClr val="dk1"/>
                </a:solidFill>
              </a:rPr>
              <a:t>Add new dependents</a:t>
            </a:r>
            <a:endParaRPr lang="en-US" sz="1800" b="1" dirty="0"/>
          </a:p>
        </p:txBody>
      </p:sp>
      <p:sp>
        <p:nvSpPr>
          <p:cNvPr id="15" name="Google Shape;1456;g98248893bf_0_125">
            <a:extLst>
              <a:ext uri="{FF2B5EF4-FFF2-40B4-BE49-F238E27FC236}">
                <a16:creationId xmlns:a16="http://schemas.microsoft.com/office/drawing/2014/main" id="{028512F1-32F9-7E5F-6DC1-B965C4EB3861}"/>
              </a:ext>
              <a:ext uri="{C183D7F6-B498-43B3-948B-1728B52AA6E4}">
                <adec:decorative xmlns:adec="http://schemas.microsoft.com/office/drawing/2017/decorative" val="1"/>
              </a:ext>
            </a:extLst>
          </p:cNvPr>
          <p:cNvSpPr/>
          <p:nvPr/>
        </p:nvSpPr>
        <p:spPr>
          <a:xfrm rot="5400000">
            <a:off x="5465811" y="4519217"/>
            <a:ext cx="1067628" cy="411900"/>
          </a:xfrm>
          <a:prstGeom prst="roundRect">
            <a:avLst>
              <a:gd name="adj" fmla="val 16667"/>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algn="ctr"/>
            <a:endParaRPr sz="1400">
              <a:solidFill>
                <a:srgbClr val="FFFFFF"/>
              </a:solidFill>
              <a:latin typeface="Arial"/>
              <a:ea typeface="Arial"/>
              <a:cs typeface="Arial"/>
              <a:sym typeface="Arial"/>
            </a:endParaRPr>
          </a:p>
        </p:txBody>
      </p:sp>
      <p:sp>
        <p:nvSpPr>
          <p:cNvPr id="16" name="TextBox 15">
            <a:extLst>
              <a:ext uri="{FF2B5EF4-FFF2-40B4-BE49-F238E27FC236}">
                <a16:creationId xmlns:a16="http://schemas.microsoft.com/office/drawing/2014/main" id="{71605853-D89E-76BC-466A-71089CBFA7CC}"/>
              </a:ext>
              <a:ext uri="{C183D7F6-B498-43B3-948B-1728B52AA6E4}">
                <adec:decorative xmlns:adec="http://schemas.microsoft.com/office/drawing/2017/decorative" val="1"/>
              </a:ext>
            </a:extLst>
          </p:cNvPr>
          <p:cNvSpPr txBox="1"/>
          <p:nvPr/>
        </p:nvSpPr>
        <p:spPr>
          <a:xfrm>
            <a:off x="766618" y="2669309"/>
            <a:ext cx="3075709" cy="646331"/>
          </a:xfrm>
          <a:prstGeom prst="rect">
            <a:avLst/>
          </a:prstGeom>
          <a:noFill/>
        </p:spPr>
        <p:txBody>
          <a:bodyPr wrap="square" rtlCol="0">
            <a:spAutoFit/>
          </a:bodyPr>
          <a:lstStyle/>
          <a:p>
            <a:endParaRPr lang="en-US" dirty="0"/>
          </a:p>
          <a:p>
            <a:endParaRPr lang="en-US" dirty="0"/>
          </a:p>
        </p:txBody>
      </p:sp>
      <p:sp>
        <p:nvSpPr>
          <p:cNvPr id="17" name="Google Shape;1455;g98248893bf_0_125" descr="Call out Save button following the addition of a dependent.&#10;">
            <a:extLst>
              <a:ext uri="{FF2B5EF4-FFF2-40B4-BE49-F238E27FC236}">
                <a16:creationId xmlns:a16="http://schemas.microsoft.com/office/drawing/2014/main" id="{95E067E6-06AC-1ECB-FDD5-9023F814DFC4}"/>
              </a:ext>
            </a:extLst>
          </p:cNvPr>
          <p:cNvSpPr/>
          <p:nvPr/>
        </p:nvSpPr>
        <p:spPr>
          <a:xfrm>
            <a:off x="5793674" y="5750496"/>
            <a:ext cx="1061815" cy="398700"/>
          </a:xfrm>
          <a:prstGeom prst="roundRect">
            <a:avLst>
              <a:gd name="adj" fmla="val 16667"/>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algn="ctr"/>
            <a:endParaRPr sz="1400">
              <a:solidFill>
                <a:srgbClr val="FFFFFF"/>
              </a:solidFill>
              <a:latin typeface="Arial"/>
              <a:ea typeface="Arial"/>
              <a:cs typeface="Arial"/>
              <a:sym typeface="Arial"/>
            </a:endParaRPr>
          </a:p>
        </p:txBody>
      </p:sp>
      <p:pic>
        <p:nvPicPr>
          <p:cNvPr id="4" name="Picture 3">
            <a:extLst>
              <a:ext uri="{FF2B5EF4-FFF2-40B4-BE49-F238E27FC236}">
                <a16:creationId xmlns:a16="http://schemas.microsoft.com/office/drawing/2014/main" id="{2A87E3E1-24E2-AD27-4C81-5252185544A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61918" y="5894698"/>
            <a:ext cx="870726" cy="752439"/>
          </a:xfrm>
          <a:prstGeom prst="rect">
            <a:avLst/>
          </a:prstGeom>
        </p:spPr>
      </p:pic>
    </p:spTree>
    <p:extLst>
      <p:ext uri="{BB962C8B-B14F-4D97-AF65-F5344CB8AC3E}">
        <p14:creationId xmlns:p14="http://schemas.microsoft.com/office/powerpoint/2010/main" val="6386014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767923-5BDD-4C38-AB72-FF9F7B83E4A1}"/>
              </a:ext>
            </a:extLst>
          </p:cNvPr>
          <p:cNvSpPr>
            <a:spLocks noGrp="1"/>
          </p:cNvSpPr>
          <p:nvPr>
            <p:ph type="title"/>
          </p:nvPr>
        </p:nvSpPr>
        <p:spPr>
          <a:xfrm>
            <a:off x="635000" y="640823"/>
            <a:ext cx="3418659" cy="5583148"/>
          </a:xfrm>
        </p:spPr>
        <p:txBody>
          <a:bodyPr vert="horz" lIns="91440" tIns="45720" rIns="91440" bIns="45720" rtlCol="0" anchor="ctr">
            <a:normAutofit/>
          </a:bodyPr>
          <a:lstStyle/>
          <a:p>
            <a:pPr>
              <a:lnSpc>
                <a:spcPct val="90000"/>
              </a:lnSpc>
              <a:spcBef>
                <a:spcPct val="0"/>
              </a:spcBef>
            </a:pPr>
            <a:r>
              <a:rPr lang="en-US" sz="5400" kern="1200" dirty="0">
                <a:solidFill>
                  <a:srgbClr val="0070C0"/>
                </a:solidFill>
                <a:latin typeface="Baguet Script" panose="00000500000000000000" pitchFamily="2" charset="0"/>
              </a:rPr>
              <a:t>Open Enrollment Events-Special Notes</a:t>
            </a:r>
          </a:p>
        </p:txBody>
      </p:sp>
      <p:sp>
        <p:nvSpPr>
          <p:cNvPr id="12"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428CEAC-09BB-41AF-82C6-45A6CC9D1417}"/>
              </a:ext>
            </a:extLst>
          </p:cNvPr>
          <p:cNvSpPr txBox="1"/>
          <p:nvPr/>
        </p:nvSpPr>
        <p:spPr>
          <a:xfrm>
            <a:off x="4901184" y="640822"/>
            <a:ext cx="6217920" cy="6676187"/>
          </a:xfrm>
          <a:prstGeom prst="rect">
            <a:avLst/>
          </a:prstGeom>
          <a:noFill/>
        </p:spPr>
        <p:txBody>
          <a:bodyPr wrap="square">
            <a:spAutoFit/>
          </a:bodyPr>
          <a:lstStyle/>
          <a:p>
            <a:pPr marL="220028" indent="-220028" defTabSz="704088">
              <a:spcAft>
                <a:spcPts val="462"/>
              </a:spcAft>
              <a:buClr>
                <a:schemeClr val="dk1"/>
              </a:buClr>
            </a:pPr>
            <a:endParaRPr lang="en-US" sz="1232" dirty="0">
              <a:solidFill>
                <a:srgbClr val="B50000"/>
              </a:solidFill>
            </a:endParaRPr>
          </a:p>
          <a:p>
            <a:pPr marL="342265" lvl="1" defTabSz="704088">
              <a:spcBef>
                <a:spcPts val="246"/>
              </a:spcBef>
              <a:spcAft>
                <a:spcPts val="462"/>
              </a:spcAft>
              <a:buClr>
                <a:schemeClr val="bg2"/>
              </a:buClr>
              <a:buSzPct val="110000"/>
            </a:pPr>
            <a:endParaRPr lang="en-US" sz="1232" dirty="0">
              <a:solidFill>
                <a:srgbClr val="B50000"/>
              </a:solidFill>
            </a:endParaRPr>
          </a:p>
          <a:p>
            <a:pPr marL="0" lvl="2" defTabSz="704088">
              <a:spcAft>
                <a:spcPts val="924"/>
              </a:spcAft>
              <a:buClr>
                <a:schemeClr val="tx1"/>
              </a:buClr>
            </a:pPr>
            <a:endParaRPr lang="en-US" sz="1232" kern="1200" dirty="0">
              <a:solidFill>
                <a:srgbClr val="B50000"/>
              </a:solidFill>
              <a:latin typeface="+mn-lt"/>
              <a:ea typeface="+mn-ea"/>
              <a:cs typeface="+mn-cs"/>
            </a:endParaRPr>
          </a:p>
          <a:p>
            <a:pPr marL="220028" lvl="2" indent="-220028" defTabSz="704088">
              <a:spcAft>
                <a:spcPts val="924"/>
              </a:spcAft>
              <a:buClr>
                <a:schemeClr val="tx1"/>
              </a:buClr>
              <a:buFont typeface="Arial" panose="020B0604020202020204" pitchFamily="34" charset="0"/>
              <a:buChar char="•"/>
            </a:pPr>
            <a:r>
              <a:rPr lang="en-US" sz="1600" kern="1200" dirty="0">
                <a:solidFill>
                  <a:srgbClr val="C00000"/>
                </a:solidFill>
                <a:latin typeface="+mn-lt"/>
                <a:ea typeface="+mn-ea"/>
                <a:cs typeface="+mn-cs"/>
              </a:rPr>
              <a:t>Life Events between the 1</a:t>
            </a:r>
            <a:r>
              <a:rPr lang="en-US" sz="1600" kern="1200" baseline="30000" dirty="0">
                <a:solidFill>
                  <a:srgbClr val="C00000"/>
                </a:solidFill>
                <a:latin typeface="+mn-lt"/>
                <a:ea typeface="+mn-ea"/>
                <a:cs typeface="+mn-cs"/>
              </a:rPr>
              <a:t>st</a:t>
            </a:r>
            <a:r>
              <a:rPr lang="en-US" sz="1600" kern="1200" dirty="0">
                <a:solidFill>
                  <a:srgbClr val="C00000"/>
                </a:solidFill>
                <a:latin typeface="+mn-lt"/>
                <a:ea typeface="+mn-ea"/>
                <a:cs typeface="+mn-cs"/>
              </a:rPr>
              <a:t> day of Open Enrollment and 1/1/2027, will re-open the Open Enrollment events after the employee completes Life Event election</a:t>
            </a:r>
          </a:p>
          <a:p>
            <a:pPr marL="220028" indent="-220028" defTabSz="704088">
              <a:spcAft>
                <a:spcPts val="924"/>
              </a:spcAft>
              <a:buClr>
                <a:schemeClr val="tx1"/>
              </a:buClr>
              <a:buFont typeface="Arial" panose="020B0604020202020204" pitchFamily="34" charset="0"/>
              <a:buChar char="•"/>
            </a:pPr>
            <a:r>
              <a:rPr lang="en-US" sz="1600" kern="1200" dirty="0">
                <a:solidFill>
                  <a:srgbClr val="B50000"/>
                </a:solidFill>
                <a:latin typeface="+mn-lt"/>
                <a:ea typeface="+mn-ea"/>
                <a:cs typeface="+mn-cs"/>
              </a:rPr>
              <a:t>The employee needs to review, complete and submit the re-opened Open Enrollment event to ensure they have the elections they desire for 2027.</a:t>
            </a:r>
          </a:p>
          <a:p>
            <a:pPr marL="220028" indent="-220028" defTabSz="704088">
              <a:spcAft>
                <a:spcPts val="924"/>
              </a:spcAft>
              <a:buClr>
                <a:schemeClr val="tx1"/>
              </a:buClr>
              <a:buFont typeface="Arial" panose="020B0604020202020204" pitchFamily="34" charset="0"/>
              <a:buChar char="•"/>
            </a:pPr>
            <a:r>
              <a:rPr lang="en-US" sz="1600" kern="1200" dirty="0">
                <a:solidFill>
                  <a:srgbClr val="B50000"/>
                </a:solidFill>
                <a:latin typeface="+mn-lt"/>
                <a:ea typeface="+mn-ea"/>
                <a:cs typeface="+mn-cs"/>
              </a:rPr>
              <a:t>ABC’s - Monitor these events to ensure employees are completing the process by continually running the </a:t>
            </a:r>
            <a:r>
              <a:rPr lang="en-US" sz="1600" b="1" kern="1200" dirty="0">
                <a:solidFill>
                  <a:srgbClr val="1453A3"/>
                </a:solidFill>
                <a:latin typeface="+mn-lt"/>
                <a:ea typeface="+mn-ea"/>
                <a:cs typeface="+mn-cs"/>
              </a:rPr>
              <a:t>SPS Benefit Open Enrollment Events Report</a:t>
            </a:r>
            <a:r>
              <a:rPr lang="en-US" sz="1600" b="1" kern="1200" dirty="0">
                <a:solidFill>
                  <a:srgbClr val="B4002C"/>
                </a:solidFill>
                <a:latin typeface="+mn-lt"/>
                <a:ea typeface="+mn-ea"/>
                <a:cs typeface="+mn-cs"/>
              </a:rPr>
              <a:t>.</a:t>
            </a:r>
          </a:p>
          <a:p>
            <a:pPr marL="220028" indent="-220028" defTabSz="704088">
              <a:spcAft>
                <a:spcPts val="924"/>
              </a:spcAft>
              <a:buClr>
                <a:schemeClr val="tx1"/>
              </a:buClr>
              <a:buFont typeface="Arial" panose="020B0604020202020204" pitchFamily="34" charset="0"/>
              <a:buChar char="•"/>
            </a:pPr>
            <a:r>
              <a:rPr lang="en-US" sz="1600" kern="1200" dirty="0">
                <a:solidFill>
                  <a:srgbClr val="B50000"/>
                </a:solidFill>
                <a:latin typeface="+mn-lt"/>
                <a:ea typeface="+mn-ea"/>
                <a:cs typeface="+mn-cs"/>
              </a:rPr>
              <a:t>Use: </a:t>
            </a:r>
          </a:p>
          <a:p>
            <a:pPr marL="677228" lvl="1" indent="-220028" defTabSz="704088">
              <a:spcAft>
                <a:spcPts val="924"/>
              </a:spcAft>
              <a:buClr>
                <a:schemeClr val="tx1"/>
              </a:buClr>
              <a:buFont typeface="Arial" panose="020B0604020202020204" pitchFamily="34" charset="0"/>
              <a:buChar char="•"/>
            </a:pPr>
            <a:r>
              <a:rPr lang="en-US" sz="1600" kern="1200" dirty="0">
                <a:solidFill>
                  <a:srgbClr val="B50000"/>
                </a:solidFill>
                <a:latin typeface="+mn-lt"/>
                <a:ea typeface="+mn-ea"/>
                <a:cs typeface="+mn-cs"/>
              </a:rPr>
              <a:t>1. </a:t>
            </a:r>
            <a:r>
              <a:rPr lang="en-US" sz="1600" kern="1200" dirty="0">
                <a:solidFill>
                  <a:srgbClr val="1453A3"/>
                </a:solidFill>
                <a:latin typeface="+mn-lt"/>
                <a:ea typeface="+mn-ea"/>
                <a:cs typeface="+mn-cs"/>
              </a:rPr>
              <a:t>SPS Benefits </a:t>
            </a:r>
            <a:r>
              <a:rPr lang="en-US" sz="1600" b="1" kern="1200" dirty="0">
                <a:solidFill>
                  <a:srgbClr val="1453A3"/>
                </a:solidFill>
                <a:latin typeface="+mn-lt"/>
                <a:ea typeface="+mn-ea"/>
                <a:cs typeface="+mn-cs"/>
              </a:rPr>
              <a:t>Open </a:t>
            </a:r>
            <a:r>
              <a:rPr lang="en-US" sz="1600" b="1" i="1" kern="1200" dirty="0">
                <a:solidFill>
                  <a:srgbClr val="0E5986"/>
                </a:solidFill>
                <a:latin typeface="+mn-lt"/>
                <a:ea typeface="+mn-ea"/>
                <a:cs typeface="+mn-cs"/>
              </a:rPr>
              <a:t>Election</a:t>
            </a:r>
            <a:r>
              <a:rPr lang="en-US" sz="1600" b="1" kern="1200" dirty="0">
                <a:solidFill>
                  <a:srgbClr val="1453A3"/>
                </a:solidFill>
                <a:latin typeface="+mn-lt"/>
                <a:ea typeface="+mn-ea"/>
                <a:cs typeface="+mn-cs"/>
              </a:rPr>
              <a:t> </a:t>
            </a:r>
            <a:r>
              <a:rPr lang="en-US" sz="1600" kern="1200" dirty="0">
                <a:solidFill>
                  <a:srgbClr val="1453A3"/>
                </a:solidFill>
                <a:latin typeface="+mn-lt"/>
                <a:ea typeface="+mn-ea"/>
                <a:cs typeface="+mn-cs"/>
              </a:rPr>
              <a:t>Events-Employees </a:t>
            </a:r>
            <a:r>
              <a:rPr lang="en-US" sz="1600" kern="1200" dirty="0">
                <a:solidFill>
                  <a:srgbClr val="B50000"/>
                </a:solidFill>
                <a:latin typeface="+mn-lt"/>
                <a:ea typeface="+mn-ea"/>
                <a:cs typeface="+mn-cs"/>
              </a:rPr>
              <a:t>and</a:t>
            </a:r>
            <a:r>
              <a:rPr lang="en-US" sz="1600" kern="1200" dirty="0">
                <a:solidFill>
                  <a:srgbClr val="B4002C"/>
                </a:solidFill>
                <a:latin typeface="+mn-lt"/>
                <a:ea typeface="+mn-ea"/>
                <a:cs typeface="+mn-cs"/>
              </a:rPr>
              <a:t> </a:t>
            </a:r>
          </a:p>
          <a:p>
            <a:pPr marL="677228" lvl="1" indent="-220028" defTabSz="704088">
              <a:spcAft>
                <a:spcPts val="924"/>
              </a:spcAft>
              <a:buClr>
                <a:schemeClr val="tx1"/>
              </a:buClr>
              <a:buFont typeface="Arial" panose="020B0604020202020204" pitchFamily="34" charset="0"/>
              <a:buChar char="•"/>
            </a:pPr>
            <a:r>
              <a:rPr lang="en-US" sz="1600" kern="1200" dirty="0">
                <a:solidFill>
                  <a:srgbClr val="B4002C"/>
                </a:solidFill>
                <a:latin typeface="+mn-lt"/>
                <a:ea typeface="+mn-ea"/>
                <a:cs typeface="+mn-cs"/>
              </a:rPr>
              <a:t>2. </a:t>
            </a:r>
            <a:r>
              <a:rPr lang="en-US" sz="1600" kern="1200" dirty="0">
                <a:solidFill>
                  <a:srgbClr val="1453A3"/>
                </a:solidFill>
                <a:latin typeface="+mn-lt"/>
                <a:ea typeface="+mn-ea"/>
                <a:cs typeface="+mn-cs"/>
              </a:rPr>
              <a:t>SPS Benefit </a:t>
            </a:r>
            <a:r>
              <a:rPr lang="en-US" sz="1600" b="1" kern="1200" dirty="0">
                <a:solidFill>
                  <a:srgbClr val="1453A3"/>
                </a:solidFill>
                <a:latin typeface="+mn-lt"/>
                <a:ea typeface="+mn-ea"/>
                <a:cs typeface="+mn-cs"/>
              </a:rPr>
              <a:t>Open </a:t>
            </a:r>
            <a:r>
              <a:rPr lang="en-US" sz="1600" b="1" i="1" kern="1200" dirty="0">
                <a:solidFill>
                  <a:srgbClr val="0E5986"/>
                </a:solidFill>
                <a:latin typeface="+mn-lt"/>
                <a:ea typeface="+mn-ea"/>
                <a:cs typeface="+mn-cs"/>
              </a:rPr>
              <a:t>Enrollment</a:t>
            </a:r>
            <a:r>
              <a:rPr lang="en-US" sz="1600" b="1" kern="1200" dirty="0">
                <a:solidFill>
                  <a:srgbClr val="1453A3"/>
                </a:solidFill>
                <a:latin typeface="+mn-lt"/>
                <a:ea typeface="+mn-ea"/>
                <a:cs typeface="+mn-cs"/>
              </a:rPr>
              <a:t> Events</a:t>
            </a:r>
            <a:r>
              <a:rPr lang="en-US" sz="1600" kern="1200" dirty="0">
                <a:solidFill>
                  <a:srgbClr val="1453A3"/>
                </a:solidFill>
                <a:latin typeface="+mn-lt"/>
                <a:ea typeface="+mn-ea"/>
                <a:cs typeface="+mn-cs"/>
              </a:rPr>
              <a:t>-Employees </a:t>
            </a:r>
            <a:r>
              <a:rPr lang="en-US" sz="1600" kern="1200" dirty="0">
                <a:solidFill>
                  <a:srgbClr val="B50000"/>
                </a:solidFill>
                <a:latin typeface="+mn-lt"/>
                <a:ea typeface="+mn-ea"/>
                <a:cs typeface="+mn-cs"/>
              </a:rPr>
              <a:t>reports</a:t>
            </a:r>
            <a:r>
              <a:rPr lang="en-US" sz="1600" kern="1200" dirty="0">
                <a:solidFill>
                  <a:srgbClr val="B4002C"/>
                </a:solidFill>
                <a:latin typeface="+mn-lt"/>
                <a:ea typeface="+mn-ea"/>
                <a:cs typeface="+mn-cs"/>
              </a:rPr>
              <a:t> to monitor your employees.</a:t>
            </a:r>
            <a:endParaRPr lang="en-US" sz="1600" b="1" kern="1200" dirty="0">
              <a:solidFill>
                <a:srgbClr val="894800"/>
              </a:solidFill>
              <a:latin typeface="+mn-lt"/>
              <a:ea typeface="+mn-ea"/>
              <a:cs typeface="+mn-cs"/>
            </a:endParaRPr>
          </a:p>
          <a:p>
            <a:pPr defTabSz="704088">
              <a:spcAft>
                <a:spcPts val="924"/>
              </a:spcAft>
              <a:buClr>
                <a:schemeClr val="tx1"/>
              </a:buClr>
            </a:pPr>
            <a:endParaRPr lang="en-US" sz="1232" kern="1200" dirty="0">
              <a:solidFill>
                <a:srgbClr val="B50000"/>
              </a:solidFill>
              <a:latin typeface="+mn-lt"/>
              <a:ea typeface="+mn-ea"/>
              <a:cs typeface="+mn-cs"/>
            </a:endParaRPr>
          </a:p>
          <a:p>
            <a:pPr defTabSz="704088">
              <a:spcAft>
                <a:spcPts val="462"/>
              </a:spcAft>
              <a:buClr>
                <a:schemeClr val="tx1"/>
              </a:buClr>
            </a:pPr>
            <a:r>
              <a:rPr lang="en-US" sz="1386" kern="1200" dirty="0">
                <a:solidFill>
                  <a:srgbClr val="B4002C"/>
                </a:solidFill>
                <a:latin typeface="+mn-lt"/>
                <a:ea typeface="+mn-ea"/>
                <a:cs typeface="+mn-cs"/>
              </a:rPr>
              <a:t>	</a:t>
            </a:r>
            <a:endParaRPr lang="en-US" sz="1078" kern="1200" dirty="0">
              <a:solidFill>
                <a:srgbClr val="B4002C"/>
              </a:solidFill>
              <a:latin typeface="+mn-lt"/>
              <a:ea typeface="+mn-ea"/>
              <a:cs typeface="+mn-cs"/>
            </a:endParaRPr>
          </a:p>
          <a:p>
            <a:pPr marL="220028" lvl="1" indent="-220028" defTabSz="704088">
              <a:lnSpc>
                <a:spcPct val="150000"/>
              </a:lnSpc>
              <a:buFont typeface="Arial" panose="020B0604020202020204" pitchFamily="34" charset="0"/>
              <a:buChar char="•"/>
            </a:pPr>
            <a:endParaRPr lang="en-US" sz="1386" kern="1200" dirty="0">
              <a:solidFill>
                <a:srgbClr val="B4002C"/>
              </a:solidFill>
              <a:latin typeface="+mn-lt"/>
              <a:ea typeface="+mn-ea"/>
              <a:cs typeface="+mn-cs"/>
            </a:endParaRPr>
          </a:p>
          <a:p>
            <a:pPr defTabSz="704088">
              <a:lnSpc>
                <a:spcPct val="150000"/>
              </a:lnSpc>
            </a:pPr>
            <a:endParaRPr lang="en-US" sz="1078" kern="1200" dirty="0">
              <a:solidFill>
                <a:srgbClr val="B4002C"/>
              </a:solidFill>
              <a:latin typeface="+mn-lt"/>
              <a:ea typeface="+mn-ea"/>
              <a:cs typeface="+mn-cs"/>
            </a:endParaRPr>
          </a:p>
          <a:p>
            <a:pPr marL="352044" defTabSz="704088">
              <a:lnSpc>
                <a:spcPct val="150000"/>
              </a:lnSpc>
            </a:pPr>
            <a:endParaRPr lang="en-US" sz="1386" kern="1200" dirty="0">
              <a:solidFill>
                <a:srgbClr val="B4002C"/>
              </a:solidFill>
              <a:latin typeface="+mn-lt"/>
              <a:ea typeface="+mn-ea"/>
              <a:cs typeface="+mn-cs"/>
            </a:endParaRPr>
          </a:p>
          <a:p>
            <a:pPr defTabSz="704088"/>
            <a:endParaRPr lang="en-US" sz="1078" kern="1200" dirty="0">
              <a:solidFill>
                <a:srgbClr val="B4002C"/>
              </a:solidFill>
              <a:latin typeface="+mn-lt"/>
              <a:ea typeface="+mn-ea"/>
              <a:cs typeface="+mn-cs"/>
            </a:endParaRPr>
          </a:p>
          <a:p>
            <a:endParaRPr lang="en-US" sz="1400" dirty="0">
              <a:solidFill>
                <a:srgbClr val="C40E3E"/>
              </a:solidFill>
            </a:endParaRPr>
          </a:p>
        </p:txBody>
      </p:sp>
      <p:sp>
        <p:nvSpPr>
          <p:cNvPr id="3" name="Flowchart: Alternate Process 2" descr="Life Event versus Open Enrollment Event detail">
            <a:extLst>
              <a:ext uri="{FF2B5EF4-FFF2-40B4-BE49-F238E27FC236}">
                <a16:creationId xmlns:a16="http://schemas.microsoft.com/office/drawing/2014/main" id="{C4D4797B-52CB-7CDB-F6E8-86F99051BEB0}"/>
              </a:ext>
            </a:extLst>
          </p:cNvPr>
          <p:cNvSpPr/>
          <p:nvPr/>
        </p:nvSpPr>
        <p:spPr>
          <a:xfrm>
            <a:off x="4688659" y="766763"/>
            <a:ext cx="6608606" cy="5004772"/>
          </a:xfrm>
          <a:prstGeom prst="flowChartAlternateProcess">
            <a:avLst/>
          </a:prstGeom>
          <a:noFill/>
          <a:ln w="28575">
            <a:solidFill>
              <a:srgbClr val="568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4DE658F-FB72-80A5-BCBC-B40A3439D29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spTree>
    <p:extLst>
      <p:ext uri="{BB962C8B-B14F-4D97-AF65-F5344CB8AC3E}">
        <p14:creationId xmlns:p14="http://schemas.microsoft.com/office/powerpoint/2010/main" val="40073365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463"/>
        <p:cNvGrpSpPr/>
        <p:nvPr/>
      </p:nvGrpSpPr>
      <p:grpSpPr>
        <a:xfrm>
          <a:off x="0" y="0"/>
          <a:ext cx="0" cy="0"/>
          <a:chOff x="0" y="0"/>
          <a:chExt cx="0" cy="0"/>
        </a:xfrm>
      </p:grpSpPr>
      <p:sp useBgFill="1">
        <p:nvSpPr>
          <p:cNvPr id="1473" name="Rectangle 1472">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66" name="Google Shape;1466;g98248893bf_0_155"/>
          <p:cNvSpPr txBox="1">
            <a:spLocks noGrp="1"/>
          </p:cNvSpPr>
          <p:nvPr>
            <p:ph type="title"/>
          </p:nvPr>
        </p:nvSpPr>
        <p:spPr>
          <a:xfrm>
            <a:off x="838200" y="365125"/>
            <a:ext cx="7566891" cy="1325563"/>
          </a:xfrm>
          <a:prstGeom prst="rect">
            <a:avLst/>
          </a:prstGeom>
        </p:spPr>
        <p:txBody>
          <a:bodyPr spcFirstLastPara="1" vert="horz" lIns="91440" tIns="45720" rIns="91440" bIns="45720" rtlCol="0" anchor="ctr" anchorCtr="0">
            <a:noAutofit/>
          </a:bodyPr>
          <a:lstStyle/>
          <a:p>
            <a:pPr lvl="0">
              <a:lnSpc>
                <a:spcPct val="90000"/>
              </a:lnSpc>
              <a:spcBef>
                <a:spcPct val="0"/>
              </a:spcBef>
              <a:buClr>
                <a:schemeClr val="dk1"/>
              </a:buClr>
              <a:buSzPts val="3600"/>
            </a:pPr>
            <a:br>
              <a:rPr lang="en-US" sz="5400" kern="1200" dirty="0">
                <a:solidFill>
                  <a:schemeClr val="tx1"/>
                </a:solidFill>
                <a:latin typeface="Baguet Script" panose="00000500000000000000" pitchFamily="2" charset="0"/>
              </a:rPr>
            </a:br>
            <a:r>
              <a:rPr lang="en-US" sz="5400" kern="1200" dirty="0">
                <a:solidFill>
                  <a:srgbClr val="0070C0"/>
                </a:solidFill>
                <a:latin typeface="Baguet Script" panose="00000500000000000000" pitchFamily="2" charset="0"/>
              </a:rPr>
              <a:t>Agency Readiness     Checklist</a:t>
            </a:r>
            <a:br>
              <a:rPr lang="en-US" sz="5400" kern="1200" dirty="0">
                <a:solidFill>
                  <a:schemeClr val="tx1"/>
                </a:solidFill>
                <a:latin typeface="+mj-lt"/>
                <a:ea typeface="+mj-ea"/>
                <a:cs typeface="+mj-cs"/>
              </a:rPr>
            </a:br>
            <a:endParaRPr lang="en-US" sz="5400" kern="1200" dirty="0">
              <a:solidFill>
                <a:schemeClr val="tx1"/>
              </a:solidFill>
              <a:latin typeface="+mj-lt"/>
              <a:ea typeface="+mj-ea"/>
              <a:cs typeface="+mj-cs"/>
            </a:endParaRPr>
          </a:p>
        </p:txBody>
      </p:sp>
      <p:sp>
        <p:nvSpPr>
          <p:cNvPr id="1475" name="Freeform: Shape 1474">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64" name="Google Shape;1464;g98248893bf_0_155"/>
          <p:cNvSpPr txBox="1">
            <a:spLocks noGrp="1"/>
          </p:cNvSpPr>
          <p:nvPr>
            <p:ph type="body" idx="1"/>
          </p:nvPr>
        </p:nvSpPr>
        <p:spPr>
          <a:xfrm>
            <a:off x="838200" y="1825625"/>
            <a:ext cx="5393361" cy="4351338"/>
          </a:xfrm>
          <a:prstGeom prst="rect">
            <a:avLst/>
          </a:prstGeom>
        </p:spPr>
        <p:txBody>
          <a:bodyPr spcFirstLastPara="1" vert="horz" lIns="91440" tIns="45720" rIns="91440" bIns="45720" rtlCol="0" anchorCtr="0">
            <a:normAutofit/>
          </a:bodyPr>
          <a:lstStyle/>
          <a:p>
            <a:pPr marL="285750" indent="-228600">
              <a:buClr>
                <a:schemeClr val="dk1"/>
              </a:buClr>
              <a:buFont typeface="Arial" panose="020B0604020202020204" pitchFamily="34" charset="0"/>
              <a:buChar char="•"/>
            </a:pPr>
            <a:r>
              <a:rPr lang="en-US" dirty="0">
                <a:solidFill>
                  <a:schemeClr val="tx1"/>
                </a:solidFill>
                <a:latin typeface="+mn-lt"/>
                <a:ea typeface="+mn-ea"/>
                <a:cs typeface="+mn-cs"/>
              </a:rPr>
              <a:t>Ensure all employees know how to log into SPS Benefits using OneLogin</a:t>
            </a:r>
          </a:p>
          <a:p>
            <a:pPr marL="57150" indent="0">
              <a:buClr>
                <a:schemeClr val="dk1"/>
              </a:buClr>
              <a:buNone/>
            </a:pPr>
            <a:endParaRPr lang="en-US" dirty="0">
              <a:solidFill>
                <a:schemeClr val="tx1"/>
              </a:solidFill>
              <a:latin typeface="+mn-lt"/>
              <a:ea typeface="+mn-ea"/>
              <a:cs typeface="+mn-cs"/>
            </a:endParaRPr>
          </a:p>
          <a:p>
            <a:pPr marL="501650" lvl="1" indent="0">
              <a:spcBef>
                <a:spcPts val="320"/>
              </a:spcBef>
              <a:buClr>
                <a:schemeClr val="bg2"/>
              </a:buClr>
              <a:buSzPct val="110000"/>
              <a:buNone/>
            </a:pPr>
            <a:r>
              <a:rPr lang="en-US" b="1" dirty="0">
                <a:solidFill>
                  <a:srgbClr val="C00000"/>
                </a:solidFill>
                <a:latin typeface="+mn-lt"/>
                <a:ea typeface="+mn-ea"/>
                <a:cs typeface="+mn-cs"/>
              </a:rPr>
              <a:t>-https://stateofmaryland.onelogin.com/ </a:t>
            </a:r>
          </a:p>
          <a:p>
            <a:pPr marL="501650" lvl="1" indent="0">
              <a:spcBef>
                <a:spcPts val="320"/>
              </a:spcBef>
              <a:buClr>
                <a:schemeClr val="bg2"/>
              </a:buClr>
              <a:buSzPct val="110000"/>
              <a:buNone/>
            </a:pPr>
            <a:endParaRPr lang="en-US" dirty="0">
              <a:solidFill>
                <a:schemeClr val="tx1"/>
              </a:solidFill>
              <a:latin typeface="+mn-lt"/>
              <a:ea typeface="+mn-ea"/>
              <a:cs typeface="+mn-cs"/>
            </a:endParaRPr>
          </a:p>
          <a:p>
            <a:pPr marL="501650" lvl="1" indent="0">
              <a:spcBef>
                <a:spcPts val="320"/>
              </a:spcBef>
              <a:buClr>
                <a:schemeClr val="bg2"/>
              </a:buClr>
              <a:buSzPct val="110000"/>
              <a:buNone/>
            </a:pPr>
            <a:r>
              <a:rPr lang="en-US" b="1" dirty="0">
                <a:solidFill>
                  <a:schemeClr val="tx1"/>
                </a:solidFill>
                <a:latin typeface="+mn-lt"/>
                <a:ea typeface="+mn-ea"/>
                <a:cs typeface="+mn-cs"/>
              </a:rPr>
              <a:t>-Verify all employees have an email address to receive         </a:t>
            </a:r>
          </a:p>
          <a:p>
            <a:pPr marL="501650" lvl="1" indent="0">
              <a:spcBef>
                <a:spcPts val="320"/>
              </a:spcBef>
              <a:buClr>
                <a:schemeClr val="bg2"/>
              </a:buClr>
              <a:buSzPct val="110000"/>
              <a:buNone/>
            </a:pPr>
            <a:r>
              <a:rPr lang="en-US" b="1" dirty="0">
                <a:solidFill>
                  <a:schemeClr val="tx1"/>
                </a:solidFill>
                <a:latin typeface="+mn-lt"/>
                <a:ea typeface="+mn-ea"/>
                <a:cs typeface="+mn-cs"/>
              </a:rPr>
              <a:t>  EBD OE notifications: Current Work and/or Personal email</a:t>
            </a:r>
          </a:p>
          <a:p>
            <a:pPr marL="1187450" lvl="2" indent="-228600">
              <a:spcBef>
                <a:spcPts val="320"/>
              </a:spcBef>
              <a:buClr>
                <a:schemeClr val="bg2"/>
              </a:buClr>
              <a:buSzPct val="110000"/>
              <a:buFont typeface="Arial" panose="020B0604020202020204" pitchFamily="34" charset="0"/>
              <a:buChar char="•"/>
            </a:pPr>
            <a:endParaRPr lang="en-US" b="1" dirty="0">
              <a:solidFill>
                <a:schemeClr val="tx1"/>
              </a:solidFill>
              <a:latin typeface="+mn-lt"/>
              <a:ea typeface="+mn-ea"/>
              <a:cs typeface="+mn-cs"/>
            </a:endParaRPr>
          </a:p>
          <a:p>
            <a:pPr marL="285750" indent="-228600">
              <a:buFont typeface="Arial" panose="020B0604020202020204" pitchFamily="34" charset="0"/>
              <a:buChar char="•"/>
            </a:pPr>
            <a:r>
              <a:rPr lang="en-US" dirty="0">
                <a:solidFill>
                  <a:schemeClr val="tx1"/>
                </a:solidFill>
                <a:latin typeface="+mn-lt"/>
                <a:ea typeface="+mn-ea"/>
                <a:cs typeface="+mn-cs"/>
              </a:rPr>
              <a:t>Have a communication plan for employees with no email and/or internet access</a:t>
            </a:r>
          </a:p>
          <a:p>
            <a:pPr marL="57150" indent="0">
              <a:buNone/>
            </a:pPr>
            <a:endParaRPr lang="en-US" dirty="0">
              <a:solidFill>
                <a:schemeClr val="tx1"/>
              </a:solidFill>
              <a:latin typeface="+mn-lt"/>
              <a:ea typeface="+mn-ea"/>
              <a:cs typeface="+mn-cs"/>
            </a:endParaRPr>
          </a:p>
          <a:p>
            <a:pPr marL="285750" indent="-228600">
              <a:buFont typeface="Arial" panose="020B0604020202020204" pitchFamily="34" charset="0"/>
              <a:buChar char="•"/>
            </a:pPr>
            <a:r>
              <a:rPr lang="en-US" dirty="0">
                <a:solidFill>
                  <a:schemeClr val="tx1"/>
                </a:solidFill>
                <a:latin typeface="+mn-lt"/>
                <a:ea typeface="+mn-ea"/>
                <a:cs typeface="+mn-cs"/>
              </a:rPr>
              <a:t>Be sure employees know they will have to upload the appropriate documentation for newly enrolled dependents </a:t>
            </a:r>
            <a:r>
              <a:rPr lang="en-US" b="1" dirty="0">
                <a:solidFill>
                  <a:schemeClr val="tx1"/>
                </a:solidFill>
                <a:latin typeface="+mn-lt"/>
                <a:ea typeface="+mn-ea"/>
                <a:cs typeface="+mn-cs"/>
              </a:rPr>
              <a:t>AT THE TIME OF ENROLLMENT </a:t>
            </a:r>
          </a:p>
          <a:p>
            <a:pPr marL="285750" indent="-228600">
              <a:buFont typeface="Arial" panose="020B0604020202020204" pitchFamily="34" charset="0"/>
              <a:buChar char="•"/>
            </a:pPr>
            <a:endParaRPr lang="en-US" b="1" dirty="0">
              <a:solidFill>
                <a:schemeClr val="tx1"/>
              </a:solidFill>
              <a:latin typeface="+mn-lt"/>
              <a:ea typeface="+mn-ea"/>
              <a:cs typeface="+mn-cs"/>
            </a:endParaRPr>
          </a:p>
          <a:p>
            <a:pPr marL="57150" indent="0">
              <a:buNone/>
            </a:pPr>
            <a:endParaRPr lang="en-US" b="1" dirty="0">
              <a:solidFill>
                <a:schemeClr val="tx1"/>
              </a:solidFill>
              <a:latin typeface="+mn-lt"/>
              <a:ea typeface="+mn-ea"/>
              <a:cs typeface="+mn-cs"/>
            </a:endParaRPr>
          </a:p>
          <a:p>
            <a:pPr marL="444500" lvl="1" indent="-228600">
              <a:spcBef>
                <a:spcPts val="320"/>
              </a:spcBef>
              <a:buClr>
                <a:srgbClr val="000000"/>
              </a:buClr>
              <a:buSzPts val="1600"/>
              <a:buFont typeface="Arial" panose="020B0604020202020204" pitchFamily="34" charset="0"/>
              <a:buChar char="•"/>
            </a:pPr>
            <a:endParaRPr lang="en-US" dirty="0">
              <a:solidFill>
                <a:schemeClr val="tx1"/>
              </a:solidFill>
              <a:latin typeface="+mn-lt"/>
              <a:ea typeface="+mn-ea"/>
              <a:cs typeface="+mn-cs"/>
            </a:endParaRPr>
          </a:p>
          <a:p>
            <a:pPr marL="627062" lvl="1" indent="-228600">
              <a:spcBef>
                <a:spcPts val="320"/>
              </a:spcBef>
              <a:buClr>
                <a:srgbClr val="000000"/>
              </a:buClr>
              <a:buSzPts val="1600"/>
              <a:buFont typeface="Arial" panose="020B0604020202020204" pitchFamily="34" charset="0"/>
              <a:buChar char="•"/>
            </a:pPr>
            <a:endParaRPr lang="en-US" dirty="0">
              <a:solidFill>
                <a:schemeClr val="tx1"/>
              </a:solidFill>
              <a:latin typeface="+mn-lt"/>
              <a:ea typeface="+mn-ea"/>
              <a:cs typeface="+mn-cs"/>
            </a:endParaRPr>
          </a:p>
          <a:p>
            <a:pPr marL="444500" lvl="1" indent="-228600">
              <a:spcBef>
                <a:spcPts val="320"/>
              </a:spcBef>
              <a:buClr>
                <a:srgbClr val="000000"/>
              </a:buClr>
              <a:buSzPts val="1600"/>
              <a:buFont typeface="Arial" panose="020B0604020202020204" pitchFamily="34" charset="0"/>
              <a:buChar char="•"/>
            </a:pPr>
            <a:endParaRPr lang="en-US" dirty="0">
              <a:solidFill>
                <a:schemeClr val="tx1"/>
              </a:solidFill>
              <a:latin typeface="+mn-lt"/>
              <a:ea typeface="+mn-ea"/>
              <a:cs typeface="+mn-cs"/>
            </a:endParaRPr>
          </a:p>
        </p:txBody>
      </p:sp>
      <p:sp>
        <p:nvSpPr>
          <p:cNvPr id="1477" name="Oval 1476">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Checklist, Task, To Do, List, Plan, Work">
            <a:extLst>
              <a:ext uri="{FF2B5EF4-FFF2-40B4-BE49-F238E27FC236}">
                <a16:creationId xmlns:a16="http://schemas.microsoft.com/office/drawing/2014/main" id="{040D7F9B-F839-CDAC-2CC4-3A6632B3C73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989201" y="1176557"/>
            <a:ext cx="3577017" cy="3860908"/>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extLst>
            <a:ext uri="{909E8E84-426E-40DD-AFC4-6F175D3DCCD1}">
              <a14:hiddenFill xmlns:a14="http://schemas.microsoft.com/office/drawing/2010/main">
                <a:solidFill>
                  <a:srgbClr val="FFFFFF"/>
                </a:solidFill>
              </a14:hiddenFill>
            </a:ext>
          </a:extLst>
        </p:spPr>
      </p:pic>
      <p:sp>
        <p:nvSpPr>
          <p:cNvPr id="1479" name="Freeform: Shape 1478">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1481" name="Straight Connector 1480">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68" name="Google Shape;1468;g98248893bf_0_155"/>
          <p:cNvSpPr txBox="1">
            <a:spLocks noGrp="1"/>
          </p:cNvSpPr>
          <p:nvPr>
            <p:ph type="ftr" idx="11"/>
          </p:nvPr>
        </p:nvSpPr>
        <p:spPr>
          <a:xfrm>
            <a:off x="2858610" y="6356350"/>
            <a:ext cx="3372951" cy="365125"/>
          </a:xfrm>
          <a:prstGeom prst="rect">
            <a:avLst/>
          </a:prstGeom>
        </p:spPr>
        <p:txBody>
          <a:bodyPr spcFirstLastPara="1" vert="horz" lIns="91440" tIns="45720" rIns="91440" bIns="45720" rtlCol="0" anchor="ctr" anchorCtr="0">
            <a:normAutofit/>
          </a:bodyPr>
          <a:lstStyle/>
          <a:p>
            <a:pPr algn="r">
              <a:lnSpc>
                <a:spcPct val="90000"/>
              </a:lnSpc>
              <a:spcAft>
                <a:spcPts val="600"/>
              </a:spcAft>
            </a:pPr>
            <a:r>
              <a:rPr lang="en-US" sz="700" kern="1200">
                <a:solidFill>
                  <a:schemeClr val="tx1">
                    <a:tint val="75000"/>
                  </a:schemeClr>
                </a:solidFill>
                <a:latin typeface="+mn-lt"/>
                <a:ea typeface="+mn-ea"/>
                <a:cs typeface="+mn-cs"/>
              </a:rPr>
              <a:t>© Copyright 2019 State of Maryland. The information contained herein is subject to change without notice.</a:t>
            </a:r>
          </a:p>
        </p:txBody>
      </p:sp>
      <p:sp>
        <p:nvSpPr>
          <p:cNvPr id="1483" name="Freeform: Shape 1482">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1485" name="Freeform: Shape 1484">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67" name="Google Shape;1467;g98248893bf_0_155"/>
          <p:cNvSpPr txBox="1">
            <a:spLocks noGrp="1"/>
          </p:cNvSpPr>
          <p:nvPr>
            <p:ph type="sldNum" idx="12"/>
          </p:nvPr>
        </p:nvSpPr>
        <p:spPr>
          <a:xfrm>
            <a:off x="10030244" y="6356350"/>
            <a:ext cx="1323555" cy="365125"/>
          </a:xfrm>
          <a:prstGeom prst="rect">
            <a:avLst/>
          </a:prstGeom>
        </p:spPr>
        <p:txBody>
          <a:bodyPr spcFirstLastPara="1" vert="horz" lIns="91440" tIns="45720" rIns="91440" bIns="45720" rtlCol="0" anchor="ctr" anchorCtr="0">
            <a:normAutofit/>
          </a:bodyPr>
          <a:lstStyle/>
          <a:p>
            <a:pPr>
              <a:spcAft>
                <a:spcPts val="600"/>
              </a:spcAft>
            </a:pPr>
            <a:fld id="{00000000-1234-1234-1234-123412341234}" type="slidenum">
              <a:rPr lang="en-US" sz="1200">
                <a:solidFill>
                  <a:schemeClr val="tx1">
                    <a:tint val="75000"/>
                  </a:schemeClr>
                </a:solidFill>
                <a:latin typeface="+mn-lt"/>
                <a:ea typeface="+mn-ea"/>
                <a:cs typeface="+mn-cs"/>
              </a:rPr>
              <a:pPr>
                <a:spcAft>
                  <a:spcPts val="600"/>
                </a:spcAft>
              </a:pPr>
              <a:t>24</a:t>
            </a:fld>
            <a:endParaRPr lang="en-US" sz="1200">
              <a:solidFill>
                <a:schemeClr val="tx1">
                  <a:tint val="75000"/>
                </a:schemeClr>
              </a:solidFill>
              <a:latin typeface="+mn-lt"/>
              <a:ea typeface="+mn-ea"/>
              <a:cs typeface="+mn-cs"/>
            </a:endParaRPr>
          </a:p>
        </p:txBody>
      </p:sp>
      <p:sp>
        <p:nvSpPr>
          <p:cNvPr id="1487" name="Freeform: Shape 1486">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pic>
        <p:nvPicPr>
          <p:cNvPr id="3" name="Picture 2">
            <a:extLst>
              <a:ext uri="{FF2B5EF4-FFF2-40B4-BE49-F238E27FC236}">
                <a16:creationId xmlns:a16="http://schemas.microsoft.com/office/drawing/2014/main" id="{18406AA9-2C9A-F759-00CF-38C4B18F9D52}"/>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A7CCC86-EFD2-44C7-D5C5-6ABF6BC5613C}"/>
              </a:ext>
            </a:extLst>
          </p:cNvPr>
          <p:cNvSpPr>
            <a:spLocks noGrp="1"/>
          </p:cNvSpPr>
          <p:nvPr>
            <p:ph type="title"/>
          </p:nvPr>
        </p:nvSpPr>
        <p:spPr>
          <a:xfrm>
            <a:off x="838200" y="365125"/>
            <a:ext cx="10515600" cy="1325563"/>
          </a:xfrm>
        </p:spPr>
        <p:txBody>
          <a:bodyPr>
            <a:normAutofit/>
          </a:bodyPr>
          <a:lstStyle/>
          <a:p>
            <a:r>
              <a:rPr lang="en-US" sz="5400" kern="1200" dirty="0">
                <a:solidFill>
                  <a:srgbClr val="0070C0"/>
                </a:solidFill>
                <a:latin typeface="Baguet Script" panose="00000500000000000000" pitchFamily="2" charset="0"/>
              </a:rPr>
              <a:t>Agency Readiness Checklist: Reports</a:t>
            </a:r>
            <a:endParaRPr lang="en-US" sz="5400" dirty="0"/>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39F939B-2BF7-134E-6967-D26141184BBB}"/>
              </a:ext>
            </a:extLst>
          </p:cNvPr>
          <p:cNvSpPr>
            <a:spLocks noGrp="1"/>
          </p:cNvSpPr>
          <p:nvPr>
            <p:ph idx="1"/>
          </p:nvPr>
        </p:nvSpPr>
        <p:spPr>
          <a:xfrm>
            <a:off x="1376516" y="1426866"/>
            <a:ext cx="9977284" cy="4750097"/>
          </a:xfrm>
        </p:spPr>
        <p:txBody>
          <a:bodyPr>
            <a:normAutofit/>
          </a:bodyPr>
          <a:lstStyle/>
          <a:p>
            <a:pPr marL="0" marR="0" indent="0">
              <a:lnSpc>
                <a:spcPct val="90000"/>
              </a:lnSpc>
              <a:spcBef>
                <a:spcPts val="320"/>
              </a:spcBef>
              <a:spcAft>
                <a:spcPts val="0"/>
              </a:spcAft>
              <a:buNone/>
            </a:pPr>
            <a:r>
              <a:rPr lang="en-US" sz="1600" b="1" kern="1200" dirty="0">
                <a:solidFill>
                  <a:srgbClr val="0070C0"/>
                </a:solidFill>
                <a:effectLst/>
                <a:latin typeface="Calibri" panose="020F0502020204030204" pitchFamily="34" charset="0"/>
                <a:ea typeface="Times New Roman" panose="02020603050405020304" pitchFamily="18" charset="0"/>
                <a:cs typeface="Arial" panose="020B0604020202020204" pitchFamily="34" charset="0"/>
              </a:rPr>
              <a:t>1. SPS Benefit Expiring Contract Report: </a:t>
            </a:r>
            <a:r>
              <a:rPr lang="en-US" sz="1600" b="1" kern="1200" dirty="0">
                <a:solidFill>
                  <a:srgbClr val="C00000"/>
                </a:solidFill>
                <a:effectLst/>
                <a:latin typeface="Calibri" panose="020F0502020204030204" pitchFamily="34" charset="0"/>
                <a:ea typeface="Times New Roman" panose="02020603050405020304" pitchFamily="18" charset="0"/>
                <a:cs typeface="Arial" panose="020B0604020202020204" pitchFamily="34" charset="0"/>
              </a:rPr>
              <a:t>NOW!</a:t>
            </a:r>
            <a:endParaRPr lang="en-US" sz="1600" kern="100" dirty="0">
              <a:solidFill>
                <a:srgbClr val="C00000"/>
              </a:solidFill>
              <a:effectLst/>
              <a:latin typeface="Aptos" panose="020B0004020202020204" pitchFamily="34" charset="0"/>
              <a:ea typeface="Aptos" panose="020B0004020202020204" pitchFamily="34" charset="0"/>
              <a:cs typeface="Times New Roman" panose="02020603050405020304" pitchFamily="18" charset="0"/>
            </a:endParaRPr>
          </a:p>
          <a:p>
            <a:pPr marL="800100" lvl="1" indent="-342900">
              <a:spcBef>
                <a:spcPts val="0"/>
              </a:spcBef>
              <a:buFont typeface="Symbol" panose="05050102010706020507" pitchFamily="18" charset="2"/>
              <a:buChar char=""/>
            </a:pPr>
            <a:r>
              <a:rPr lang="en-US" sz="1600" kern="0" dirty="0">
                <a:solidFill>
                  <a:srgbClr val="231F20"/>
                </a:solidFill>
                <a:effectLst/>
                <a:ea typeface="Times New Roman" panose="02020603050405020304" pitchFamily="18" charset="0"/>
                <a:cs typeface="Times New Roman" panose="02020603050405020304" pitchFamily="18" charset="0"/>
              </a:rPr>
              <a:t>Contact employees and/or departments to get contract updates for 2027 completed before the </a:t>
            </a:r>
            <a:r>
              <a:rPr lang="en-US" sz="1600" kern="0" dirty="0">
                <a:solidFill>
                  <a:srgbClr val="231F20"/>
                </a:solidFill>
                <a:ea typeface="Times New Roman" panose="02020603050405020304" pitchFamily="18" charset="0"/>
                <a:cs typeface="Times New Roman" panose="02020603050405020304" pitchFamily="18" charset="0"/>
              </a:rPr>
              <a:t>9/25/2026</a:t>
            </a:r>
            <a:r>
              <a:rPr lang="en-US" sz="1600" kern="0" dirty="0">
                <a:solidFill>
                  <a:srgbClr val="231F20"/>
                </a:solidFill>
                <a:effectLst/>
                <a:ea typeface="Times New Roman" panose="02020603050405020304" pitchFamily="18" charset="0"/>
                <a:cs typeface="Times New Roman" panose="02020603050405020304" pitchFamily="18" charset="0"/>
              </a:rPr>
              <a:t> Shell Record file.</a:t>
            </a:r>
            <a:endParaRPr lang="en-US" sz="1600" kern="100" dirty="0">
              <a:effectLst/>
              <a:ea typeface="Aptos" panose="020B0004020202020204" pitchFamily="34" charset="0"/>
              <a:cs typeface="Times New Roman" panose="02020603050405020304" pitchFamily="18" charset="0"/>
            </a:endParaRPr>
          </a:p>
          <a:p>
            <a:pPr marL="800100" lvl="1" indent="-342900">
              <a:spcBef>
                <a:spcPts val="0"/>
              </a:spcBef>
              <a:buFont typeface="Symbol" panose="05050102010706020507" pitchFamily="18" charset="2"/>
              <a:buChar char=""/>
            </a:pPr>
            <a:r>
              <a:rPr lang="en-US" sz="1600" kern="0" dirty="0">
                <a:solidFill>
                  <a:srgbClr val="231F20"/>
                </a:solidFill>
                <a:effectLst/>
                <a:ea typeface="Times New Roman" panose="02020603050405020304" pitchFamily="18" charset="0"/>
                <a:cs typeface="Times New Roman" panose="02020603050405020304" pitchFamily="18" charset="0"/>
              </a:rPr>
              <a:t>This gives Contractual Employees the maximum amount of time to make OE elections.</a:t>
            </a:r>
            <a:endParaRPr lang="en-US" sz="1600" kern="100" dirty="0">
              <a:effectLst/>
              <a:ea typeface="Aptos" panose="020B0004020202020204" pitchFamily="34" charset="0"/>
              <a:cs typeface="Times New Roman" panose="02020603050405020304" pitchFamily="18" charset="0"/>
            </a:endParaRPr>
          </a:p>
          <a:p>
            <a:pPr marL="800100" lvl="1" indent="-342900">
              <a:spcBef>
                <a:spcPts val="0"/>
              </a:spcBef>
              <a:buFont typeface="Symbol" panose="05050102010706020507" pitchFamily="18" charset="2"/>
              <a:buChar char=""/>
            </a:pPr>
            <a:r>
              <a:rPr lang="en-US" sz="1600" kern="0" dirty="0">
                <a:solidFill>
                  <a:srgbClr val="231F20"/>
                </a:solidFill>
                <a:effectLst/>
                <a:ea typeface="Times New Roman" panose="02020603050405020304" pitchFamily="18" charset="0"/>
                <a:cs typeface="Times New Roman" panose="02020603050405020304" pitchFamily="18" charset="0"/>
              </a:rPr>
              <a:t>Remember: employees must have a contract ending no earlier than 1/2/2027 to receive an OE Event.</a:t>
            </a:r>
          </a:p>
          <a:p>
            <a:pPr marL="800100" lvl="1" indent="-342900">
              <a:spcBef>
                <a:spcPts val="0"/>
              </a:spcBef>
              <a:buFont typeface="Symbol" panose="05050102010706020507" pitchFamily="18" charset="2"/>
              <a:buChar char=""/>
            </a:pPr>
            <a:endParaRPr lang="en-US" sz="1600" kern="0" dirty="0">
              <a:solidFill>
                <a:srgbClr val="231F20"/>
              </a:solidFill>
              <a:ea typeface="Aptos" panose="020B0004020202020204" pitchFamily="34" charset="0"/>
              <a:cs typeface="Times New Roman" panose="02020603050405020304" pitchFamily="18" charset="0"/>
            </a:endParaRPr>
          </a:p>
          <a:p>
            <a:pPr marR="0" indent="0">
              <a:lnSpc>
                <a:spcPct val="90000"/>
              </a:lnSpc>
              <a:spcBef>
                <a:spcPts val="0"/>
              </a:spcBef>
              <a:spcAft>
                <a:spcPts val="0"/>
              </a:spcAft>
              <a:buNone/>
            </a:pPr>
            <a:r>
              <a:rPr lang="en-US" sz="1600" kern="0" dirty="0">
                <a:solidFill>
                  <a:srgbClr val="231F20"/>
                </a:solidFill>
                <a:effectLst/>
                <a:ea typeface="Times New Roman" panose="02020603050405020304" pitchFamily="18" charset="0"/>
                <a:cs typeface="Times New Roman" panose="02020603050405020304" pitchFamily="18" charset="0"/>
              </a:rPr>
              <a:t> </a:t>
            </a:r>
            <a:endParaRPr lang="en-US" sz="1600" kern="100" dirty="0">
              <a:effectLst/>
              <a:ea typeface="Aptos" panose="020B0004020202020204" pitchFamily="34" charset="0"/>
              <a:cs typeface="Times New Roman" panose="02020603050405020304" pitchFamily="18" charset="0"/>
            </a:endParaRPr>
          </a:p>
          <a:p>
            <a:pPr marL="0" marR="0" indent="0">
              <a:lnSpc>
                <a:spcPct val="90000"/>
              </a:lnSpc>
              <a:spcBef>
                <a:spcPts val="0"/>
              </a:spcBef>
              <a:spcAft>
                <a:spcPts val="0"/>
              </a:spcAft>
              <a:buNone/>
            </a:pPr>
            <a:r>
              <a:rPr lang="en-US" sz="1600" b="1" kern="0" dirty="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2.</a:t>
            </a:r>
            <a:r>
              <a:rPr lang="en-US" sz="1600" kern="0" dirty="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600" b="1" kern="0" dirty="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SPS Benefit Open Election Events-Employees Report: </a:t>
            </a:r>
            <a:r>
              <a:rPr lang="en-US" sz="1600" b="1" kern="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before, during and after OE</a:t>
            </a:r>
            <a:endParaRPr lang="en-US" sz="1600" kern="100" dirty="0">
              <a:solidFill>
                <a:srgbClr val="C00000"/>
              </a:solidFill>
              <a:effectLst/>
              <a:latin typeface="Aptos" panose="020B0004020202020204" pitchFamily="34" charset="0"/>
              <a:ea typeface="Aptos" panose="020B0004020202020204" pitchFamily="34" charset="0"/>
              <a:cs typeface="Times New Roman" panose="02020603050405020304" pitchFamily="18" charset="0"/>
            </a:endParaRPr>
          </a:p>
          <a:p>
            <a:pPr marL="800100" lvl="1" indent="-342900">
              <a:spcBef>
                <a:spcPts val="0"/>
              </a:spcBef>
              <a:buFont typeface="Symbol" panose="05050102010706020507" pitchFamily="18" charset="2"/>
              <a:buChar char=""/>
            </a:pPr>
            <a:r>
              <a:rPr lang="en-US" sz="1600" kern="0" dirty="0">
                <a:solidFill>
                  <a:srgbClr val="000000"/>
                </a:solidFill>
                <a:effectLst/>
                <a:ea typeface="Times New Roman" panose="02020603050405020304" pitchFamily="18" charset="0"/>
                <a:cs typeface="Times New Roman" panose="02020603050405020304" pitchFamily="18" charset="0"/>
              </a:rPr>
              <a:t>Employees with an Open Election Event (new hire, marriage, birth, …) will cause the OE Event to be placed “on hold.”</a:t>
            </a:r>
            <a:endParaRPr lang="en-US" sz="1600" kern="100" dirty="0">
              <a:effectLst/>
              <a:ea typeface="Aptos" panose="020B0004020202020204" pitchFamily="34" charset="0"/>
              <a:cs typeface="Times New Roman" panose="02020603050405020304" pitchFamily="18" charset="0"/>
            </a:endParaRPr>
          </a:p>
          <a:p>
            <a:pPr marL="800100" lvl="1" indent="-342900">
              <a:spcBef>
                <a:spcPts val="0"/>
              </a:spcBef>
              <a:buFont typeface="Symbol" panose="05050102010706020507" pitchFamily="18" charset="2"/>
              <a:buChar char=""/>
            </a:pPr>
            <a:r>
              <a:rPr lang="en-US" sz="1600" kern="0" dirty="0">
                <a:solidFill>
                  <a:srgbClr val="000000"/>
                </a:solidFill>
                <a:effectLst/>
                <a:ea typeface="Times New Roman" panose="02020603050405020304" pitchFamily="18" charset="0"/>
                <a:cs typeface="Times New Roman" panose="02020603050405020304" pitchFamily="18" charset="0"/>
              </a:rPr>
              <a:t>Employees cannot access the OE Event until/unless the Open Election Event is submitted or cancelled.</a:t>
            </a:r>
            <a:endParaRPr lang="en-US" sz="1600" kern="100" dirty="0">
              <a:effectLst/>
              <a:ea typeface="Aptos" panose="020B0004020202020204" pitchFamily="34" charset="0"/>
              <a:cs typeface="Times New Roman" panose="02020603050405020304" pitchFamily="18" charset="0"/>
            </a:endParaRPr>
          </a:p>
          <a:p>
            <a:pPr marL="800100" lvl="1" indent="-342900">
              <a:spcBef>
                <a:spcPts val="0"/>
              </a:spcBef>
              <a:buFont typeface="Symbol" panose="05050102010706020507" pitchFamily="18" charset="2"/>
              <a:buChar char=""/>
            </a:pPr>
            <a:r>
              <a:rPr lang="en-US" sz="1600" kern="0" dirty="0">
                <a:solidFill>
                  <a:srgbClr val="000000"/>
                </a:solidFill>
                <a:effectLst/>
                <a:ea typeface="Times New Roman" panose="02020603050405020304" pitchFamily="18" charset="0"/>
                <a:cs typeface="Times New Roman" panose="02020603050405020304" pitchFamily="18" charset="0"/>
              </a:rPr>
              <a:t>Follow up frequently…</a:t>
            </a:r>
            <a:r>
              <a:rPr lang="en-US" sz="1600" kern="0" dirty="0">
                <a:solidFill>
                  <a:srgbClr val="000000"/>
                </a:solidFill>
                <a:ea typeface="Times New Roman" panose="02020603050405020304" pitchFamily="18" charset="0"/>
                <a:cs typeface="Times New Roman" panose="02020603050405020304" pitchFamily="18" charset="0"/>
              </a:rPr>
              <a:t>during OE and </a:t>
            </a:r>
            <a:r>
              <a:rPr lang="en-US" sz="1600" kern="0" dirty="0">
                <a:solidFill>
                  <a:srgbClr val="000000"/>
                </a:solidFill>
                <a:effectLst/>
                <a:ea typeface="Times New Roman" panose="02020603050405020304" pitchFamily="18" charset="0"/>
                <a:cs typeface="Times New Roman" panose="02020603050405020304" pitchFamily="18" charset="0"/>
              </a:rPr>
              <a:t>throughout the year to </a:t>
            </a:r>
            <a:r>
              <a:rPr lang="en-US" sz="1600" b="1" kern="0" dirty="0">
                <a:solidFill>
                  <a:srgbClr val="C00000"/>
                </a:solidFill>
                <a:effectLst/>
                <a:ea typeface="Times New Roman" panose="02020603050405020304" pitchFamily="18" charset="0"/>
                <a:cs typeface="Times New Roman" panose="02020603050405020304" pitchFamily="18" charset="0"/>
              </a:rPr>
              <a:t>stay ahead </a:t>
            </a:r>
            <a:r>
              <a:rPr lang="en-US" sz="1600" kern="0" dirty="0">
                <a:solidFill>
                  <a:srgbClr val="000000"/>
                </a:solidFill>
                <a:effectLst/>
                <a:ea typeface="Times New Roman" panose="02020603050405020304" pitchFamily="18" charset="0"/>
                <a:cs typeface="Times New Roman" panose="02020603050405020304" pitchFamily="18" charset="0"/>
              </a:rPr>
              <a:t>of problems.</a:t>
            </a:r>
          </a:p>
          <a:p>
            <a:pPr marL="457200" lvl="1" indent="0">
              <a:spcBef>
                <a:spcPts val="0"/>
              </a:spcBef>
              <a:buNone/>
            </a:pPr>
            <a:endParaRPr lang="en-US" sz="1600" kern="100" dirty="0">
              <a:effectLst/>
              <a:ea typeface="Aptos" panose="020B0004020202020204" pitchFamily="34" charset="0"/>
              <a:cs typeface="Times New Roman" panose="02020603050405020304" pitchFamily="18" charset="0"/>
            </a:endParaRPr>
          </a:p>
          <a:p>
            <a:pPr marL="457200" marR="0">
              <a:lnSpc>
                <a:spcPct val="90000"/>
              </a:lnSpc>
              <a:spcBef>
                <a:spcPts val="0"/>
              </a:spcBef>
              <a:spcAft>
                <a:spcPts val="0"/>
              </a:spcAft>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90000"/>
              </a:lnSpc>
              <a:spcBef>
                <a:spcPts val="0"/>
              </a:spcBef>
              <a:spcAft>
                <a:spcPts val="0"/>
              </a:spcAft>
              <a:buNone/>
            </a:pPr>
            <a:r>
              <a:rPr lang="en-US" sz="1600" b="1" kern="0" dirty="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3. SPS Benefit Open Enrollment Election Events-Employees Report</a:t>
            </a:r>
            <a:r>
              <a:rPr lang="en-US" sz="1600" b="1" kern="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 ongoing until March 1, 2027</a:t>
            </a:r>
            <a:endParaRPr lang="en-US" sz="1600" kern="100" dirty="0">
              <a:solidFill>
                <a:srgbClr val="C00000"/>
              </a:solidFill>
              <a:effectLst/>
              <a:latin typeface="Aptos" panose="020B0004020202020204" pitchFamily="34" charset="0"/>
              <a:ea typeface="Aptos" panose="020B0004020202020204" pitchFamily="34" charset="0"/>
              <a:cs typeface="Times New Roman" panose="02020603050405020304" pitchFamily="18" charset="0"/>
            </a:endParaRPr>
          </a:p>
          <a:p>
            <a:pPr marL="800100" lvl="1" indent="-342900">
              <a:spcBef>
                <a:spcPts val="0"/>
              </a:spcBef>
              <a:buFont typeface="Symbol" panose="05050102010706020507" pitchFamily="18" charset="2"/>
              <a:buChar char=""/>
            </a:pPr>
            <a:r>
              <a:rPr lang="en-US" sz="1600" kern="0" dirty="0">
                <a:solidFill>
                  <a:srgbClr val="000000"/>
                </a:solidFill>
                <a:effectLst/>
                <a:ea typeface="Times New Roman" panose="02020603050405020304" pitchFamily="18" charset="0"/>
                <a:cs typeface="Times New Roman" panose="02020603050405020304" pitchFamily="18" charset="0"/>
              </a:rPr>
              <a:t>Remember, Life Events that occur between the 1</a:t>
            </a:r>
            <a:r>
              <a:rPr lang="en-US" sz="1600" kern="0" baseline="30000" dirty="0">
                <a:solidFill>
                  <a:srgbClr val="000000"/>
                </a:solidFill>
                <a:effectLst/>
                <a:ea typeface="Times New Roman" panose="02020603050405020304" pitchFamily="18" charset="0"/>
                <a:cs typeface="Times New Roman" panose="02020603050405020304" pitchFamily="18" charset="0"/>
              </a:rPr>
              <a:t>st</a:t>
            </a:r>
            <a:r>
              <a:rPr lang="en-US" sz="1600" kern="0" dirty="0">
                <a:solidFill>
                  <a:srgbClr val="000000"/>
                </a:solidFill>
                <a:effectLst/>
                <a:ea typeface="Times New Roman" panose="02020603050405020304" pitchFamily="18" charset="0"/>
                <a:cs typeface="Times New Roman" panose="02020603050405020304" pitchFamily="18" charset="0"/>
              </a:rPr>
              <a:t> day of OE and 1/1/2027 will impact the OE Event.</a:t>
            </a:r>
          </a:p>
          <a:p>
            <a:pPr marL="800100" lvl="1" indent="-342900">
              <a:spcBef>
                <a:spcPts val="0"/>
              </a:spcBef>
              <a:buFont typeface="Symbol" panose="05050102010706020507" pitchFamily="18" charset="2"/>
              <a:buChar char=""/>
            </a:pPr>
            <a:r>
              <a:rPr lang="en-US" sz="1600" kern="0" dirty="0">
                <a:solidFill>
                  <a:srgbClr val="000000"/>
                </a:solidFill>
                <a:ea typeface="Aptos" panose="020B0004020202020204" pitchFamily="34" charset="0"/>
                <a:cs typeface="Times New Roman" panose="02020603050405020304" pitchFamily="18" charset="0"/>
              </a:rPr>
              <a:t>The original OE event will automatically rescind and regenerate.</a:t>
            </a:r>
            <a:endParaRPr lang="en-US" sz="1600" kern="100" dirty="0">
              <a:effectLst/>
              <a:ea typeface="Aptos" panose="020B0004020202020204" pitchFamily="34" charset="0"/>
              <a:cs typeface="Times New Roman" panose="02020603050405020304" pitchFamily="18" charset="0"/>
            </a:endParaRPr>
          </a:p>
          <a:p>
            <a:pPr marL="800100" lvl="1" indent="-342900">
              <a:spcBef>
                <a:spcPts val="0"/>
              </a:spcBef>
              <a:buFont typeface="Symbol" panose="05050102010706020507" pitchFamily="18" charset="2"/>
              <a:buChar char=""/>
            </a:pPr>
            <a:r>
              <a:rPr lang="en-US" sz="1600" kern="0" dirty="0">
                <a:solidFill>
                  <a:srgbClr val="000000"/>
                </a:solidFill>
                <a:effectLst/>
                <a:ea typeface="Times New Roman" panose="02020603050405020304" pitchFamily="18" charset="0"/>
                <a:cs typeface="Times New Roman" panose="02020603050405020304" pitchFamily="18" charset="0"/>
              </a:rPr>
              <a:t>This causes your employees confusion; you can assist by </a:t>
            </a:r>
            <a:r>
              <a:rPr lang="en-US" sz="1600" b="1" kern="0" dirty="0">
                <a:solidFill>
                  <a:srgbClr val="C00000"/>
                </a:solidFill>
                <a:effectLst/>
                <a:ea typeface="Times New Roman" panose="02020603050405020304" pitchFamily="18" charset="0"/>
                <a:cs typeface="Times New Roman" panose="02020603050405020304" pitchFamily="18" charset="0"/>
              </a:rPr>
              <a:t>getting in front </a:t>
            </a:r>
            <a:r>
              <a:rPr lang="en-US" sz="1600" kern="0" dirty="0">
                <a:solidFill>
                  <a:srgbClr val="000000"/>
                </a:solidFill>
                <a:effectLst/>
                <a:ea typeface="Times New Roman" panose="02020603050405020304" pitchFamily="18" charset="0"/>
                <a:cs typeface="Times New Roman" panose="02020603050405020304" pitchFamily="18" charset="0"/>
              </a:rPr>
              <a:t>of the problem! </a:t>
            </a:r>
            <a:endParaRPr lang="en-US" sz="1600" kern="100" dirty="0">
              <a:effectLst/>
              <a:ea typeface="Aptos" panose="020B0004020202020204" pitchFamily="34" charset="0"/>
              <a:cs typeface="Times New Roman" panose="02020603050405020304" pitchFamily="18" charset="0"/>
            </a:endParaRPr>
          </a:p>
          <a:p>
            <a:pPr marL="800100" lvl="1" indent="-342900">
              <a:spcBef>
                <a:spcPts val="0"/>
              </a:spcBef>
              <a:buFont typeface="Symbol" panose="05050102010706020507" pitchFamily="18" charset="2"/>
              <a:buChar char=""/>
            </a:pPr>
            <a:r>
              <a:rPr lang="en-US" sz="1600" kern="0" dirty="0">
                <a:solidFill>
                  <a:srgbClr val="000000"/>
                </a:solidFill>
                <a:effectLst/>
                <a:ea typeface="Times New Roman" panose="02020603050405020304" pitchFamily="18" charset="0"/>
                <a:cs typeface="Times New Roman" panose="02020603050405020304" pitchFamily="18" charset="0"/>
              </a:rPr>
              <a:t>The employee needs to review, complete, and resubmit the re-opened OE Event to ensure their elections are correct. </a:t>
            </a:r>
            <a:endParaRPr lang="en-US" sz="1600" kern="100" dirty="0">
              <a:effectLst/>
              <a:ea typeface="Aptos" panose="020B0004020202020204" pitchFamily="34" charset="0"/>
              <a:cs typeface="Times New Roman" panose="02020603050405020304" pitchFamily="18" charset="0"/>
            </a:endParaRPr>
          </a:p>
          <a:p>
            <a:pPr marL="0" marR="0" indent="0">
              <a:lnSpc>
                <a:spcPct val="90000"/>
              </a:lnSpc>
              <a:spcBef>
                <a:spcPts val="0"/>
              </a:spcBef>
              <a:spcAft>
                <a:spcPts val="0"/>
              </a:spcAft>
              <a:buNone/>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57150" marR="0" lvl="0" indent="0" algn="l" defTabSz="914400" rtl="0" eaLnBrk="1" fontAlgn="auto" latinLnBrk="0" hangingPunct="1">
              <a:lnSpc>
                <a:spcPct val="90000"/>
              </a:lnSpc>
              <a:spcBef>
                <a:spcPts val="320"/>
              </a:spcBef>
              <a:spcAft>
                <a:spcPts val="0"/>
              </a:spcAft>
              <a:buClr>
                <a:srgbClr val="D55374"/>
              </a:buClr>
              <a:buSzPts val="1600"/>
              <a:buNone/>
              <a:tabLst/>
              <a:defRPr/>
            </a:pPr>
            <a:endParaRPr lang="en-US" sz="1400" b="1" dirty="0">
              <a:solidFill>
                <a:srgbClr val="C00000"/>
              </a:solidFill>
            </a:endParaRPr>
          </a:p>
        </p:txBody>
      </p:sp>
      <p:pic>
        <p:nvPicPr>
          <p:cNvPr id="4" name="Picture 3">
            <a:extLst>
              <a:ext uri="{FF2B5EF4-FFF2-40B4-BE49-F238E27FC236}">
                <a16:creationId xmlns:a16="http://schemas.microsoft.com/office/drawing/2014/main" id="{B2A8C3D7-FF5F-B9BC-4A81-1D504A3F8BDF}"/>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spTree>
    <p:extLst>
      <p:ext uri="{BB962C8B-B14F-4D97-AF65-F5344CB8AC3E}">
        <p14:creationId xmlns:p14="http://schemas.microsoft.com/office/powerpoint/2010/main" val="35960215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7241868-2211-58EC-99C7-4CFF9791DED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289303" y="1625096"/>
            <a:ext cx="9613397" cy="1201674"/>
          </a:xfrm>
          <a:prstGeom prst="rect">
            <a:avLst/>
          </a:prstGeom>
        </p:spPr>
      </p:pic>
      <p:sp>
        <p:nvSpPr>
          <p:cNvPr id="35" name="Right Triangle 34">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CA90E96-D7E1-F931-41D0-552E6D317700}"/>
              </a:ext>
            </a:extLst>
          </p:cNvPr>
          <p:cNvSpPr>
            <a:spLocks noGrp="1"/>
          </p:cNvSpPr>
          <p:nvPr>
            <p:ph type="ctrTitle"/>
          </p:nvPr>
        </p:nvSpPr>
        <p:spPr>
          <a:xfrm>
            <a:off x="1289304" y="3429000"/>
            <a:ext cx="8921672" cy="1713305"/>
          </a:xfrm>
        </p:spPr>
        <p:txBody>
          <a:bodyPr anchor="ctr">
            <a:normAutofit fontScale="90000"/>
          </a:bodyPr>
          <a:lstStyle/>
          <a:p>
            <a:pPr algn="l"/>
            <a:br>
              <a:rPr lang="en-US" sz="6600" dirty="0">
                <a:solidFill>
                  <a:srgbClr val="FFC00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br>
            <a:r>
              <a:rPr lang="en-US" sz="6600" dirty="0">
                <a:solidFill>
                  <a:srgbClr val="FFC00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t>      </a:t>
            </a:r>
            <a:br>
              <a:rPr lang="en-US" sz="6600" dirty="0">
                <a:solidFill>
                  <a:srgbClr val="FFC00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br>
            <a:r>
              <a:rPr lang="en-US" sz="7300" dirty="0">
                <a:solidFill>
                  <a:srgbClr val="0070C0"/>
                </a:solidFill>
                <a:latin typeface="Baguet Script" panose="00000500000000000000" pitchFamily="2" charset="0"/>
                <a:ea typeface="Calibri" panose="020F0502020204030204" pitchFamily="34" charset="0"/>
                <a:cs typeface="Calibri" panose="020F0502020204030204" pitchFamily="34" charset="0"/>
              </a:rPr>
              <a:t>Contractual Employees</a:t>
            </a:r>
            <a:br>
              <a:rPr lang="en-US" sz="7300" dirty="0">
                <a:solidFill>
                  <a:srgbClr val="0070C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br>
            <a:r>
              <a:rPr lang="en-US" sz="7300" dirty="0">
                <a:solidFill>
                  <a:srgbClr val="FFC00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t> </a:t>
            </a:r>
            <a:br>
              <a:rPr lang="en-US" sz="7300" dirty="0">
                <a:solidFill>
                  <a:srgbClr val="FFC00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br>
            <a:endParaRPr lang="en-US" sz="7300" dirty="0">
              <a:solidFill>
                <a:srgbClr val="FFC00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BAED4073-B448-7780-F67C-4C451E3091E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spTree>
    <p:extLst>
      <p:ext uri="{BB962C8B-B14F-4D97-AF65-F5344CB8AC3E}">
        <p14:creationId xmlns:p14="http://schemas.microsoft.com/office/powerpoint/2010/main" val="26103173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9" name="Rectangle 18">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36DBA5-7B4D-D09E-78BD-489AF3884908}"/>
              </a:ext>
            </a:extLst>
          </p:cNvPr>
          <p:cNvSpPr>
            <a:spLocks noGrp="1"/>
          </p:cNvSpPr>
          <p:nvPr>
            <p:ph type="title"/>
          </p:nvPr>
        </p:nvSpPr>
        <p:spPr>
          <a:xfrm>
            <a:off x="1043631" y="809898"/>
            <a:ext cx="10173010" cy="1554480"/>
          </a:xfrm>
        </p:spPr>
        <p:txBody>
          <a:bodyPr anchor="ctr">
            <a:normAutofit/>
          </a:bodyPr>
          <a:lstStyle/>
          <a:p>
            <a:r>
              <a:rPr lang="en-US" sz="5400" dirty="0">
                <a:solidFill>
                  <a:srgbClr val="0070C0"/>
                </a:solidFill>
                <a:latin typeface="Baguet Script" panose="00000500000000000000" pitchFamily="2" charset="0"/>
              </a:rPr>
              <a:t>Employee Contracts</a:t>
            </a:r>
          </a:p>
        </p:txBody>
      </p:sp>
      <p:cxnSp>
        <p:nvCxnSpPr>
          <p:cNvPr id="25" name="Straight Connector 24">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41E93E5-8C12-BF71-7E10-C4780B70A3BA}"/>
              </a:ext>
            </a:extLst>
          </p:cNvPr>
          <p:cNvSpPr>
            <a:spLocks/>
          </p:cNvSpPr>
          <p:nvPr/>
        </p:nvSpPr>
        <p:spPr>
          <a:xfrm>
            <a:off x="2002536" y="3115698"/>
            <a:ext cx="7969869" cy="688064"/>
          </a:xfrm>
          <a:prstGeom prst="rect">
            <a:avLst/>
          </a:prstGeom>
        </p:spPr>
        <p:txBody>
          <a:bodyPr/>
          <a:lstStyle/>
          <a:p>
            <a:pPr marL="333756" lvl="1" defTabSz="667512">
              <a:spcAft>
                <a:spcPts val="600"/>
              </a:spcAft>
            </a:pPr>
            <a:r>
              <a:rPr lang="en-US" kern="1200" dirty="0">
                <a:solidFill>
                  <a:schemeClr val="tx1"/>
                </a:solidFill>
                <a:latin typeface="+mn-lt"/>
                <a:ea typeface="+mn-ea"/>
                <a:cs typeface="+mn-cs"/>
              </a:rPr>
              <a:t>Contractual employees must have an OPEN CONTRACT with an ending date of </a:t>
            </a:r>
            <a:r>
              <a:rPr lang="en-US" kern="1200" dirty="0">
                <a:solidFill>
                  <a:srgbClr val="B50000"/>
                </a:solidFill>
                <a:latin typeface="+mn-lt"/>
                <a:ea typeface="+mn-ea"/>
                <a:cs typeface="+mn-cs"/>
              </a:rPr>
              <a:t>1/2/2027</a:t>
            </a:r>
            <a:r>
              <a:rPr lang="en-US" kern="1200" dirty="0">
                <a:solidFill>
                  <a:schemeClr val="tx1"/>
                </a:solidFill>
                <a:latin typeface="+mn-lt"/>
                <a:ea typeface="+mn-ea"/>
                <a:cs typeface="+mn-cs"/>
              </a:rPr>
              <a:t> or later to receive their OE Event on 10/19/2026.</a:t>
            </a:r>
            <a:endParaRPr lang="en-US" dirty="0"/>
          </a:p>
        </p:txBody>
      </p:sp>
      <p:sp>
        <p:nvSpPr>
          <p:cNvPr id="4" name="Flowchart: Alternate Process 3">
            <a:extLst>
              <a:ext uri="{FF2B5EF4-FFF2-40B4-BE49-F238E27FC236}">
                <a16:creationId xmlns:a16="http://schemas.microsoft.com/office/drawing/2014/main" id="{220AE534-707B-093C-1012-075663B7DE20}"/>
              </a:ext>
              <a:ext uri="{C183D7F6-B498-43B3-948B-1728B52AA6E4}">
                <adec:decorative xmlns:adec="http://schemas.microsoft.com/office/drawing/2017/decorative" val="1"/>
              </a:ext>
            </a:extLst>
          </p:cNvPr>
          <p:cNvSpPr/>
          <p:nvPr/>
        </p:nvSpPr>
        <p:spPr>
          <a:xfrm>
            <a:off x="2215239" y="3017519"/>
            <a:ext cx="7757166" cy="893315"/>
          </a:xfrm>
          <a:prstGeom prst="flowChartAlternateProcess">
            <a:avLst/>
          </a:prstGeom>
          <a:noFill/>
          <a:ln w="25400" cap="flat" cmpd="sng" algn="ctr">
            <a:solidFill>
              <a:srgbClr val="5688B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 name="Flowchart: Alternate Process 4">
            <a:extLst>
              <a:ext uri="{FF2B5EF4-FFF2-40B4-BE49-F238E27FC236}">
                <a16:creationId xmlns:a16="http://schemas.microsoft.com/office/drawing/2014/main" id="{D7233AA4-61D5-CA33-5687-5D53366660B8}"/>
              </a:ext>
              <a:ext uri="{C183D7F6-B498-43B3-948B-1728B52AA6E4}">
                <adec:decorative xmlns:adec="http://schemas.microsoft.com/office/drawing/2017/decorative" val="1"/>
              </a:ext>
            </a:extLst>
          </p:cNvPr>
          <p:cNvSpPr/>
          <p:nvPr/>
        </p:nvSpPr>
        <p:spPr>
          <a:xfrm>
            <a:off x="2215239" y="4175812"/>
            <a:ext cx="7757166" cy="893315"/>
          </a:xfrm>
          <a:prstGeom prst="flowChartAlternateProcess">
            <a:avLst/>
          </a:prstGeom>
          <a:noFill/>
          <a:ln w="25400" cap="flat" cmpd="sng" algn="ctr">
            <a:solidFill>
              <a:srgbClr val="5688B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 name="TextBox 5">
            <a:extLst>
              <a:ext uri="{FF2B5EF4-FFF2-40B4-BE49-F238E27FC236}">
                <a16:creationId xmlns:a16="http://schemas.microsoft.com/office/drawing/2014/main" id="{D95F68C1-D09F-54B9-F23A-863B8D35A618}"/>
              </a:ext>
              <a:ext uri="{C183D7F6-B498-43B3-948B-1728B52AA6E4}">
                <adec:decorative xmlns:adec="http://schemas.microsoft.com/office/drawing/2017/decorative" val="0"/>
              </a:ext>
            </a:extLst>
          </p:cNvPr>
          <p:cNvSpPr txBox="1"/>
          <p:nvPr/>
        </p:nvSpPr>
        <p:spPr>
          <a:xfrm>
            <a:off x="2360264" y="4315964"/>
            <a:ext cx="7467115" cy="646331"/>
          </a:xfrm>
          <a:prstGeom prst="rect">
            <a:avLst/>
          </a:prstGeom>
          <a:noFill/>
        </p:spPr>
        <p:txBody>
          <a:bodyPr wrap="square" rtlCol="0">
            <a:spAutoFit/>
          </a:bodyPr>
          <a:lstStyle/>
          <a:p>
            <a:pPr defTabSz="667512">
              <a:spcAft>
                <a:spcPts val="600"/>
              </a:spcAft>
            </a:pPr>
            <a:r>
              <a:rPr lang="en-US" b="1" kern="1200" dirty="0">
                <a:solidFill>
                  <a:srgbClr val="0070C0"/>
                </a:solidFill>
                <a:latin typeface="+mn-lt"/>
                <a:ea typeface="+mn-ea"/>
                <a:cs typeface="+mn-cs"/>
              </a:rPr>
              <a:t>SPS Benefit Expiring Contract Report </a:t>
            </a:r>
            <a:r>
              <a:rPr lang="en-US" kern="1200" dirty="0">
                <a:solidFill>
                  <a:schemeClr val="tx1"/>
                </a:solidFill>
                <a:latin typeface="+mn-lt"/>
                <a:ea typeface="+mn-ea"/>
                <a:cs typeface="+mn-cs"/>
              </a:rPr>
              <a:t>will identify which employees’ contracts have an expiration date prior to </a:t>
            </a:r>
            <a:r>
              <a:rPr lang="en-US" kern="1200" dirty="0">
                <a:solidFill>
                  <a:srgbClr val="C00000"/>
                </a:solidFill>
                <a:latin typeface="+mn-lt"/>
                <a:ea typeface="+mn-ea"/>
                <a:cs typeface="+mn-cs"/>
              </a:rPr>
              <a:t>1/2/2027</a:t>
            </a:r>
            <a:r>
              <a:rPr lang="en-US" kern="1200" dirty="0">
                <a:solidFill>
                  <a:schemeClr val="tx1"/>
                </a:solidFill>
                <a:latin typeface="+mn-lt"/>
                <a:ea typeface="+mn-ea"/>
                <a:cs typeface="+mn-cs"/>
              </a:rPr>
              <a:t>. </a:t>
            </a:r>
            <a:endParaRPr lang="en-US" dirty="0"/>
          </a:p>
        </p:txBody>
      </p:sp>
      <p:sp>
        <p:nvSpPr>
          <p:cNvPr id="7" name="Rectangle 6">
            <a:extLst>
              <a:ext uri="{FF2B5EF4-FFF2-40B4-BE49-F238E27FC236}">
                <a16:creationId xmlns:a16="http://schemas.microsoft.com/office/drawing/2014/main" id="{2F45CEEE-DBA6-F5B9-A916-6B64287759DF}"/>
              </a:ext>
              <a:ext uri="{C183D7F6-B498-43B3-948B-1728B52AA6E4}">
                <adec:decorative xmlns:adec="http://schemas.microsoft.com/office/drawing/2017/decorative" val="1"/>
              </a:ext>
            </a:extLst>
          </p:cNvPr>
          <p:cNvSpPr/>
          <p:nvPr/>
        </p:nvSpPr>
        <p:spPr>
          <a:xfrm>
            <a:off x="3767976" y="5334105"/>
            <a:ext cx="5587039" cy="779156"/>
          </a:xfrm>
          <a:prstGeom prst="rect">
            <a:avLst/>
          </a:prstGeom>
          <a:noFill/>
          <a:ln w="38100">
            <a:solidFill>
              <a:srgbClr val="568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3">
            <a:extLst>
              <a:ext uri="{FF2B5EF4-FFF2-40B4-BE49-F238E27FC236}">
                <a16:creationId xmlns:a16="http://schemas.microsoft.com/office/drawing/2014/main" id="{448F78D4-4D3A-9BD9-FF1A-2078E2470357}"/>
              </a:ext>
              <a:ext uri="{C183D7F6-B498-43B3-948B-1728B52AA6E4}">
                <adec:decorative xmlns:adec="http://schemas.microsoft.com/office/drawing/2017/decorative" val="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9463" t="6589" r="12854" b="6561"/>
          <a:stretch>
            <a:fillRect/>
          </a:stretch>
        </p:blipFill>
        <p:spPr bwMode="auto">
          <a:xfrm rot="21044770">
            <a:off x="2299496" y="5028376"/>
            <a:ext cx="1351502" cy="1140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7A1147E9-E04D-7183-387C-DA33BC6E55D0}"/>
              </a:ext>
              <a:ext uri="{C183D7F6-B498-43B3-948B-1728B52AA6E4}">
                <adec:decorative xmlns:adec="http://schemas.microsoft.com/office/drawing/2017/decorative" val="0"/>
              </a:ext>
            </a:extLst>
          </p:cNvPr>
          <p:cNvSpPr txBox="1"/>
          <p:nvPr/>
        </p:nvSpPr>
        <p:spPr>
          <a:xfrm rot="20437536">
            <a:off x="2679661" y="5194809"/>
            <a:ext cx="714608" cy="1052981"/>
          </a:xfrm>
          <a:prstGeom prst="rect">
            <a:avLst/>
          </a:prstGeom>
          <a:noFill/>
        </p:spPr>
        <p:txBody>
          <a:bodyPr wrap="square" rtlCol="0">
            <a:spAutoFit/>
          </a:bodyPr>
          <a:lstStyle/>
          <a:p>
            <a:pPr defTabSz="667512">
              <a:spcAft>
                <a:spcPts val="600"/>
              </a:spcAft>
            </a:pPr>
            <a:r>
              <a:rPr lang="en-US" sz="1314" kern="1200" dirty="0">
                <a:solidFill>
                  <a:schemeClr val="tx1"/>
                </a:solidFill>
                <a:latin typeface="+mn-lt"/>
                <a:ea typeface="+mn-ea"/>
                <a:cs typeface="+mn-cs"/>
              </a:rPr>
              <a:t>Run Report Today</a:t>
            </a:r>
          </a:p>
          <a:p>
            <a:pPr>
              <a:spcAft>
                <a:spcPts val="600"/>
              </a:spcAft>
            </a:pPr>
            <a:endParaRPr lang="en-US" dirty="0"/>
          </a:p>
        </p:txBody>
      </p:sp>
      <p:pic>
        <p:nvPicPr>
          <p:cNvPr id="8" name="Picture 7" descr="Screenshot of SPS benefit expiring contract report description">
            <a:extLst>
              <a:ext uri="{FF2B5EF4-FFF2-40B4-BE49-F238E27FC236}">
                <a16:creationId xmlns:a16="http://schemas.microsoft.com/office/drawing/2014/main" id="{A771E831-5BDC-8564-6177-9B347BC8927C}"/>
              </a:ext>
            </a:extLst>
          </p:cNvPr>
          <p:cNvPicPr>
            <a:picLocks noChangeAspect="1"/>
          </p:cNvPicPr>
          <p:nvPr/>
        </p:nvPicPr>
        <p:blipFill>
          <a:blip r:embed="rId3"/>
          <a:stretch>
            <a:fillRect/>
          </a:stretch>
        </p:blipFill>
        <p:spPr>
          <a:xfrm>
            <a:off x="3987260" y="5392913"/>
            <a:ext cx="5250995" cy="655188"/>
          </a:xfrm>
          <a:prstGeom prst="rect">
            <a:avLst/>
          </a:prstGeom>
          <a:ln>
            <a:solidFill>
              <a:srgbClr val="5688B6"/>
            </a:solidFill>
          </a:ln>
        </p:spPr>
      </p:pic>
      <p:pic>
        <p:nvPicPr>
          <p:cNvPr id="11" name="Picture 10">
            <a:extLst>
              <a:ext uri="{FF2B5EF4-FFF2-40B4-BE49-F238E27FC236}">
                <a16:creationId xmlns:a16="http://schemas.microsoft.com/office/drawing/2014/main" id="{227363F6-0FF4-2B49-8D9A-0E23C9DFBB0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spTree>
    <p:extLst>
      <p:ext uri="{BB962C8B-B14F-4D97-AF65-F5344CB8AC3E}">
        <p14:creationId xmlns:p14="http://schemas.microsoft.com/office/powerpoint/2010/main" val="9977471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C9212C-C94E-3F23-B0C3-B4C5A830180A}"/>
              </a:ext>
            </a:extLst>
          </p:cNvPr>
          <p:cNvSpPr>
            <a:spLocks noGrp="1"/>
          </p:cNvSpPr>
          <p:nvPr>
            <p:ph type="title"/>
          </p:nvPr>
        </p:nvSpPr>
        <p:spPr>
          <a:xfrm>
            <a:off x="808638" y="386930"/>
            <a:ext cx="9236700" cy="1188950"/>
          </a:xfrm>
        </p:spPr>
        <p:txBody>
          <a:bodyPr anchor="b">
            <a:normAutofit/>
          </a:bodyPr>
          <a:lstStyle/>
          <a:p>
            <a:r>
              <a:rPr lang="en-US" sz="5400">
                <a:solidFill>
                  <a:srgbClr val="0070C0"/>
                </a:solidFill>
                <a:latin typeface="Baguet Script" panose="00000500000000000000" pitchFamily="2" charset="0"/>
              </a:rPr>
              <a:t>More Employee Contracts…</a:t>
            </a:r>
            <a:endParaRPr lang="en-US" sz="5400" dirty="0">
              <a:solidFill>
                <a:srgbClr val="0070C0"/>
              </a:solidFill>
              <a:latin typeface="Baguet Script" panose="00000500000000000000" pitchFamily="2" charset="0"/>
            </a:endParaRP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1DBF675-ADF5-BF01-90B9-42147876D74A}"/>
              </a:ext>
            </a:extLst>
          </p:cNvPr>
          <p:cNvSpPr>
            <a:spLocks noGrp="1"/>
          </p:cNvSpPr>
          <p:nvPr>
            <p:ph idx="1"/>
          </p:nvPr>
        </p:nvSpPr>
        <p:spPr>
          <a:xfrm>
            <a:off x="793660" y="2599509"/>
            <a:ext cx="10143668" cy="3435531"/>
          </a:xfrm>
        </p:spPr>
        <p:txBody>
          <a:bodyPr anchor="ctr">
            <a:normAutofit/>
          </a:bodyPr>
          <a:lstStyle/>
          <a:p>
            <a:pPr marL="457200" marR="0" lvl="0" indent="-330200" rtl="0">
              <a:spcBef>
                <a:spcPts val="0"/>
              </a:spcBef>
              <a:spcAft>
                <a:spcPts val="1200"/>
              </a:spcAft>
              <a:buClr>
                <a:srgbClr val="C40E3E"/>
              </a:buClr>
              <a:buSzPts val="1600"/>
              <a:buChar char="●"/>
            </a:pPr>
            <a:r>
              <a:rPr lang="en-US" sz="1900" b="1" dirty="0"/>
              <a:t>Benefits Only Agencies</a:t>
            </a:r>
            <a:r>
              <a:rPr lang="en-US" sz="1900" dirty="0"/>
              <a:t> should send the </a:t>
            </a:r>
            <a:r>
              <a:rPr lang="en-US" sz="1900" b="1" dirty="0"/>
              <a:t>January 2027</a:t>
            </a:r>
            <a:r>
              <a:rPr lang="en-US" sz="1900" dirty="0"/>
              <a:t> contracts in the Delta File no later than </a:t>
            </a:r>
            <a:r>
              <a:rPr lang="en-US" sz="1900" b="1" dirty="0">
                <a:solidFill>
                  <a:srgbClr val="C00000"/>
                </a:solidFill>
              </a:rPr>
              <a:t>9/25/2026,</a:t>
            </a:r>
            <a:r>
              <a:rPr lang="en-US" sz="1900" dirty="0"/>
              <a:t> to ensure timely processing into SPS without errors</a:t>
            </a:r>
          </a:p>
          <a:p>
            <a:pPr marL="457200" marR="0" lvl="0" indent="-330200" rtl="0">
              <a:spcBef>
                <a:spcPts val="0"/>
              </a:spcBef>
              <a:spcAft>
                <a:spcPts val="1200"/>
              </a:spcAft>
              <a:buClr>
                <a:srgbClr val="C40E3E"/>
              </a:buClr>
              <a:buSzPts val="1600"/>
              <a:buChar char="●"/>
            </a:pPr>
            <a:r>
              <a:rPr lang="en-US" sz="1900" b="1" dirty="0"/>
              <a:t>SPMS and CPBI Agencies</a:t>
            </a:r>
            <a:r>
              <a:rPr lang="en-US" sz="1900" dirty="0"/>
              <a:t> should make sure any contracts expiring prior to </a:t>
            </a:r>
            <a:r>
              <a:rPr lang="en-US" sz="1900" b="1" dirty="0"/>
              <a:t>January 2027,</a:t>
            </a:r>
            <a:r>
              <a:rPr lang="en-US" sz="1900" dirty="0"/>
              <a:t> are updated by </a:t>
            </a:r>
            <a:r>
              <a:rPr lang="en-US" sz="1900" b="1" dirty="0">
                <a:solidFill>
                  <a:srgbClr val="C00000"/>
                </a:solidFill>
              </a:rPr>
              <a:t>10/9/2026</a:t>
            </a:r>
          </a:p>
          <a:p>
            <a:pPr marL="457200" marR="0" lvl="0" indent="-330200" defTabSz="914400" rtl="0" eaLnBrk="1" fontAlgn="auto" latinLnBrk="0" hangingPunct="1">
              <a:spcBef>
                <a:spcPts val="0"/>
              </a:spcBef>
              <a:spcAft>
                <a:spcPts val="1200"/>
              </a:spcAft>
              <a:buClr>
                <a:srgbClr val="C40E3E"/>
              </a:buClr>
              <a:buSzPts val="1600"/>
              <a:buFont typeface="Arial"/>
              <a:buChar char="●"/>
              <a:tabLst/>
              <a:defRPr/>
            </a:pPr>
            <a:r>
              <a:rPr kumimoji="0" lang="en-US" sz="1900" b="0"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sym typeface="Arial"/>
              </a:rPr>
              <a:t>Contracts that start on </a:t>
            </a:r>
            <a:r>
              <a:rPr lang="en-US" sz="1900" b="1" kern="0" dirty="0">
                <a:solidFill>
                  <a:srgbClr val="C00000"/>
                </a:solidFill>
                <a:latin typeface="Calibri" panose="020F0502020204030204" pitchFamily="34" charset="0"/>
                <a:ea typeface="Calibri" panose="020F0502020204030204" pitchFamily="34" charset="0"/>
                <a:cs typeface="Calibri" panose="020F0502020204030204" pitchFamily="34" charset="0"/>
                <a:sym typeface="Arial"/>
              </a:rPr>
              <a:t>1/1/2027</a:t>
            </a:r>
            <a:r>
              <a:rPr kumimoji="0" lang="en-US" sz="1900" b="0"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sym typeface="Arial"/>
              </a:rPr>
              <a:t> and are for </a:t>
            </a:r>
            <a:r>
              <a:rPr kumimoji="0" lang="en-US" sz="1900" b="1" i="0"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90 days or less </a:t>
            </a:r>
            <a:r>
              <a:rPr kumimoji="0" lang="en-US" sz="1900" b="0"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sym typeface="Arial"/>
              </a:rPr>
              <a:t>will not meet the eligibility rules for an Open Enrollment event, so please make sure Contract Start Dates and Contract End Dates are accurate for the type and length of employment</a:t>
            </a:r>
          </a:p>
          <a:p>
            <a:pPr marL="914400" marR="0" lvl="1" indent="-317500" defTabSz="914400" rtl="0" eaLnBrk="1" fontAlgn="auto" latinLnBrk="0" hangingPunct="1">
              <a:spcBef>
                <a:spcPts val="0"/>
              </a:spcBef>
              <a:spcAft>
                <a:spcPts val="1200"/>
              </a:spcAft>
              <a:buClr>
                <a:srgbClr val="000000"/>
              </a:buClr>
              <a:buSzPts val="1400"/>
              <a:buFont typeface="Arial"/>
              <a:buChar char="○"/>
              <a:tabLst/>
              <a:defRPr/>
            </a:pPr>
            <a:r>
              <a:rPr kumimoji="0" lang="en-US" sz="1900" b="0"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sym typeface="Arial"/>
              </a:rPr>
              <a:t>The only exception </a:t>
            </a:r>
            <a:r>
              <a:rPr lang="en-US" sz="1900" kern="0" dirty="0">
                <a:latin typeface="Calibri" panose="020F0502020204030204" pitchFamily="34" charset="0"/>
                <a:ea typeface="Calibri" panose="020F0502020204030204" pitchFamily="34" charset="0"/>
                <a:cs typeface="Calibri" panose="020F0502020204030204" pitchFamily="34" charset="0"/>
                <a:sym typeface="Arial"/>
              </a:rPr>
              <a:t>is</a:t>
            </a:r>
            <a:r>
              <a:rPr kumimoji="0" lang="en-US" sz="1900" b="0"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sym typeface="Arial"/>
              </a:rPr>
              <a:t> employees identified as ACA Eligible for 2027 in the Measurement Period Reporting.  These employees need an Active contract on January 1, 2027 and it can be less than 90 days in duration</a:t>
            </a:r>
          </a:p>
          <a:p>
            <a:pPr marL="0" indent="0">
              <a:buNone/>
            </a:pPr>
            <a:endParaRPr lang="en-US" sz="1900" dirty="0"/>
          </a:p>
        </p:txBody>
      </p:sp>
      <p:pic>
        <p:nvPicPr>
          <p:cNvPr id="4" name="Picture 3">
            <a:extLst>
              <a:ext uri="{FF2B5EF4-FFF2-40B4-BE49-F238E27FC236}">
                <a16:creationId xmlns:a16="http://schemas.microsoft.com/office/drawing/2014/main" id="{09CE90FB-D31D-9D4D-9F68-38EE03D01FF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spTree>
    <p:extLst>
      <p:ext uri="{BB962C8B-B14F-4D97-AF65-F5344CB8AC3E}">
        <p14:creationId xmlns:p14="http://schemas.microsoft.com/office/powerpoint/2010/main" val="35965427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89D5BC4-62E8-BFBE-DA59-34F7186E38DE}"/>
            </a:ext>
          </a:extLst>
        </p:cNvPr>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1EDF07-8B8C-0BCE-F5B1-94DBD4302568}"/>
              </a:ext>
            </a:extLst>
          </p:cNvPr>
          <p:cNvSpPr>
            <a:spLocks noGrp="1"/>
          </p:cNvSpPr>
          <p:nvPr>
            <p:ph type="title"/>
          </p:nvPr>
        </p:nvSpPr>
        <p:spPr>
          <a:xfrm>
            <a:off x="640080" y="329184"/>
            <a:ext cx="6894576" cy="1783080"/>
          </a:xfrm>
        </p:spPr>
        <p:txBody>
          <a:bodyPr anchor="b">
            <a:normAutofit/>
          </a:bodyPr>
          <a:lstStyle/>
          <a:p>
            <a:r>
              <a:rPr lang="en-US" sz="5400">
                <a:latin typeface="Baguet Script" panose="00000500000000000000" pitchFamily="2" charset="0"/>
              </a:rPr>
              <a:t>Contractual Employees: Pre-Tax</a:t>
            </a:r>
            <a:endParaRPr lang="en-US" sz="5400" dirty="0"/>
          </a:p>
        </p:txBody>
      </p:sp>
      <p:sp>
        <p:nvSpPr>
          <p:cNvPr id="3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4804294-B520-9631-F17F-90CED7E66DFF}"/>
              </a:ext>
            </a:extLst>
          </p:cNvPr>
          <p:cNvSpPr>
            <a:spLocks noGrp="1"/>
          </p:cNvSpPr>
          <p:nvPr>
            <p:ph idx="1"/>
          </p:nvPr>
        </p:nvSpPr>
        <p:spPr>
          <a:xfrm>
            <a:off x="838200" y="1825625"/>
            <a:ext cx="10515600" cy="4605320"/>
          </a:xfrm>
        </p:spPr>
        <p:txBody>
          <a:bodyPr/>
          <a:lstStyle/>
          <a:p>
            <a:pPr marL="0" indent="0">
              <a:buNone/>
            </a:pPr>
            <a:endParaRPr lang="en-US" dirty="0"/>
          </a:p>
        </p:txBody>
      </p:sp>
      <p:pic>
        <p:nvPicPr>
          <p:cNvPr id="4" name="Picture 3">
            <a:extLst>
              <a:ext uri="{FF2B5EF4-FFF2-40B4-BE49-F238E27FC236}">
                <a16:creationId xmlns:a16="http://schemas.microsoft.com/office/drawing/2014/main" id="{74943DD1-2EC5-4641-BB0F-87004682914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graphicFrame>
        <p:nvGraphicFramePr>
          <p:cNvPr id="27" name="TextBox 24">
            <a:extLst>
              <a:ext uri="{FF2B5EF4-FFF2-40B4-BE49-F238E27FC236}">
                <a16:creationId xmlns:a16="http://schemas.microsoft.com/office/drawing/2014/main" id="{48D86EB9-9841-9183-B8FE-D5C3E42F91CA}"/>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452478353"/>
              </p:ext>
            </p:extLst>
          </p:nvPr>
        </p:nvGraphicFramePr>
        <p:xfrm>
          <a:off x="640080" y="2706624"/>
          <a:ext cx="6894576" cy="34838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984001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7241868-2211-58EC-99C7-4CFF9791DED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289303" y="1625096"/>
            <a:ext cx="9613397" cy="1201674"/>
          </a:xfrm>
          <a:prstGeom prst="rect">
            <a:avLst/>
          </a:prstGeom>
        </p:spPr>
      </p:pic>
      <p:sp>
        <p:nvSpPr>
          <p:cNvPr id="35" name="Right Triangle 34">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CA90E96-D7E1-F931-41D0-552E6D317700}"/>
              </a:ext>
            </a:extLst>
          </p:cNvPr>
          <p:cNvSpPr>
            <a:spLocks noGrp="1"/>
          </p:cNvSpPr>
          <p:nvPr>
            <p:ph type="ctrTitle"/>
          </p:nvPr>
        </p:nvSpPr>
        <p:spPr>
          <a:xfrm>
            <a:off x="1289304" y="3429000"/>
            <a:ext cx="8921672" cy="1713305"/>
          </a:xfrm>
        </p:spPr>
        <p:txBody>
          <a:bodyPr anchor="ctr">
            <a:normAutofit fontScale="90000"/>
          </a:bodyPr>
          <a:lstStyle/>
          <a:p>
            <a:pPr algn="l"/>
            <a:br>
              <a:rPr lang="en-US" sz="6600" dirty="0">
                <a:solidFill>
                  <a:srgbClr val="FFC00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br>
            <a:r>
              <a:rPr lang="en-US" sz="6600" dirty="0">
                <a:solidFill>
                  <a:srgbClr val="FFC00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t>      </a:t>
            </a:r>
            <a:br>
              <a:rPr lang="en-US" sz="6600" dirty="0">
                <a:solidFill>
                  <a:srgbClr val="FFC00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br>
            <a:r>
              <a:rPr lang="en-US" sz="7300" dirty="0">
                <a:solidFill>
                  <a:srgbClr val="0070C0"/>
                </a:solidFill>
                <a:latin typeface="Baguet Script" panose="00000500000000000000" pitchFamily="2" charset="0"/>
                <a:ea typeface="Calibri" panose="020F0502020204030204" pitchFamily="34" charset="0"/>
                <a:cs typeface="Calibri" panose="020F0502020204030204" pitchFamily="34" charset="0"/>
              </a:rPr>
              <a:t>EBD Reminders</a:t>
            </a:r>
            <a:br>
              <a:rPr lang="en-US" sz="7300" dirty="0">
                <a:solidFill>
                  <a:srgbClr val="FFC00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br>
            <a:r>
              <a:rPr lang="en-US" sz="7300" dirty="0">
                <a:solidFill>
                  <a:srgbClr val="FFC00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t> </a:t>
            </a:r>
            <a:br>
              <a:rPr lang="en-US" sz="7300" dirty="0">
                <a:solidFill>
                  <a:srgbClr val="FFC00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br>
            <a:endParaRPr lang="en-US" sz="7300" dirty="0">
              <a:solidFill>
                <a:srgbClr val="FFC00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BAED4073-B448-7780-F67C-4C451E3091E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spTree>
    <p:extLst>
      <p:ext uri="{BB962C8B-B14F-4D97-AF65-F5344CB8AC3E}">
        <p14:creationId xmlns:p14="http://schemas.microsoft.com/office/powerpoint/2010/main" val="40724407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126298A-7E69-7DB7-50BE-B2A0E064F54D}"/>
              </a:ext>
            </a:extLst>
          </p:cNvPr>
          <p:cNvSpPr>
            <a:spLocks noGrp="1"/>
          </p:cNvSpPr>
          <p:nvPr>
            <p:ph type="title"/>
          </p:nvPr>
        </p:nvSpPr>
        <p:spPr>
          <a:xfrm>
            <a:off x="621792" y="1161288"/>
            <a:ext cx="3602736" cy="4526280"/>
          </a:xfrm>
        </p:spPr>
        <p:txBody>
          <a:bodyPr>
            <a:normAutofit/>
          </a:bodyPr>
          <a:lstStyle/>
          <a:p>
            <a:r>
              <a:rPr lang="en-US" sz="5400" dirty="0">
                <a:solidFill>
                  <a:srgbClr val="0070C0"/>
                </a:solidFill>
                <a:latin typeface="Baguet Script" panose="00000500000000000000" pitchFamily="2" charset="0"/>
              </a:rPr>
              <a:t> Reminders</a:t>
            </a:r>
          </a:p>
        </p:txBody>
      </p:sp>
      <p:sp>
        <p:nvSpPr>
          <p:cNvPr id="15" name="Rectangle 1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descr="Reminder information for Open Enrollment&#10;">
            <a:extLst>
              <a:ext uri="{FF2B5EF4-FFF2-40B4-BE49-F238E27FC236}">
                <a16:creationId xmlns:a16="http://schemas.microsoft.com/office/drawing/2014/main" id="{2B2A36A2-E68A-BAE7-A149-0C972144C2BC}"/>
              </a:ext>
            </a:extLst>
          </p:cNvPr>
          <p:cNvGraphicFramePr>
            <a:graphicFrameLocks noGrp="1"/>
          </p:cNvGraphicFramePr>
          <p:nvPr>
            <p:ph idx="1"/>
            <p:extLst>
              <p:ext uri="{D42A27DB-BD31-4B8C-83A1-F6EECF244321}">
                <p14:modId xmlns:p14="http://schemas.microsoft.com/office/powerpoint/2010/main" val="987013662"/>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DCE77AF6-5786-9489-1E1D-085C54DA92E5}"/>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spTree>
    <p:extLst>
      <p:ext uri="{BB962C8B-B14F-4D97-AF65-F5344CB8AC3E}">
        <p14:creationId xmlns:p14="http://schemas.microsoft.com/office/powerpoint/2010/main" val="7665438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3EC1C7-F073-625F-9A13-254C4F68E40E}"/>
              </a:ext>
            </a:extLst>
          </p:cNvPr>
          <p:cNvSpPr>
            <a:spLocks noGrp="1"/>
          </p:cNvSpPr>
          <p:nvPr>
            <p:ph type="title"/>
          </p:nvPr>
        </p:nvSpPr>
        <p:spPr>
          <a:xfrm>
            <a:off x="1024932" y="1436914"/>
            <a:ext cx="3386648" cy="4024400"/>
          </a:xfrm>
        </p:spPr>
        <p:txBody>
          <a:bodyPr>
            <a:normAutofit/>
          </a:bodyPr>
          <a:lstStyle/>
          <a:p>
            <a:r>
              <a:rPr lang="en-US" sz="5400" dirty="0">
                <a:solidFill>
                  <a:srgbClr val="FFFFFF"/>
                </a:solidFill>
                <a:latin typeface="Baguet Script" panose="00000500000000000000" pitchFamily="2" charset="0"/>
              </a:rPr>
              <a:t>Retiree Reminders:</a:t>
            </a:r>
          </a:p>
        </p:txBody>
      </p:sp>
      <p:sp>
        <p:nvSpPr>
          <p:cNvPr id="13" name="Arc 12">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F739097-9977-91C5-A1EC-5C6CF8AD13CB}"/>
              </a:ext>
            </a:extLst>
          </p:cNvPr>
          <p:cNvSpPr>
            <a:spLocks noGrp="1"/>
          </p:cNvSpPr>
          <p:nvPr>
            <p:ph idx="1"/>
          </p:nvPr>
        </p:nvSpPr>
        <p:spPr>
          <a:xfrm>
            <a:off x="5402017" y="1391811"/>
            <a:ext cx="5536397" cy="3935281"/>
          </a:xfrm>
        </p:spPr>
        <p:txBody>
          <a:bodyPr>
            <a:normAutofit fontScale="25000" lnSpcReduction="20000"/>
          </a:bodyPr>
          <a:lstStyle/>
          <a:p>
            <a:r>
              <a:rPr lang="en-US" sz="8000" b="1" dirty="0">
                <a:solidFill>
                  <a:srgbClr val="0070C0"/>
                </a:solidFill>
              </a:rPr>
              <a:t>For retiring employees:  </a:t>
            </a:r>
          </a:p>
          <a:p>
            <a:pPr lvl="1"/>
            <a:r>
              <a:rPr lang="en-US" sz="8000" dirty="0">
                <a:solidFill>
                  <a:srgbClr val="0070C0"/>
                </a:solidFill>
              </a:rPr>
              <a:t>Those retiring January 1 must complete a 2027 Retiree Enrollment Form available online at dbm.Maryland.gov/benefits.  </a:t>
            </a:r>
          </a:p>
          <a:p>
            <a:pPr lvl="1"/>
            <a:r>
              <a:rPr lang="en-US" sz="8000" dirty="0">
                <a:solidFill>
                  <a:srgbClr val="0070C0"/>
                </a:solidFill>
              </a:rPr>
              <a:t>Retirees age 65 or older AND those eligible for Medicare due to disability (at any age), must enroll in Medicare Parts A, B, &amp; D to ensure full medical and prescription drug coverage.</a:t>
            </a:r>
          </a:p>
          <a:p>
            <a:pPr lvl="1"/>
            <a:r>
              <a:rPr lang="en-US" sz="8000" dirty="0">
                <a:solidFill>
                  <a:srgbClr val="0070C0"/>
                </a:solidFill>
              </a:rPr>
              <a:t>Medicare eligible dependents of retirees must also enroll in Medicare Part A, B, &amp; D for full coverage.</a:t>
            </a:r>
          </a:p>
          <a:p>
            <a:pPr lvl="1"/>
            <a:r>
              <a:rPr lang="en-US" sz="8000" dirty="0">
                <a:solidFill>
                  <a:srgbClr val="0070C0"/>
                </a:solidFill>
              </a:rPr>
              <a:t>Via Benefits can assist in selecting and enrolling in a Part D plan, at 1-855-556-4419</a:t>
            </a:r>
            <a:r>
              <a:rPr lang="en-US" sz="8000" dirty="0"/>
              <a:t>.</a:t>
            </a:r>
          </a:p>
          <a:p>
            <a:pPr lvl="1"/>
            <a:endParaRPr lang="en-US" sz="8000" dirty="0"/>
          </a:p>
          <a:p>
            <a:pPr marL="457200" lvl="1" indent="0">
              <a:buNone/>
            </a:pPr>
            <a:endParaRPr lang="en-US" sz="8000" dirty="0"/>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8000" b="1" i="0" u="none" strike="noStrike" kern="1200" cap="none" spc="0" normalizeH="0" baseline="0" noProof="0" dirty="0">
                <a:ln>
                  <a:noFill/>
                </a:ln>
                <a:solidFill>
                  <a:srgbClr val="0070C0"/>
                </a:solidFill>
                <a:effectLst/>
                <a:uLnTx/>
                <a:uFillTx/>
                <a:ea typeface="+mn-ea"/>
                <a:cs typeface="+mn-cs"/>
              </a:rPr>
              <a:t>For current retirees: </a:t>
            </a:r>
          </a:p>
          <a:p>
            <a:pPr lvl="1"/>
            <a:r>
              <a:rPr lang="en-US" sz="8000" dirty="0">
                <a:solidFill>
                  <a:srgbClr val="0070C0"/>
                </a:solidFill>
              </a:rPr>
              <a:t>Complete the Open Enrollment Event OR</a:t>
            </a:r>
            <a:endParaRPr lang="en-US" sz="8000" dirty="0"/>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8000" dirty="0">
                <a:solidFill>
                  <a:srgbClr val="0070C0"/>
                </a:solidFill>
              </a:rPr>
              <a:t>Complete the Retiree Enrollment Form mailed to the home address.</a:t>
            </a:r>
          </a:p>
          <a:p>
            <a:pPr marL="457200" marR="0" lvl="1" indent="0" algn="l" defTabSz="914400" rtl="0" eaLnBrk="1" fontAlgn="auto" latinLnBrk="0" hangingPunct="1">
              <a:lnSpc>
                <a:spcPct val="90000"/>
              </a:lnSpc>
              <a:spcBef>
                <a:spcPts val="500"/>
              </a:spcBef>
              <a:spcAft>
                <a:spcPts val="0"/>
              </a:spcAft>
              <a:buClrTx/>
              <a:buSzTx/>
              <a:buNone/>
              <a:tabLst/>
              <a:defRPr/>
            </a:pPr>
            <a:r>
              <a:rPr kumimoji="0" lang="en-US" sz="8000" b="0" i="0" u="none" strike="noStrike" kern="1200" cap="none" spc="0" normalizeH="0" baseline="0" noProof="0" dirty="0">
                <a:ln>
                  <a:noFill/>
                </a:ln>
                <a:solidFill>
                  <a:srgbClr val="0070C0"/>
                </a:solidFill>
                <a:effectLst/>
                <a:uLnTx/>
                <a:uFillTx/>
                <a:ea typeface="+mn-ea"/>
                <a:cs typeface="+mn-cs"/>
              </a:rPr>
              <a:t>  </a:t>
            </a:r>
            <a:endParaRPr kumimoji="0" lang="en-US" sz="8000" b="0" i="0" u="none" strike="noStrike" kern="1200" cap="none" spc="0" normalizeH="0" baseline="0" noProof="0" dirty="0">
              <a:ln>
                <a:noFill/>
              </a:ln>
              <a:solidFill>
                <a:prstClr val="black"/>
              </a:solidFill>
              <a:effectLst/>
              <a:uLnTx/>
              <a:uFillTx/>
              <a:ea typeface="+mn-ea"/>
              <a:cs typeface="+mn-cs"/>
            </a:endParaRPr>
          </a:p>
          <a:p>
            <a:pPr marL="457200" lvl="1" indent="0">
              <a:buNone/>
            </a:pPr>
            <a:endParaRPr kumimoji="0" lang="en-US" sz="3500" b="0"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None/>
              <a:tabLst/>
              <a:defRPr/>
            </a:pPr>
            <a:r>
              <a:rPr kumimoji="0" lang="en-US" sz="3500" b="0" i="0" u="none" strike="noStrike" kern="1200" cap="none" spc="0" normalizeH="0" baseline="0" noProof="0" dirty="0">
                <a:ln>
                  <a:noFill/>
                </a:ln>
                <a:solidFill>
                  <a:srgbClr val="0070C0"/>
                </a:solidFill>
                <a:effectLst/>
                <a:uLnTx/>
                <a:uFillTx/>
                <a:latin typeface="Calibri" panose="020F0502020204030204"/>
                <a:ea typeface="+mn-ea"/>
                <a:cs typeface="+mn-cs"/>
              </a:rPr>
              <a:t> </a:t>
            </a:r>
          </a:p>
          <a:p>
            <a:pPr marL="457200" lvl="1" indent="0">
              <a:buNone/>
            </a:pPr>
            <a:endParaRPr lang="en-US" dirty="0"/>
          </a:p>
          <a:p>
            <a:pPr marL="457200" lvl="1" indent="0">
              <a:buNone/>
            </a:pPr>
            <a:endParaRPr lang="en-US" sz="1500" dirty="0"/>
          </a:p>
          <a:p>
            <a:pPr marL="0" marR="0" lvl="0" indent="0" defTabSz="914400" rtl="0" eaLnBrk="1" fontAlgn="auto" latinLnBrk="0" hangingPunct="1">
              <a:spcBef>
                <a:spcPts val="1000"/>
              </a:spcBef>
              <a:spcAft>
                <a:spcPts val="0"/>
              </a:spcAft>
              <a:buClrTx/>
              <a:buSzTx/>
              <a:buNone/>
              <a:tabLst/>
              <a:defRPr/>
            </a:pPr>
            <a:endParaRPr kumimoji="0" lang="en-US" sz="1500" b="0" i="0" u="none" strike="noStrike" kern="1200" cap="none" spc="0" normalizeH="0" baseline="0" noProof="0" dirty="0">
              <a:ln>
                <a:noFill/>
              </a:ln>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8F65A79C-0CC7-6BD0-CA86-0FEFB228609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spTree>
    <p:extLst>
      <p:ext uri="{BB962C8B-B14F-4D97-AF65-F5344CB8AC3E}">
        <p14:creationId xmlns:p14="http://schemas.microsoft.com/office/powerpoint/2010/main" val="5608938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913"/>
        <p:cNvGrpSpPr/>
        <p:nvPr/>
      </p:nvGrpSpPr>
      <p:grpSpPr>
        <a:xfrm>
          <a:off x="0" y="0"/>
          <a:ext cx="0" cy="0"/>
          <a:chOff x="0" y="0"/>
          <a:chExt cx="0" cy="0"/>
        </a:xfrm>
      </p:grpSpPr>
      <p:sp useBgFill="1">
        <p:nvSpPr>
          <p:cNvPr id="1921" name="Rectangle 1920">
            <a:extLst>
              <a:ext uri="{FF2B5EF4-FFF2-40B4-BE49-F238E27FC236}">
                <a16:creationId xmlns:a16="http://schemas.microsoft.com/office/drawing/2014/main" id="{59EF30C2-29AC-4A0D-BC0A-A679CF113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3"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16" name="Google Shape;1916;g98248893bf_0_827"/>
          <p:cNvSpPr txBox="1">
            <a:spLocks noGrp="1"/>
          </p:cNvSpPr>
          <p:nvPr>
            <p:ph type="title"/>
          </p:nvPr>
        </p:nvSpPr>
        <p:spPr>
          <a:xfrm>
            <a:off x="5093520" y="2744662"/>
            <a:ext cx="6589707" cy="2387600"/>
          </a:xfrm>
          <a:prstGeom prst="rect">
            <a:avLst/>
          </a:prstGeom>
        </p:spPr>
        <p:txBody>
          <a:bodyPr spcFirstLastPara="1" vert="horz" lIns="91440" tIns="45720" rIns="91440" bIns="45720" rtlCol="0" anchor="b" anchorCtr="0">
            <a:normAutofit/>
          </a:bodyPr>
          <a:lstStyle/>
          <a:p>
            <a:pPr>
              <a:lnSpc>
                <a:spcPct val="90000"/>
              </a:lnSpc>
              <a:spcBef>
                <a:spcPct val="0"/>
              </a:spcBef>
            </a:pPr>
            <a:r>
              <a:rPr lang="en-US" sz="7200" kern="1200" dirty="0">
                <a:solidFill>
                  <a:srgbClr val="FFFFFF"/>
                </a:solidFill>
                <a:latin typeface="Baguet Script" panose="00000500000000000000" pitchFamily="2" charset="0"/>
              </a:rPr>
              <a:t>Questions?</a:t>
            </a:r>
          </a:p>
        </p:txBody>
      </p:sp>
      <p:cxnSp>
        <p:nvCxnSpPr>
          <p:cNvPr id="1925" name="Straight Connector 1924">
            <a:extLst>
              <a:ext uri="{FF2B5EF4-FFF2-40B4-BE49-F238E27FC236}">
                <a16:creationId xmlns:a16="http://schemas.microsoft.com/office/drawing/2014/main" id="{266A0658-1CC4-4B0D-AAB7-A702286AF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927" name="Freeform: Shape 1926">
            <a:extLst>
              <a:ext uri="{FF2B5EF4-FFF2-40B4-BE49-F238E27FC236}">
                <a16:creationId xmlns:a16="http://schemas.microsoft.com/office/drawing/2014/main" id="{A04F1504-431A-4D86-9091-AE7E4B333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endParaRPr lang="en-US" dirty="0"/>
          </a:p>
        </p:txBody>
      </p:sp>
      <p:sp>
        <p:nvSpPr>
          <p:cNvPr id="1929" name="Freeform: Shape 1928">
            <a:extLst>
              <a:ext uri="{FF2B5EF4-FFF2-40B4-BE49-F238E27FC236}">
                <a16:creationId xmlns:a16="http://schemas.microsoft.com/office/drawing/2014/main" id="{EA804283-B929-4503-802F-4585376E2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31" name="Oval 1930">
            <a:extLst>
              <a:ext uri="{FF2B5EF4-FFF2-40B4-BE49-F238E27FC236}">
                <a16:creationId xmlns:a16="http://schemas.microsoft.com/office/drawing/2014/main" id="{AD3811F5-514E-49A4-B382-673ED228A4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33" name="Freeform: Shape 1932">
            <a:extLst>
              <a:ext uri="{FF2B5EF4-FFF2-40B4-BE49-F238E27FC236}">
                <a16:creationId xmlns:a16="http://schemas.microsoft.com/office/drawing/2014/main" id="{067AD921-1CEE-4C1B-9AA3-C66D908DD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915" name="Google Shape;1915;g98248893bf_0_827"/>
          <p:cNvSpPr txBox="1">
            <a:spLocks noGrp="1"/>
          </p:cNvSpPr>
          <p:nvPr>
            <p:ph type="ftr" idx="11"/>
          </p:nvPr>
        </p:nvSpPr>
        <p:spPr>
          <a:xfrm>
            <a:off x="5093519" y="6356350"/>
            <a:ext cx="4606401" cy="365125"/>
          </a:xfrm>
          <a:prstGeom prst="rect">
            <a:avLst/>
          </a:prstGeom>
        </p:spPr>
        <p:txBody>
          <a:bodyPr spcFirstLastPara="1" vert="horz" lIns="91440" tIns="45720" rIns="91440" bIns="45720" rtlCol="0" anchor="ctr" anchorCtr="0">
            <a:normAutofit/>
          </a:bodyPr>
          <a:lstStyle/>
          <a:p>
            <a:pPr algn="ctr">
              <a:lnSpc>
                <a:spcPct val="90000"/>
              </a:lnSpc>
              <a:spcAft>
                <a:spcPts val="600"/>
              </a:spcAft>
            </a:pPr>
            <a:r>
              <a:rPr lang="en-US" sz="700" kern="1200">
                <a:solidFill>
                  <a:srgbClr val="FFFFFF"/>
                </a:solidFill>
                <a:latin typeface="+mn-lt"/>
                <a:ea typeface="+mn-ea"/>
                <a:cs typeface="+mn-cs"/>
              </a:rPr>
              <a:t>© Copyright 2019 State of Maryland. The information contained herein is subject to change without notice.</a:t>
            </a:r>
          </a:p>
        </p:txBody>
      </p:sp>
      <p:sp>
        <p:nvSpPr>
          <p:cNvPr id="1935" name="Arc 1934">
            <a:extLst>
              <a:ext uri="{FF2B5EF4-FFF2-40B4-BE49-F238E27FC236}">
                <a16:creationId xmlns:a16="http://schemas.microsoft.com/office/drawing/2014/main" id="{C36A08F5-3B56-47C5-A371-9187BE56E1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14" name="Google Shape;1914;g98248893bf_0_827"/>
          <p:cNvSpPr txBox="1">
            <a:spLocks noGrp="1"/>
          </p:cNvSpPr>
          <p:nvPr>
            <p:ph type="sldNum" idx="12"/>
          </p:nvPr>
        </p:nvSpPr>
        <p:spPr>
          <a:xfrm>
            <a:off x="10208694" y="6356350"/>
            <a:ext cx="1145105" cy="365125"/>
          </a:xfrm>
          <a:prstGeom prst="rect">
            <a:avLst/>
          </a:prstGeom>
        </p:spPr>
        <p:txBody>
          <a:bodyPr spcFirstLastPara="1" vert="horz" lIns="91440" tIns="45720" rIns="91440" bIns="45720" rtlCol="0" anchor="ctr" anchorCtr="0">
            <a:normAutofit/>
          </a:bodyPr>
          <a:lstStyle/>
          <a:p>
            <a:pPr>
              <a:spcAft>
                <a:spcPts val="600"/>
              </a:spcAft>
            </a:pPr>
            <a:fld id="{00000000-1234-1234-1234-123412341234}" type="slidenum">
              <a:rPr lang="en-US">
                <a:solidFill>
                  <a:srgbClr val="FFFFFF"/>
                </a:solidFill>
              </a:rPr>
              <a:pPr>
                <a:spcAft>
                  <a:spcPts val="600"/>
                </a:spcAft>
              </a:pPr>
              <a:t>33</a:t>
            </a:fld>
            <a:endParaRPr 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7241868-2211-58EC-99C7-4CFF9791DED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289303" y="1625096"/>
            <a:ext cx="9613397" cy="1201674"/>
          </a:xfrm>
          <a:prstGeom prst="rect">
            <a:avLst/>
          </a:prstGeom>
        </p:spPr>
      </p:pic>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A90E96-D7E1-F931-41D0-552E6D317700}"/>
              </a:ext>
            </a:extLst>
          </p:cNvPr>
          <p:cNvSpPr>
            <a:spLocks noGrp="1"/>
          </p:cNvSpPr>
          <p:nvPr>
            <p:ph type="ctrTitle"/>
          </p:nvPr>
        </p:nvSpPr>
        <p:spPr>
          <a:xfrm>
            <a:off x="1289304" y="3429000"/>
            <a:ext cx="8921672" cy="1713305"/>
          </a:xfrm>
        </p:spPr>
        <p:txBody>
          <a:bodyPr anchor="b">
            <a:normAutofit fontScale="90000"/>
          </a:bodyPr>
          <a:lstStyle/>
          <a:p>
            <a:pPr algn="l"/>
            <a:br>
              <a:rPr lang="en-US" sz="2000" dirty="0">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br>
            <a:r>
              <a:rPr lang="en-US" sz="2000" dirty="0">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t>      </a:t>
            </a:r>
            <a:br>
              <a:rPr lang="en-US" sz="2000" dirty="0">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br>
            <a:r>
              <a:rPr lang="en-US" sz="2000" dirty="0">
                <a:solidFill>
                  <a:srgbClr val="0070C0"/>
                </a:solidFill>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t>                                     </a:t>
            </a:r>
            <a:r>
              <a:rPr lang="en-US" sz="9600" dirty="0">
                <a:solidFill>
                  <a:srgbClr val="0070C0"/>
                </a:solidFill>
                <a:latin typeface="Baguet Script" panose="00000500000000000000" pitchFamily="2" charset="0"/>
                <a:ea typeface="Calibri" panose="020F0502020204030204" pitchFamily="34" charset="0"/>
                <a:cs typeface="Calibri" panose="020F0502020204030204" pitchFamily="34" charset="0"/>
              </a:rPr>
              <a:t>Thank You!</a:t>
            </a:r>
            <a:br>
              <a:rPr lang="en-US" sz="9600" dirty="0">
                <a:solidFill>
                  <a:srgbClr val="0070C0"/>
                </a:solidFill>
                <a:latin typeface="Baguet Script" panose="00000500000000000000" pitchFamily="2" charset="0"/>
                <a:ea typeface="Calibri" panose="020F0502020204030204" pitchFamily="34" charset="0"/>
                <a:cs typeface="Calibri" panose="020F0502020204030204" pitchFamily="34" charset="0"/>
              </a:rPr>
            </a:br>
            <a:r>
              <a:rPr lang="en-US" sz="2000" dirty="0">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t> </a:t>
            </a:r>
            <a:br>
              <a:rPr lang="en-US" sz="2000" dirty="0">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rPr>
            </a:br>
            <a:endParaRPr lang="en-US" sz="2000" dirty="0">
              <a:effectLst>
                <a:outerShdw blurRad="50800" dist="50800" dir="5400000" algn="ctr" rotWithShape="0">
                  <a:schemeClr val="tx1">
                    <a:alpha val="77000"/>
                  </a:schemeClr>
                </a:outerShdw>
              </a:effectLst>
              <a:latin typeface="Baguet Script" panose="00000500000000000000" pitchFamily="2"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BAED4073-B448-7780-F67C-4C451E3091E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6582" y="5916271"/>
            <a:ext cx="972599" cy="840472"/>
          </a:xfrm>
          <a:prstGeom prst="rect">
            <a:avLst/>
          </a:prstGeom>
        </p:spPr>
      </p:pic>
    </p:spTree>
    <p:extLst>
      <p:ext uri="{BB962C8B-B14F-4D97-AF65-F5344CB8AC3E}">
        <p14:creationId xmlns:p14="http://schemas.microsoft.com/office/powerpoint/2010/main" val="29739891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BB278180ADE0C40B9BAAD7BBB24D4B0" ma:contentTypeVersion="19" ma:contentTypeDescription="Create a new document." ma:contentTypeScope="" ma:versionID="a5960cf892f67f6b495ac34501836e85">
  <xsd:schema xmlns:xsd="http://www.w3.org/2001/XMLSchema" xmlns:xs="http://www.w3.org/2001/XMLSchema" xmlns:p="http://schemas.microsoft.com/office/2006/metadata/properties" xmlns:ns1="http://schemas.microsoft.com/sharepoint/v3" xmlns:ns2="1d7b6081-7583-4274-933f-ce5f7d062d00" targetNamespace="http://schemas.microsoft.com/office/2006/metadata/properties" ma:root="true" ma:fieldsID="70413e6ed54aeb8bae62061e5160ec4b" ns1:_="" ns2:_="">
    <xsd:import namespace="http://schemas.microsoft.com/sharepoint/v3"/>
    <xsd:import namespace="1d7b6081-7583-4274-933f-ce5f7d062d00"/>
    <xsd:element name="properties">
      <xsd:complexType>
        <xsd:sequence>
          <xsd:element name="documentManagement">
            <xsd:complexType>
              <xsd:all>
                <xsd:element ref="ns2:Plan_x0020_Year" minOccurs="0"/>
                <xsd:element ref="ns2:Sub_x002d_Category" minOccurs="0"/>
                <xsd:element ref="ns2:Category0" minOccurs="0"/>
                <xsd:element ref="ns2:PostDate"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ma:readOnly="fals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ma:readOnly="fals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d7b6081-7583-4274-933f-ce5f7d062d00" elementFormDefault="qualified">
    <xsd:import namespace="http://schemas.microsoft.com/office/2006/documentManagement/types"/>
    <xsd:import namespace="http://schemas.microsoft.com/office/infopath/2007/PartnerControls"/>
    <xsd:element name="Plan_x0020_Year" ma:index="2" nillable="true" ma:displayName="Plan Year" ma:indexed="true" ma:internalName="Plan_x0020_Year" ma:readOnly="false">
      <xsd:simpleType>
        <xsd:restriction base="dms:Text">
          <xsd:maxLength value="255"/>
        </xsd:restriction>
      </xsd:simpleType>
    </xsd:element>
    <xsd:element name="Sub_x002d_Category" ma:index="3" nillable="true" ma:displayName="Sub-Category" ma:default="Miscellaneous" ma:format="Dropdown" ma:indexed="true" ma:internalName="Sub_x002d_Category" ma:readOnly="false">
      <xsd:simpleType>
        <xsd:restriction base="dms:Choice">
          <xsd:enumeration value="Aetna"/>
          <xsd:enumeration value="CareFirst"/>
          <xsd:enumeration value="UnitedHealthcare"/>
          <xsd:enumeration value="Affidavits"/>
          <xsd:enumeration value="Archive"/>
          <xsd:enumeration value="Forms"/>
          <xsd:enumeration value="Information"/>
          <xsd:enumeration value="Instructions"/>
          <xsd:enumeration value="Miscellaneous"/>
          <xsd:enumeration value="NewsUpdates"/>
          <xsd:enumeration value="PayrollSchedule"/>
          <xsd:enumeration value="PremiumRates"/>
          <xsd:enumeration value="Presentations"/>
        </xsd:restriction>
      </xsd:simpleType>
    </xsd:element>
    <xsd:element name="Category0" ma:index="4" nillable="true" ma:displayName="Category" ma:default="General" ma:format="Dropdown" ma:indexed="true" ma:internalName="Category0" ma:readOnly="false">
      <xsd:simpleType>
        <xsd:restriction base="dms:Choice">
          <xsd:enumeration value="ABCCorner"/>
          <xsd:enumeration value="AccDeath"/>
          <xsd:enumeration value="BehavioralPlan"/>
          <xsd:enumeration value="DentalPlan"/>
          <xsd:enumeration value="DrugPlan"/>
          <xsd:enumeration value="FlexSpending"/>
          <xsd:enumeration value="General"/>
          <xsd:enumeration value="LifeInsurance"/>
          <xsd:enumeration value="LongTermCare"/>
          <xsd:enumeration value="MedicalPlan"/>
          <xsd:enumeration value="OpenEnrollment"/>
          <xsd:enumeration value="Wellness"/>
        </xsd:restriction>
      </xsd:simpleType>
    </xsd:element>
    <xsd:element name="PostDate" ma:index="5" nillable="true" ma:displayName="PostDate" ma:default="[today]" ma:format="DateOnly" ma:indexed="true" ma:internalName="PostDate" ma:readOnly="fals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ub_x002d_Category xmlns="1d7b6081-7583-4274-933f-ce5f7d062d00">Miscellaneous</Sub_x002d_Category>
    <PublishingExpirationDate xmlns="http://schemas.microsoft.com/sharepoint/v3" xsi:nil="true"/>
    <PostDate xmlns="1d7b6081-7583-4274-933f-ce5f7d062d00">2026-09-22T20:41:35+00:00</PostDate>
    <PublishingStartDate xmlns="http://schemas.microsoft.com/sharepoint/v3" xsi:nil="true"/>
    <Plan_x0020_Year xmlns="1d7b6081-7583-4274-933f-ce5f7d062d00" xsi:nil="true"/>
    <Category0 xmlns="1d7b6081-7583-4274-933f-ce5f7d062d00">General</Category0>
  </documentManagement>
</p:properties>
</file>

<file path=customXml/itemProps1.xml><?xml version="1.0" encoding="utf-8"?>
<ds:datastoreItem xmlns:ds="http://schemas.openxmlformats.org/officeDocument/2006/customXml" ds:itemID="{B8C0C1C5-1B7E-4B22-A895-1A4E62BCD158}"/>
</file>

<file path=customXml/itemProps2.xml><?xml version="1.0" encoding="utf-8"?>
<ds:datastoreItem xmlns:ds="http://schemas.openxmlformats.org/officeDocument/2006/customXml" ds:itemID="{3F05D429-D16E-474C-A08F-2AE07A7203CE}"/>
</file>

<file path=customXml/itemProps3.xml><?xml version="1.0" encoding="utf-8"?>
<ds:datastoreItem xmlns:ds="http://schemas.openxmlformats.org/officeDocument/2006/customXml" ds:itemID="{1301C217-9B1F-4071-9E75-3DE020CE64BE}"/>
</file>

<file path=docProps/app.xml><?xml version="1.0" encoding="utf-8"?>
<Properties xmlns="http://schemas.openxmlformats.org/officeDocument/2006/extended-properties" xmlns:vt="http://schemas.openxmlformats.org/officeDocument/2006/docPropsVTypes">
  <TotalTime>2065</TotalTime>
  <Words>2098</Words>
  <Application>Microsoft Office PowerPoint</Application>
  <PresentationFormat>Widescreen</PresentationFormat>
  <Paragraphs>308</Paragraphs>
  <Slides>34</Slides>
  <Notes>17</Notes>
  <HiddenSlides>0</HiddenSlides>
  <MMClips>1</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34</vt:i4>
      </vt:variant>
    </vt:vector>
  </HeadingPairs>
  <TitlesOfParts>
    <vt:vector size="44" baseType="lpstr">
      <vt:lpstr>Aptos</vt:lpstr>
      <vt:lpstr>Arial</vt:lpstr>
      <vt:lpstr>Baguet Script</vt:lpstr>
      <vt:lpstr>Calibri</vt:lpstr>
      <vt:lpstr>Calibri Light</vt:lpstr>
      <vt:lpstr>Symbol</vt:lpstr>
      <vt:lpstr>Times New Roman</vt:lpstr>
      <vt:lpstr>Wingdings</vt:lpstr>
      <vt:lpstr>1_Office Theme</vt:lpstr>
      <vt:lpstr>2_Office Theme</vt:lpstr>
      <vt:lpstr>OE ABC Training </vt:lpstr>
      <vt:lpstr>Smooth Sailing OE ABC Training Plan Year 2027</vt:lpstr>
      <vt:lpstr>Agenda </vt:lpstr>
      <vt:lpstr>Open Enrollment</vt:lpstr>
      <vt:lpstr>Open Enrollment:        October 19 – November 13 at 5 p.m.</vt:lpstr>
      <vt:lpstr>Open Enrollment: Meetings        Virtual, In-Person, On-Demand     </vt:lpstr>
      <vt:lpstr>Dependent Verification Review (DVR)</vt:lpstr>
      <vt:lpstr>Dependent Documents</vt:lpstr>
      <vt:lpstr> Benefit Highlights </vt:lpstr>
      <vt:lpstr>Highlights 2027</vt:lpstr>
      <vt:lpstr>       Wellness Program </vt:lpstr>
      <vt:lpstr>Wellness Program Overview</vt:lpstr>
      <vt:lpstr>Wellness Program 2027</vt:lpstr>
      <vt:lpstr>Wellness Resources</vt:lpstr>
      <vt:lpstr>Financial Wellness by </vt:lpstr>
      <vt:lpstr> My MD Cares</vt:lpstr>
      <vt:lpstr>        SPS Benefits System   </vt:lpstr>
      <vt:lpstr>SPS and Open Enrollment</vt:lpstr>
      <vt:lpstr>Scroll for Open Enrollment Resources</vt:lpstr>
      <vt:lpstr>Open Enrollment User-Interface</vt:lpstr>
      <vt:lpstr>Open Enrollment User-Interface: Selecting Plans</vt:lpstr>
      <vt:lpstr>Open Enrollment User-Interface:  Add New Dependents</vt:lpstr>
      <vt:lpstr>Open Enrollment Events-Special Notes</vt:lpstr>
      <vt:lpstr> Agency Readiness     Checklist </vt:lpstr>
      <vt:lpstr>Agency Readiness Checklist: Reports</vt:lpstr>
      <vt:lpstr>        Contractual Employees   </vt:lpstr>
      <vt:lpstr>Employee Contracts</vt:lpstr>
      <vt:lpstr>More Employee Contracts…</vt:lpstr>
      <vt:lpstr>Contractual Employees: Pre-Tax</vt:lpstr>
      <vt:lpstr>        EBD Reminders   </vt:lpstr>
      <vt:lpstr> Reminders</vt:lpstr>
      <vt:lpstr>Retiree Reminders:</vt:lpstr>
      <vt:lpstr>Questions?</vt:lpstr>
      <vt:lpstr>                                             Thank You!   </vt:lpstr>
    </vt:vector>
  </TitlesOfParts>
  <Company>Maryland Department of Information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Stress-Free OE ABC Training Plan Year 2026</dc:title>
  <dc:creator>Plunkert, Mary</dc:creator>
  <cp:lastModifiedBy>Thomas Irwin -DBM-</cp:lastModifiedBy>
  <cp:revision>46</cp:revision>
  <dcterms:created xsi:type="dcterms:W3CDTF">2024-07-24T15:53:52Z</dcterms:created>
  <dcterms:modified xsi:type="dcterms:W3CDTF">2026-09-18T21:03:00Z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0x010100ABB278180ADE0C40B9BAAD7BBB24D4B0</vt:lpwstr>
  </property>
</Properties>
</file>