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84" r:id="rId3"/>
    <p:sldMasterId id="2147483722" r:id="rId4"/>
  </p:sldMasterIdLst>
  <p:notesMasterIdLst>
    <p:notesMasterId r:id="rId35"/>
  </p:notesMasterIdLst>
  <p:sldIdLst>
    <p:sldId id="256" r:id="rId5"/>
    <p:sldId id="350" r:id="rId6"/>
    <p:sldId id="297" r:id="rId7"/>
    <p:sldId id="349" r:id="rId8"/>
    <p:sldId id="354" r:id="rId9"/>
    <p:sldId id="325" r:id="rId10"/>
    <p:sldId id="348" r:id="rId11"/>
    <p:sldId id="347" r:id="rId12"/>
    <p:sldId id="323" r:id="rId13"/>
    <p:sldId id="324" r:id="rId14"/>
    <p:sldId id="344" r:id="rId15"/>
    <p:sldId id="352" r:id="rId16"/>
    <p:sldId id="357" r:id="rId17"/>
    <p:sldId id="310" r:id="rId18"/>
    <p:sldId id="355" r:id="rId19"/>
    <p:sldId id="300" r:id="rId20"/>
    <p:sldId id="301" r:id="rId21"/>
    <p:sldId id="302" r:id="rId22"/>
    <p:sldId id="306" r:id="rId23"/>
    <p:sldId id="341" r:id="rId24"/>
    <p:sldId id="346" r:id="rId25"/>
    <p:sldId id="311" r:id="rId26"/>
    <p:sldId id="312" r:id="rId27"/>
    <p:sldId id="342" r:id="rId28"/>
    <p:sldId id="343" r:id="rId29"/>
    <p:sldId id="315" r:id="rId30"/>
    <p:sldId id="335" r:id="rId31"/>
    <p:sldId id="336" r:id="rId32"/>
    <p:sldId id="339" r:id="rId33"/>
    <p:sldId id="340" r:id="rId34"/>
  </p:sldIdLst>
  <p:sldSz cx="9144000" cy="6858000" type="screen4x3"/>
  <p:notesSz cx="6858000" cy="9313863"/>
  <p:embeddedFontLst>
    <p:embeddedFont>
      <p:font typeface="Calibri" panose="020F0502020204030204" pitchFamily="34" charset="0"/>
      <p:regular r:id="rId36"/>
      <p:bold r:id="rId37"/>
      <p:italic r:id="rId38"/>
      <p:boldItalic r:id="rId39"/>
    </p:embeddedFont>
    <p:embeddedFont>
      <p:font typeface="Freestyle Script" panose="030804020302050B0404" pitchFamily="66" charset="0"/>
      <p:regular r:id="rId40"/>
    </p:embeddedFont>
    <p:embeddedFont>
      <p:font typeface="Overlock"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00" userDrawn="1">
          <p15:clr>
            <a:srgbClr val="A4A3A4"/>
          </p15:clr>
        </p15:guide>
        <p15:guide id="3" orient="horz" pos="2934" userDrawn="1">
          <p15:clr>
            <a:srgbClr val="A4A3A4"/>
          </p15:clr>
        </p15:guide>
        <p15:guide id="4" pos="2160"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hXq5D8G1NMsLOaDLtVnhbO3EzV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019D2D-9B8A-7309-0BF6-34DAC0160EAC}" name="Mary Plunkert" initials="MP" userId="S::Mary.Plunkert@Maryland.gov::3af7d3ce-0724-4001-9ff1-55a472dda3c3" providerId="AD"/>
  <p188:author id="{DCD0E6F7-D2AC-6F9C-E8E3-D6B5349F7F7B}" name="Christina Kuminski" initials="CK" userId="S::Christina.Kuminski@Maryland.gov::c2830345-3b52-4fa7-b15a-130b400bb3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9B32B-E33A-4F75-84A1-D1DC7089DF55}">
  <a:tblStyle styleId="{3C29B32B-E33A-4F75-84A1-D1DC7089DF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9A33BA-46FD-4E1B-965D-6417EA4ECE3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100" d="100"/>
          <a:sy n="100" d="100"/>
        </p:scale>
        <p:origin x="0" y="0"/>
      </p:cViewPr>
      <p:guideLst>
        <p:guide orient="horz" pos="2881"/>
        <p:guide pos="2100"/>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109" Type="http://customschemas.google.com/relationships/presentationmetadata" Target="metadata"/><Relationship Id="rId117"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11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110" Type="http://schemas.openxmlformats.org/officeDocument/2006/relationships/presProps" Target="presProps.xml"/><Relationship Id="rId115"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11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11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font" Target="fonts/font6.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693"/>
          </a:xfrm>
          <a:prstGeom prst="rect">
            <a:avLst/>
          </a:prstGeom>
          <a:noFill/>
          <a:ln>
            <a:noFill/>
          </a:ln>
        </p:spPr>
        <p:txBody>
          <a:bodyPr spcFirstLastPara="1" wrap="square" lIns="93164" tIns="46569" rIns="93164" bIns="46569"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5693"/>
          </a:xfrm>
          <a:prstGeom prst="rect">
            <a:avLst/>
          </a:prstGeom>
          <a:noFill/>
          <a:ln>
            <a:noFill/>
          </a:ln>
        </p:spPr>
        <p:txBody>
          <a:bodyPr spcFirstLastPara="1" wrap="square" lIns="93164" tIns="46569" rIns="93164" bIns="46569"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5693"/>
          </a:xfrm>
          <a:prstGeom prst="rect">
            <a:avLst/>
          </a:prstGeom>
          <a:noFill/>
          <a:ln>
            <a:noFill/>
          </a:ln>
        </p:spPr>
        <p:txBody>
          <a:bodyPr spcFirstLastPara="1" wrap="square" lIns="93164" tIns="46569" rIns="93164" bIns="46569"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3340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831" name="Google Shape;831;p1: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31129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Upwise</a:t>
            </a:r>
            <a:r>
              <a:rPr lang="en-US" dirty="0"/>
              <a:t> offers 3 categories of challenges: Do it for me, do it with me, and teach me. Do it for me: </a:t>
            </a:r>
            <a:r>
              <a:rPr lang="en-US" dirty="0" err="1"/>
              <a:t>Upwise</a:t>
            </a:r>
            <a:r>
              <a:rPr lang="en-US" dirty="0"/>
              <a:t> takes actions on your behalf, like canceling a subscription</a:t>
            </a:r>
            <a:r>
              <a:rPr lang="en-US" baseline="0" dirty="0"/>
              <a:t> or negotiating the cost. Do it with me: </a:t>
            </a:r>
            <a:r>
              <a:rPr lang="en-US" baseline="0" dirty="0" err="1"/>
              <a:t>Upwise</a:t>
            </a:r>
            <a:r>
              <a:rPr lang="en-US" baseline="0" dirty="0"/>
              <a:t> suggest actions you can take toward a financial goal. Teach me: </a:t>
            </a:r>
            <a:r>
              <a:rPr lang="en-US" baseline="0" dirty="0" err="1"/>
              <a:t>Upwise</a:t>
            </a:r>
            <a:r>
              <a:rPr lang="en-US" baseline="0" dirty="0"/>
              <a:t> provides financial education and tips to practice what is learned. This approach creates a personal experience that helps develop good money habits. And the more the app is used, the more tailored the recommendations and actions become. </a:t>
            </a:r>
            <a:r>
              <a:rPr lang="en-US" baseline="0" dirty="0" err="1"/>
              <a:t>Upwise</a:t>
            </a:r>
            <a:r>
              <a:rPr lang="en-US" baseline="0" dirty="0"/>
              <a:t> will celebrate small wins with you, which increases financial confidence and optimism about what can be accomplished financially.</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79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98248893bf_0_14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g98248893bf_0_147: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20" name="Google Shape;1420;g98248893bf_0_147: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98248893bf_0_104: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g98248893bf_0_104: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318" indent="0">
              <a:buClr>
                <a:schemeClr val="dk1"/>
              </a:buClr>
              <a:buSzPts val="1200"/>
            </a:pPr>
            <a:endParaRPr/>
          </a:p>
          <a:p>
            <a:pPr marL="0" indent="0"/>
            <a:endParaRPr/>
          </a:p>
        </p:txBody>
      </p:sp>
      <p:sp>
        <p:nvSpPr>
          <p:cNvPr id="1429" name="Google Shape;1429;g98248893bf_0_104: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98248893bf_0_125: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6" name="Google Shape;1446;g98248893bf_0_125: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318" indent="0">
              <a:buClr>
                <a:schemeClr val="dk1"/>
              </a:buClr>
              <a:buSzPts val="1200"/>
            </a:pPr>
            <a:endParaRPr/>
          </a:p>
          <a:p>
            <a:pPr marL="0" indent="0"/>
            <a:endParaRPr/>
          </a:p>
        </p:txBody>
      </p:sp>
      <p:sp>
        <p:nvSpPr>
          <p:cNvPr id="1447" name="Google Shape;1447;g98248893bf_0_125: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98248893bf_0_155: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Google Shape;1461;g98248893bf_0_155: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462" name="Google Shape;1462;g98248893bf_0_155: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98248893bf_0_189: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g98248893bf_0_189: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499" name="Google Shape;1499;g98248893bf_0_189: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38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98248893bf_0_12: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2" name="Google Shape;1352;g98248893bf_0_12: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353" name="Google Shape;1353;g98248893bf_0_12: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98248893bf_0_238: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g98248893bf_0_238: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542" name="Google Shape;1542;g98248893bf_0_238: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98248893bf_0_247: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g98248893bf_0_247: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551" name="Google Shape;1551;g98248893bf_0_247: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98248893bf_0_206: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98248893bf_0_206: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517" name="Google Shape;1517;g98248893bf_0_206: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98248893bf_0_215: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g98248893bf_0_215: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dirty="0"/>
          </a:p>
        </p:txBody>
      </p:sp>
      <p:sp>
        <p:nvSpPr>
          <p:cNvPr id="1526" name="Google Shape;1526;g98248893bf_0_215: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98248893bf_0_271: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g98248893bf_0_271: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r>
              <a:rPr lang="en-US"/>
              <a:t>This is a sample</a:t>
            </a:r>
            <a:r>
              <a:rPr lang="en-US" b="1"/>
              <a:t> Two Pictures with Captions </a:t>
            </a:r>
            <a:r>
              <a:rPr lang="en-US"/>
              <a:t>slide ideal for including two pictures with brief descriptive statements.</a:t>
            </a:r>
            <a:endParaRPr/>
          </a:p>
          <a:p>
            <a:pPr marL="0" indent="0"/>
            <a:endParaRPr/>
          </a:p>
          <a:p>
            <a:pPr marL="0" indent="0"/>
            <a:r>
              <a:rPr lang="en-US"/>
              <a:t>To </a:t>
            </a:r>
            <a:r>
              <a:rPr lang="en-US" b="1"/>
              <a:t>Replace the Pictures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0" indent="0"/>
            <a:endParaRPr/>
          </a:p>
        </p:txBody>
      </p:sp>
      <p:sp>
        <p:nvSpPr>
          <p:cNvPr id="1578" name="Google Shape;1578;g98248893bf_0_271: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98248893bf_0_794: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877" name="Google Shape;1877;g98248893bf_0_79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98248893bf_0_800: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4" name="Google Shape;1884;g98248893bf_0_800: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885" name="Google Shape;1885;g98248893bf_0_800: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98248893bf_0_827: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912" name="Google Shape;1912;g98248893bf_0_827: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98248893bf_0_833:notes"/>
          <p:cNvSpPr txBox="1">
            <a:spLocks noGrp="1"/>
          </p:cNvSpPr>
          <p:nvPr>
            <p:ph type="body" idx="1"/>
          </p:nvPr>
        </p:nvSpPr>
        <p:spPr>
          <a:xfrm>
            <a:off x="685800" y="4424086"/>
            <a:ext cx="5486400" cy="4191238"/>
          </a:xfrm>
          <a:prstGeom prst="rect">
            <a:avLst/>
          </a:prstGeom>
          <a:noFill/>
          <a:ln>
            <a:noFill/>
          </a:ln>
        </p:spPr>
        <p:txBody>
          <a:bodyPr spcFirstLastPara="1" wrap="square" lIns="93037" tIns="46493" rIns="93037" bIns="46493" anchor="t" anchorCtr="0">
            <a:noAutofit/>
          </a:bodyPr>
          <a:lstStyle/>
          <a:p>
            <a:pPr marL="0" indent="0"/>
            <a:endParaRPr/>
          </a:p>
        </p:txBody>
      </p:sp>
      <p:sp>
        <p:nvSpPr>
          <p:cNvPr id="1919" name="Google Shape;1919;g98248893bf_0_833: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98248893bf_0_56: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402" name="Google Shape;1402;g98248893bf_0_56: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8:notes"/>
          <p:cNvSpPr>
            <a:spLocks noGrp="1" noRot="1" noChangeAspect="1"/>
          </p:cNvSpPr>
          <p:nvPr>
            <p:ph type="sldImg" idx="2"/>
          </p:nvPr>
        </p:nvSpPr>
        <p:spPr>
          <a:xfrm>
            <a:off x="349250" y="387350"/>
            <a:ext cx="3495675"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8: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rmAutofit/>
          </a:bodyPr>
          <a:lstStyle/>
          <a:p>
            <a:pPr marL="0" indent="0"/>
            <a:endParaRPr/>
          </a:p>
        </p:txBody>
      </p:sp>
      <p:sp>
        <p:nvSpPr>
          <p:cNvPr id="1410" name="Google Shape;1410;p8: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98248893bf_0_17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g98248893bf_0_173:notes"/>
          <p:cNvSpPr txBox="1">
            <a:spLocks noGrp="1"/>
          </p:cNvSpPr>
          <p:nvPr>
            <p:ph type="body" idx="1"/>
          </p:nvPr>
        </p:nvSpPr>
        <p:spPr>
          <a:xfrm>
            <a:off x="701040" y="4415791"/>
            <a:ext cx="5608320" cy="4183380"/>
          </a:xfrm>
          <a:prstGeom prst="rect">
            <a:avLst/>
          </a:prstGeom>
          <a:noFill/>
          <a:ln>
            <a:noFill/>
          </a:ln>
        </p:spPr>
        <p:txBody>
          <a:bodyPr spcFirstLastPara="1" wrap="square" lIns="93164" tIns="46569" rIns="93164" bIns="46569" anchor="t" anchorCtr="0">
            <a:noAutofit/>
          </a:bodyPr>
          <a:lstStyle/>
          <a:p>
            <a:pPr marL="0" indent="0"/>
            <a:endParaRPr/>
          </a:p>
        </p:txBody>
      </p:sp>
      <p:sp>
        <p:nvSpPr>
          <p:cNvPr id="1481" name="Google Shape;1481;g98248893bf_0_173:notes"/>
          <p:cNvSpPr txBox="1">
            <a:spLocks noGrp="1"/>
          </p:cNvSpPr>
          <p:nvPr>
            <p:ph type="sldNum" idx="12"/>
          </p:nvPr>
        </p:nvSpPr>
        <p:spPr>
          <a:xfrm>
            <a:off x="3970938" y="8829967"/>
            <a:ext cx="3037840" cy="464820"/>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143135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98248893bf_0_352: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665" name="Google Shape;1665;g98248893bf_0_352: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302110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685800" y="4424086"/>
            <a:ext cx="5486400" cy="4191238"/>
          </a:xfrm>
          <a:prstGeom prst="rect">
            <a:avLst/>
          </a:prstGeom>
          <a:noFill/>
          <a:ln>
            <a:noFill/>
          </a:ln>
        </p:spPr>
        <p:txBody>
          <a:bodyPr spcFirstLastPara="1" wrap="square" lIns="93164" tIns="46569" rIns="93164" bIns="46569" anchor="t" anchorCtr="0">
            <a:noAutofit/>
          </a:bodyPr>
          <a:lstStyle/>
          <a:p>
            <a:pPr marL="0" indent="0"/>
            <a:endParaRPr/>
          </a:p>
        </p:txBody>
      </p:sp>
      <p:sp>
        <p:nvSpPr>
          <p:cNvPr id="1657" name="Google Shape;1657;g98248893bf_0_344:notes"/>
          <p:cNvSpPr txBox="1">
            <a:spLocks noGrp="1"/>
          </p:cNvSpPr>
          <p:nvPr>
            <p:ph type="sldNum" idx="12"/>
          </p:nvPr>
        </p:nvSpPr>
        <p:spPr>
          <a:xfrm>
            <a:off x="3884613" y="8846554"/>
            <a:ext cx="2971800" cy="465693"/>
          </a:xfrm>
          <a:prstGeom prst="rect">
            <a:avLst/>
          </a:prstGeom>
          <a:noFill/>
          <a:ln>
            <a:noFill/>
          </a:ln>
        </p:spPr>
        <p:txBody>
          <a:bodyPr spcFirstLastPara="1" wrap="square" lIns="93164" tIns="46569" rIns="93164" bIns="46569"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404157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98248893bf_0_338:notes"/>
          <p:cNvSpPr txBox="1">
            <a:spLocks noGrp="1"/>
          </p:cNvSpPr>
          <p:nvPr>
            <p:ph type="body" idx="1"/>
          </p:nvPr>
        </p:nvSpPr>
        <p:spPr>
          <a:xfrm>
            <a:off x="685800" y="4424086"/>
            <a:ext cx="5486400" cy="4191238"/>
          </a:xfrm>
          <a:prstGeom prst="rect">
            <a:avLst/>
          </a:prstGeom>
        </p:spPr>
        <p:txBody>
          <a:bodyPr spcFirstLastPara="1" wrap="square" lIns="93164" tIns="46569" rIns="93164" bIns="46569" anchor="t" anchorCtr="0">
            <a:noAutofit/>
          </a:bodyPr>
          <a:lstStyle/>
          <a:p>
            <a:pPr marL="0" indent="0"/>
            <a:endParaRPr/>
          </a:p>
        </p:txBody>
      </p:sp>
      <p:sp>
        <p:nvSpPr>
          <p:cNvPr id="1649" name="Google Shape;1649;g98248893bf_0_338:notes"/>
          <p:cNvSpPr>
            <a:spLocks noGrp="1" noRot="1" noChangeAspect="1"/>
          </p:cNvSpPr>
          <p:nvPr>
            <p:ph type="sldImg" idx="2"/>
          </p:nvPr>
        </p:nvSpPr>
        <p:spPr>
          <a:xfrm>
            <a:off x="1101725" y="698500"/>
            <a:ext cx="4656138"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2"/>
        <p:cNvGrpSpPr/>
        <p:nvPr/>
      </p:nvGrpSpPr>
      <p:grpSpPr>
        <a:xfrm>
          <a:off x="0" y="0"/>
          <a:ext cx="0" cy="0"/>
          <a:chOff x="0" y="0"/>
          <a:chExt cx="0" cy="0"/>
        </a:xfrm>
      </p:grpSpPr>
      <p:sp>
        <p:nvSpPr>
          <p:cNvPr id="13" name="Google Shape;13;p3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3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7"/>
          <p:cNvSpPr txBox="1">
            <a:spLocks noGrp="1"/>
          </p:cNvSpPr>
          <p:nvPr>
            <p:ph type="ctrTitle"/>
          </p:nvPr>
        </p:nvSpPr>
        <p:spPr>
          <a:xfrm>
            <a:off x="123290" y="4838215"/>
            <a:ext cx="7128115" cy="52322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4000"/>
              <a:buFont typeface="Arial"/>
              <a:buNone/>
              <a:defRPr sz="4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7"/>
          <p:cNvSpPr txBox="1">
            <a:spLocks noGrp="1"/>
          </p:cNvSpPr>
          <p:nvPr>
            <p:ph type="subTitle" idx="1"/>
          </p:nvPr>
        </p:nvSpPr>
        <p:spPr>
          <a:xfrm>
            <a:off x="123291" y="5393706"/>
            <a:ext cx="6558864" cy="366254"/>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FFC233"/>
              </a:buClr>
              <a:buSzPts val="2800"/>
              <a:buFont typeface="Arial"/>
              <a:buNone/>
              <a:defRPr sz="2800" b="1" i="0" u="none" strike="noStrike" cap="none">
                <a:solidFill>
                  <a:srgbClr val="FFC233"/>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36 mid - mid">
  <p:cSld name="Title36 mid - mid">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8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8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5"/>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36 mid - low">
  <p:cSld name="Title36 mid - low">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86"/>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8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36 mid - border">
  <p:cSld name="Title36 mid - border">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87"/>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8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36/Sub mid - corners">
  <p:cSld name="Title36/Sub mid - corners">
    <p:spTree>
      <p:nvGrpSpPr>
        <p:cNvPr id="1" name="Shape 90"/>
        <p:cNvGrpSpPr/>
        <p:nvPr/>
      </p:nvGrpSpPr>
      <p:grpSpPr>
        <a:xfrm>
          <a:off x="0" y="0"/>
          <a:ext cx="0" cy="0"/>
          <a:chOff x="0" y="0"/>
          <a:chExt cx="0" cy="0"/>
        </a:xfrm>
      </p:grpSpPr>
      <p:sp>
        <p:nvSpPr>
          <p:cNvPr id="91" name="Google Shape;91;p8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8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8"/>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8"/>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36/Sub mid - wide">
  <p:cSld name="Title36/Sub mid - wid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8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8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9"/>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89"/>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36/Sub mid - mid">
  <p:cSld name="Title36/Sub mid - mid">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9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9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0"/>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90"/>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36/Sub mid - low">
  <p:cSld name="Title36/Sub mid - low">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9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9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1"/>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36/Sub mid - border">
  <p:cSld name="Title36/Sub mid - border">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92"/>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9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92"/>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Flag White Slide">
  <p:cSld name="Divider Flag White Slide">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98248893bf_0_966"/>
          <p:cNvSpPr txBox="1">
            <a:spLocks noGrp="1"/>
          </p:cNvSpPr>
          <p:nvPr>
            <p:ph type="title"/>
          </p:nvPr>
        </p:nvSpPr>
        <p:spPr>
          <a:xfrm>
            <a:off x="457200" y="5401722"/>
            <a:ext cx="8229600" cy="392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ECAA00"/>
              </a:buClr>
              <a:buSzPts val="3000"/>
              <a:buFont typeface="Arial"/>
              <a:buNone/>
              <a:defRPr>
                <a:solidFill>
                  <a:srgbClr val="ECAA0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98248893bf_0_966"/>
          <p:cNvSpPr txBox="1">
            <a:spLocks noGrp="1"/>
          </p:cNvSpPr>
          <p:nvPr>
            <p:ph type="sldNum" idx="12"/>
          </p:nvPr>
        </p:nvSpPr>
        <p:spPr>
          <a:xfrm>
            <a:off x="174567" y="6482896"/>
            <a:ext cx="203400" cy="138600"/>
          </a:xfrm>
          <a:prstGeom prst="rect">
            <a:avLst/>
          </a:prstGeom>
          <a:noFill/>
          <a:ln>
            <a:noFill/>
          </a:ln>
        </p:spPr>
        <p:txBody>
          <a:bodyPr spcFirstLastPara="1" wrap="square" lIns="0" tIns="0" rIns="0" bIns="0" anchor="ctr" anchorCtr="0">
            <a:noAutofit/>
          </a:bodyPr>
          <a:lstStyle>
            <a:lvl1pPr marL="0" lvl="0"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1pPr>
            <a:lvl2pPr marL="0" lvl="1"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2pPr>
            <a:lvl3pPr marL="0" lvl="2"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3pPr>
            <a:lvl4pPr marL="0" lvl="3"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4pPr>
            <a:lvl5pPr marL="0" lvl="4"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5pPr>
            <a:lvl6pPr marL="0" lvl="5"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6pPr>
            <a:lvl7pPr marL="0" lvl="6"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7pPr>
            <a:lvl8pPr marL="0" lvl="7"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8pPr>
            <a:lvl9pPr marL="0" lvl="8"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g98248893bf_0_96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ntent - corners">
  <p:cSld name="Title - Two Content - corners">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4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7" name="Google Shape;177;p4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8" name="Google Shape;178;p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8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8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0"/>
          <p:cNvSpPr txBox="1">
            <a:spLocks noGrp="1"/>
          </p:cNvSpPr>
          <p:nvPr>
            <p:ph type="ctrTitle"/>
          </p:nvPr>
        </p:nvSpPr>
        <p:spPr>
          <a:xfrm>
            <a:off x="123290" y="5444281"/>
            <a:ext cx="7128115" cy="52322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4000"/>
              <a:buFont typeface="Arial"/>
              <a:buNone/>
              <a:defRPr sz="4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ntent - wide">
  <p:cSld name="Title - Two Content - wide">
    <p:bg>
      <p:bgPr>
        <a:blipFill>
          <a:blip r:embed="rId2">
            <a:alphaModFix/>
          </a:blip>
          <a:stretch>
            <a:fillRect/>
          </a:stretch>
        </a:blipFill>
        <a:effectLst/>
      </p:bgPr>
    </p:bg>
    <p:spTree>
      <p:nvGrpSpPr>
        <p:cNvPr id="1" name="Shape 198"/>
        <p:cNvGrpSpPr/>
        <p:nvPr/>
      </p:nvGrpSpPr>
      <p:grpSpPr>
        <a:xfrm>
          <a:off x="0" y="0"/>
          <a:ext cx="0" cy="0"/>
          <a:chOff x="0" y="0"/>
          <a:chExt cx="0" cy="0"/>
        </a:xfrm>
      </p:grpSpPr>
      <p:sp>
        <p:nvSpPr>
          <p:cNvPr id="199" name="Google Shape;199;p106"/>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0" name="Google Shape;200;p106"/>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1" name="Google Shape;201;p10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0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10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Content - mid">
  <p:cSld name="Title - Two Content - mid">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0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10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10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9" name="Google Shape;209;p10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wo Content - low">
  <p:cSld name="Title - Two Content - low">
    <p:bg>
      <p:bgPr>
        <a:blipFill>
          <a:blip r:embed="rId2">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0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0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10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08"/>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15" name="Google Shape;215;p108"/>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Content - border">
  <p:cSld name="Title - Two Content - border">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109"/>
          <p:cNvSpPr txBox="1">
            <a:spLocks noGrp="1"/>
          </p:cNvSpPr>
          <p:nvPr>
            <p:ph type="title"/>
          </p:nvPr>
        </p:nvSpPr>
        <p:spPr>
          <a:xfrm>
            <a:off x="457081" y="552136"/>
            <a:ext cx="8229719"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0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10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09"/>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1" name="Google Shape;221;p109"/>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Headings - Two Content - corners">
  <p:cSld name="Title w/Headings - Two Content - corners">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10"/>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4" name="Google Shape;224;p110"/>
          <p:cNvSpPr txBox="1">
            <a:spLocks noGrp="1"/>
          </p:cNvSpPr>
          <p:nvPr>
            <p:ph type="body" idx="2"/>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5" name="Google Shape;225;p110"/>
          <p:cNvSpPr txBox="1">
            <a:spLocks noGrp="1"/>
          </p:cNvSpPr>
          <p:nvPr>
            <p:ph type="body" idx="3"/>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110"/>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7" name="Google Shape;227;p11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1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11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Headings - Two Content - wide">
  <p:cSld name="Title w/Headings - Two Content - wide">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111"/>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2" name="Google Shape;232;p111"/>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3" name="Google Shape;233;p11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11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11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11"/>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37" name="Google Shape;237;p111"/>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w/Headings - Two Content - mid">
  <p:cSld name="Title w/Headings - Two Content - mid">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12"/>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0" name="Google Shape;240;p112"/>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1" name="Google Shape;241;p11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1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11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112"/>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45" name="Google Shape;245;p112"/>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Headings - Two Content - border">
  <p:cSld name="Title w/Headings - Two Content - border">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13"/>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8" name="Google Shape;248;p113"/>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9" name="Google Shape;249;p11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11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p11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13"/>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53" name="Google Shape;253;p113"/>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sub w/Headings - Two Content - corners">
  <p:cSld name="Title/sub w/Headings - Two Content - corners">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14"/>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6" name="Google Shape;256;p114"/>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7" name="Google Shape;257;p11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114"/>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11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1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114"/>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62" name="Google Shape;262;p114"/>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sub w/Headings - Two Content - mid">
  <p:cSld name="Title/sub w/Headings - Two Content - mid">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115"/>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p115"/>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6" name="Google Shape;266;p11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11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11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15"/>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115"/>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71" name="Google Shape;271;p115"/>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40914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sub w/Headings - Two Content - low">
  <p:cSld name="Title/sub w/Headings - Two Content - low">
    <p:bg>
      <p:bgPr>
        <a:blipFill>
          <a:blip r:embed="rId2">
            <a:alphaModFix/>
          </a:blip>
          <a:stretch>
            <a:fillRect/>
          </a:stretch>
        </a:blipFill>
        <a:effectLst/>
      </p:bgPr>
    </p:bg>
    <p:spTree>
      <p:nvGrpSpPr>
        <p:cNvPr id="1" name="Shape 272"/>
        <p:cNvGrpSpPr/>
        <p:nvPr/>
      </p:nvGrpSpPr>
      <p:grpSpPr>
        <a:xfrm>
          <a:off x="0" y="0"/>
          <a:ext cx="0" cy="0"/>
          <a:chOff x="0" y="0"/>
          <a:chExt cx="0" cy="0"/>
        </a:xfrm>
      </p:grpSpPr>
      <p:sp>
        <p:nvSpPr>
          <p:cNvPr id="273" name="Google Shape;273;p116"/>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4" name="Google Shape;274;p116"/>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5" name="Google Shape;275;p11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11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11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6"/>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116"/>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0" name="Google Shape;280;p116"/>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sub w/Headings - Two Content - border">
  <p:cSld name="Title/sub w/Headings - Two Content - border">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p117"/>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3" name="Google Shape;283;p117"/>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4" name="Google Shape;284;p11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117"/>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ctr"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Google Shape;286;p11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11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17"/>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9" name="Google Shape;289;p117"/>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69034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Picture - Corners">
  <p:cSld name="Content/Picture - Corners">
    <p:bg>
      <p:bgPr>
        <a:blipFill>
          <a:blip r:embed="rId2">
            <a:alphaModFix/>
          </a:blip>
          <a:stretch>
            <a:fillRect/>
          </a:stretch>
        </a:blipFill>
        <a:effectLst/>
      </p:bgPr>
    </p:bg>
    <p:spTree>
      <p:nvGrpSpPr>
        <p:cNvPr id="1" name="Shape 495"/>
        <p:cNvGrpSpPr/>
        <p:nvPr/>
      </p:nvGrpSpPr>
      <p:grpSpPr>
        <a:xfrm>
          <a:off x="0" y="0"/>
          <a:ext cx="0" cy="0"/>
          <a:chOff x="0" y="0"/>
          <a:chExt cx="0" cy="0"/>
        </a:xfrm>
      </p:grpSpPr>
      <p:sp>
        <p:nvSpPr>
          <p:cNvPr id="496" name="Google Shape;496;p5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7" name="Google Shape;497;p5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5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5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5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ictures/Captions - wide">
  <p:cSld name="Two Pictures/Captions - wide">
    <p:bg>
      <p:bgPr>
        <a:blipFill>
          <a:blip r:embed="rId2">
            <a:alphaModFix/>
          </a:blip>
          <a:stretch>
            <a:fillRect/>
          </a:stretch>
        </a:blipFill>
        <a:effectLst/>
      </p:bgPr>
    </p:bg>
    <p:spTree>
      <p:nvGrpSpPr>
        <p:cNvPr id="1" name="Shape 501"/>
        <p:cNvGrpSpPr/>
        <p:nvPr/>
      </p:nvGrpSpPr>
      <p:grpSpPr>
        <a:xfrm>
          <a:off x="0" y="0"/>
          <a:ext cx="0" cy="0"/>
          <a:chOff x="0" y="0"/>
          <a:chExt cx="0" cy="0"/>
        </a:xfrm>
      </p:grpSpPr>
      <p:sp>
        <p:nvSpPr>
          <p:cNvPr id="502" name="Google Shape;502;p60"/>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3" name="Google Shape;503;p60"/>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4" name="Google Shape;504;p6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60"/>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6" name="Google Shape;506;p60"/>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7" name="Google Shape;507;p60"/>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8" name="Google Shape;508;p60"/>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9" name="Google Shape;509;p6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p6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Content - corners">
  <p:cSld name="Picture/Content - corners">
    <p:bg>
      <p:bgPr>
        <a:blipFill>
          <a:blip r:embed="rId2">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3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3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7" name="Google Shape;527;p13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34"/>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9" name="Google Shape;529;p134"/>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Content -  wide">
  <p:cSld name="Picture/Content -  wide">
    <p:bg>
      <p:bgPr>
        <a:blipFill>
          <a:blip r:embed="rId2">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3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3" name="Google Shape;533;p13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35"/>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5" name="Google Shape;535;p135"/>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Content - low">
  <p:cSld name="Picture/Content - low">
    <p:bg>
      <p:bgPr>
        <a:blipFill>
          <a:blip r:embed="rId2">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3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1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1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36"/>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1" name="Google Shape;541;p136"/>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Content - border">
  <p:cSld name="Picture/Content - border">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3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4" name="Google Shape;544;p13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5" name="Google Shape;545;p13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6" name="Google Shape;546;p137"/>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7" name="Google Shape;547;p137"/>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Picture - Wide">
  <p:cSld name="Content/Picture - Wide">
    <p:bg>
      <p:bgPr>
        <a:blipFill>
          <a:blip r:embed="rId2">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0" name="Google Shape;550;p1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38"/>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2" name="Google Shape;552;p138"/>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3" name="Google Shape;553;p138"/>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36 mid - wide">
  <p:cSld name="Title36 mid - w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Picture - mid">
  <p:cSld name="Content/Picture - mid">
    <p:bg>
      <p:bgPr>
        <a:blipFill>
          <a:blip r:embed="rId2">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3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6" name="Google Shape;556;p13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3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8" name="Google Shape;558;p13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9" name="Google Shape;559;p13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Picture - low">
  <p:cSld name="Content/Picture - low">
    <p:bg>
      <p:bgPr>
        <a:blipFill>
          <a:blip r:embed="rId2">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4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2" name="Google Shape;562;p14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40"/>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4" name="Google Shape;564;p140"/>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5" name="Google Shape;565;p140"/>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Picture - border">
  <p:cSld name="Content/Picture - border">
    <p:bg>
      <p:bgPr>
        <a:blipFill>
          <a:blip r:embed="rId2">
            <a:alphaModFix/>
          </a:blip>
          <a:stretch>
            <a:fillRect/>
          </a:stretch>
        </a:blipFill>
        <a:effectLst/>
      </p:bgPr>
    </p:bg>
    <p:spTree>
      <p:nvGrpSpPr>
        <p:cNvPr id="1" name="Shape 566"/>
        <p:cNvGrpSpPr/>
        <p:nvPr/>
      </p:nvGrpSpPr>
      <p:grpSpPr>
        <a:xfrm>
          <a:off x="0" y="0"/>
          <a:ext cx="0" cy="0"/>
          <a:chOff x="0" y="0"/>
          <a:chExt cx="0" cy="0"/>
        </a:xfrm>
      </p:grpSpPr>
      <p:sp>
        <p:nvSpPr>
          <p:cNvPr id="567" name="Google Shape;567;p141"/>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141"/>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9" name="Google Shape;569;p141"/>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Google Shape;570;p1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1" name="Google Shape;571;p1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Caption - Corners">
  <p:cSld name="Picture/Caption - Corners">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14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142"/>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5" name="Google Shape;575;p142"/>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6" name="Google Shape;576;p142"/>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Google Shape;577;p1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8" name="Google Shape;578;p1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Caption - Wide">
  <p:cSld name="Picture/Caption - Wide">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4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143"/>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2" name="Google Shape;582;p143"/>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43"/>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4" name="Google Shape;584;p14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p14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Caption - mid">
  <p:cSld name="Picture/Caption - mid">
    <p:bg>
      <p:bgPr>
        <a:blipFill>
          <a:blip r:embed="rId2">
            <a:alphaModFix/>
          </a:blip>
          <a:stretch>
            <a:fillRect/>
          </a:stretch>
        </a:blipFill>
        <a:effectLst/>
      </p:bgPr>
    </p:bg>
    <p:spTree>
      <p:nvGrpSpPr>
        <p:cNvPr id="1" name="Shape 586"/>
        <p:cNvGrpSpPr/>
        <p:nvPr/>
      </p:nvGrpSpPr>
      <p:grpSpPr>
        <a:xfrm>
          <a:off x="0" y="0"/>
          <a:ext cx="0" cy="0"/>
          <a:chOff x="0" y="0"/>
          <a:chExt cx="0" cy="0"/>
        </a:xfrm>
      </p:grpSpPr>
      <p:sp>
        <p:nvSpPr>
          <p:cNvPr id="587" name="Google Shape;587;p14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44"/>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9" name="Google Shape;589;p144"/>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44"/>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1" name="Google Shape;591;p14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2" name="Google Shape;592;p14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Caption - low">
  <p:cSld name="Picture/Caption - low">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14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5" name="Google Shape;595;p145"/>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6" name="Google Shape;596;p145"/>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7" name="Google Shape;597;p145"/>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8" name="Google Shape;598;p14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9" name="Google Shape;599;p14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Pictures/Captions - Corners">
  <p:cSld name="Two Pictures/Captions - Corners">
    <p:bg>
      <p:bgPr>
        <a:blipFill>
          <a:blip r:embed="rId2">
            <a:alphaModFix/>
          </a:blip>
          <a:stretch>
            <a:fillRect/>
          </a:stretch>
        </a:blipFill>
        <a:effectLst/>
      </p:bgPr>
    </p:bg>
    <p:spTree>
      <p:nvGrpSpPr>
        <p:cNvPr id="1" name="Shape 600"/>
        <p:cNvGrpSpPr/>
        <p:nvPr/>
      </p:nvGrpSpPr>
      <p:grpSpPr>
        <a:xfrm>
          <a:off x="0" y="0"/>
          <a:ext cx="0" cy="0"/>
          <a:chOff x="0" y="0"/>
          <a:chExt cx="0" cy="0"/>
        </a:xfrm>
      </p:grpSpPr>
      <p:sp>
        <p:nvSpPr>
          <p:cNvPr id="601" name="Google Shape;601;p146"/>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2" name="Google Shape;602;p146"/>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3" name="Google Shape;603;p1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146"/>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46"/>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46"/>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146"/>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Google Shape;608;p1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9" name="Google Shape;609;p1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ictures/Captions - mid">
  <p:cSld name="Two Pictures/Captions - mid">
    <p:bg>
      <p:bgPr>
        <a:blipFill>
          <a:blip r:embed="rId2">
            <a:alphaModFix/>
          </a:blip>
          <a:stretch>
            <a:fillRect/>
          </a:stretch>
        </a:blipFill>
        <a:effectLst/>
      </p:bgPr>
    </p:bg>
    <p:spTree>
      <p:nvGrpSpPr>
        <p:cNvPr id="1" name="Shape 610"/>
        <p:cNvGrpSpPr/>
        <p:nvPr/>
      </p:nvGrpSpPr>
      <p:grpSpPr>
        <a:xfrm>
          <a:off x="0" y="0"/>
          <a:ext cx="0" cy="0"/>
          <a:chOff x="0" y="0"/>
          <a:chExt cx="0" cy="0"/>
        </a:xfrm>
      </p:grpSpPr>
      <p:sp>
        <p:nvSpPr>
          <p:cNvPr id="611" name="Google Shape;611;p147"/>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2" name="Google Shape;612;p147"/>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3" name="Google Shape;613;p1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4" name="Google Shape;614;p147"/>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47"/>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47"/>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7" name="Google Shape;617;p147"/>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8" name="Google Shape;618;p1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9" name="Google Shape;619;p1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Pictures/Captions - low">
  <p:cSld name="Two Pictures/Captions - low">
    <p:bg>
      <p:bgPr>
        <a:blipFill>
          <a:blip r:embed="rId2">
            <a:alphaModFix/>
          </a:blip>
          <a:stretch>
            <a:fillRect/>
          </a:stretch>
        </a:blipFill>
        <a:effectLst/>
      </p:bgPr>
    </p:bg>
    <p:spTree>
      <p:nvGrpSpPr>
        <p:cNvPr id="1" name="Shape 620"/>
        <p:cNvGrpSpPr/>
        <p:nvPr/>
      </p:nvGrpSpPr>
      <p:grpSpPr>
        <a:xfrm>
          <a:off x="0" y="0"/>
          <a:ext cx="0" cy="0"/>
          <a:chOff x="0" y="0"/>
          <a:chExt cx="0" cy="0"/>
        </a:xfrm>
      </p:grpSpPr>
      <p:sp>
        <p:nvSpPr>
          <p:cNvPr id="621" name="Google Shape;621;p148"/>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2" name="Google Shape;622;p148"/>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3" name="Google Shape;623;p14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4" name="Google Shape;624;p148"/>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148"/>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148"/>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7" name="Google Shape;627;p148"/>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8" name="Google Shape;628;p14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9" name="Google Shape;629;p14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Pictures/Captions - border">
  <p:cSld name="Two Pictures/Captions - border">
    <p:bg>
      <p:bgPr>
        <a:blipFill>
          <a:blip r:embed="rId2">
            <a:alphaModFix/>
          </a:blip>
          <a:stretch>
            <a:fillRect/>
          </a:stretch>
        </a:blipFill>
        <a:effectLst/>
      </p:bgPr>
    </p:bg>
    <p:spTree>
      <p:nvGrpSpPr>
        <p:cNvPr id="1" name="Shape 630"/>
        <p:cNvGrpSpPr/>
        <p:nvPr/>
      </p:nvGrpSpPr>
      <p:grpSpPr>
        <a:xfrm>
          <a:off x="0" y="0"/>
          <a:ext cx="0" cy="0"/>
          <a:chOff x="0" y="0"/>
          <a:chExt cx="0" cy="0"/>
        </a:xfrm>
      </p:grpSpPr>
      <p:sp>
        <p:nvSpPr>
          <p:cNvPr id="631" name="Google Shape;631;p149"/>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2" name="Google Shape;632;p149"/>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3" name="Google Shape;633;p149"/>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149"/>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49"/>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49"/>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7" name="Google Shape;637;p149"/>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8" name="Google Shape;638;p14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9" name="Google Shape;639;p14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Pictures/Captions - corner">
  <p:cSld name="Three Pictures/Captions - corner">
    <p:bg>
      <p:bgPr>
        <a:blipFill>
          <a:blip r:embed="rId2">
            <a:alphaModFix/>
          </a:blip>
          <a:stretch>
            <a:fillRect/>
          </a:stretch>
        </a:blipFill>
        <a:effectLst/>
      </p:bgPr>
    </p:bg>
    <p:spTree>
      <p:nvGrpSpPr>
        <p:cNvPr id="1" name="Shape 640"/>
        <p:cNvGrpSpPr/>
        <p:nvPr/>
      </p:nvGrpSpPr>
      <p:grpSpPr>
        <a:xfrm>
          <a:off x="0" y="0"/>
          <a:ext cx="0" cy="0"/>
          <a:chOff x="0" y="0"/>
          <a:chExt cx="0" cy="0"/>
        </a:xfrm>
      </p:grpSpPr>
      <p:sp>
        <p:nvSpPr>
          <p:cNvPr id="641" name="Google Shape;641;p15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2" name="Google Shape;642;p150"/>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3" name="Google Shape;643;p150"/>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4" name="Google Shape;644;p150"/>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5" name="Google Shape;645;p150"/>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50"/>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50"/>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50"/>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9" name="Google Shape;649;p150"/>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0" name="Google Shape;650;p150"/>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1" name="Google Shape;651;p15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2" name="Google Shape;652;p15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Pictures/Captions - wide">
  <p:cSld name="Three Pictures/Captions - wide">
    <p:bg>
      <p:bgPr>
        <a:blipFill>
          <a:blip r:embed="rId2">
            <a:alphaModFix/>
          </a:blip>
          <a:stretch>
            <a:fillRect/>
          </a:stretch>
        </a:blipFill>
        <a:effectLst/>
      </p:bgPr>
    </p:bg>
    <p:spTree>
      <p:nvGrpSpPr>
        <p:cNvPr id="1" name="Shape 653"/>
        <p:cNvGrpSpPr/>
        <p:nvPr/>
      </p:nvGrpSpPr>
      <p:grpSpPr>
        <a:xfrm>
          <a:off x="0" y="0"/>
          <a:ext cx="0" cy="0"/>
          <a:chOff x="0" y="0"/>
          <a:chExt cx="0" cy="0"/>
        </a:xfrm>
      </p:grpSpPr>
      <p:sp>
        <p:nvSpPr>
          <p:cNvPr id="654" name="Google Shape;654;p15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5" name="Google Shape;655;p151"/>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6" name="Google Shape;656;p151"/>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7" name="Google Shape;657;p151"/>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8" name="Google Shape;658;p151"/>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151"/>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0" name="Google Shape;660;p151"/>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1" name="Google Shape;661;p151"/>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2" name="Google Shape;662;p151"/>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3" name="Google Shape;663;p151"/>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4" name="Google Shape;664;p15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5" name="Google Shape;665;p15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Pictures/Captions - low">
  <p:cSld name="Three Pictures/Captions - low">
    <p:bg>
      <p:bgPr>
        <a:blipFill>
          <a:blip r:embed="rId2">
            <a:alphaModFix/>
          </a:blip>
          <a:stretch>
            <a:fillRect/>
          </a:stretch>
        </a:blipFill>
        <a:effectLst/>
      </p:bgPr>
    </p:bg>
    <p:spTree>
      <p:nvGrpSpPr>
        <p:cNvPr id="1" name="Shape 666"/>
        <p:cNvGrpSpPr/>
        <p:nvPr/>
      </p:nvGrpSpPr>
      <p:grpSpPr>
        <a:xfrm>
          <a:off x="0" y="0"/>
          <a:ext cx="0" cy="0"/>
          <a:chOff x="0" y="0"/>
          <a:chExt cx="0" cy="0"/>
        </a:xfrm>
      </p:grpSpPr>
      <p:sp>
        <p:nvSpPr>
          <p:cNvPr id="667" name="Google Shape;667;p15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8" name="Google Shape;668;p152"/>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9" name="Google Shape;669;p152"/>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0" name="Google Shape;670;p152"/>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1" name="Google Shape;671;p152"/>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152"/>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52"/>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4" name="Google Shape;674;p152"/>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5" name="Google Shape;675;p152"/>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6" name="Google Shape;676;p152"/>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7" name="Google Shape;677;p15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8" name="Google Shape;678;p15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Pictures/Captions - border">
  <p:cSld name="Three Pictures/Captions - border">
    <p:bg>
      <p:bgPr>
        <a:blipFill>
          <a:blip r:embed="rId2">
            <a:alphaModFix/>
          </a:blip>
          <a:stretch>
            <a:fillRect/>
          </a:stretch>
        </a:blipFill>
        <a:effectLst/>
      </p:bgPr>
    </p:bg>
    <p:spTree>
      <p:nvGrpSpPr>
        <p:cNvPr id="1" name="Shape 679"/>
        <p:cNvGrpSpPr/>
        <p:nvPr/>
      </p:nvGrpSpPr>
      <p:grpSpPr>
        <a:xfrm>
          <a:off x="0" y="0"/>
          <a:ext cx="0" cy="0"/>
          <a:chOff x="0" y="0"/>
          <a:chExt cx="0" cy="0"/>
        </a:xfrm>
      </p:grpSpPr>
      <p:sp>
        <p:nvSpPr>
          <p:cNvPr id="680" name="Google Shape;680;p15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153"/>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2" name="Google Shape;682;p153"/>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3" name="Google Shape;683;p153"/>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4" name="Google Shape;684;p153"/>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53"/>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6" name="Google Shape;686;p153"/>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7" name="Google Shape;687;p153"/>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8" name="Google Shape;688;p153"/>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9" name="Google Shape;689;p153"/>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0" name="Google Shape;690;p15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1" name="Google Shape;691;p15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36 - corners">
  <p:cSld name="Title36 - corners">
    <p:spTree>
      <p:nvGrpSpPr>
        <p:cNvPr id="1" name="Shape 60"/>
        <p:cNvGrpSpPr/>
        <p:nvPr/>
      </p:nvGrpSpPr>
      <p:grpSpPr>
        <a:xfrm>
          <a:off x="0" y="0"/>
          <a:ext cx="0" cy="0"/>
          <a:chOff x="0" y="0"/>
          <a:chExt cx="0" cy="0"/>
        </a:xfrm>
      </p:grpSpPr>
      <p:sp>
        <p:nvSpPr>
          <p:cNvPr id="61" name="Google Shape;61;p81"/>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36 - Border">
  <p:cSld name="Title36 - Border">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2"/>
          <p:cNvSpPr txBox="1">
            <a:spLocks noGrp="1"/>
          </p:cNvSpPr>
          <p:nvPr>
            <p:ph type="title"/>
          </p:nvPr>
        </p:nvSpPr>
        <p:spPr>
          <a:xfrm>
            <a:off x="467833" y="520240"/>
            <a:ext cx="8240231"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Sub36 - Wide">
  <p:cSld name="Title/Sub36 - Wid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3"/>
          <p:cNvSpPr txBox="1">
            <a:spLocks noGrp="1"/>
          </p:cNvSpPr>
          <p:nvPr>
            <p:ph type="title"/>
          </p:nvPr>
        </p:nvSpPr>
        <p:spPr>
          <a:xfrm>
            <a:off x="267287" y="318222"/>
            <a:ext cx="8579001"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3"/>
          <p:cNvSpPr txBox="1">
            <a:spLocks noGrp="1"/>
          </p:cNvSpPr>
          <p:nvPr>
            <p:ph type="subTitle" idx="1"/>
          </p:nvPr>
        </p:nvSpPr>
        <p:spPr>
          <a:xfrm>
            <a:off x="267286" y="795288"/>
            <a:ext cx="8579002" cy="313932"/>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Sub36 - Border">
  <p:cSld name="Title/Sub36 - Border">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84"/>
          <p:cNvSpPr txBox="1">
            <a:spLocks noGrp="1"/>
          </p:cNvSpPr>
          <p:nvPr>
            <p:ph type="title"/>
          </p:nvPr>
        </p:nvSpPr>
        <p:spPr>
          <a:xfrm>
            <a:off x="467833" y="541506"/>
            <a:ext cx="8250865"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8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ubTitle" idx="1"/>
          </p:nvPr>
        </p:nvSpPr>
        <p:spPr>
          <a:xfrm>
            <a:off x="467832" y="1018572"/>
            <a:ext cx="8250866"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jp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2.jp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4.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74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600"/>
              <a:buFont typeface="Arial"/>
              <a:buNone/>
              <a:defRPr sz="36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4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478"/>
        <p:cNvGrpSpPr/>
        <p:nvPr/>
      </p:nvGrpSpPr>
      <p:grpSpPr>
        <a:xfrm>
          <a:off x="0" y="0"/>
          <a:ext cx="0" cy="0"/>
          <a:chOff x="0" y="0"/>
          <a:chExt cx="0" cy="0"/>
        </a:xfrm>
      </p:grpSpPr>
      <p:sp>
        <p:nvSpPr>
          <p:cNvPr id="479" name="Google Shape;479;p5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0" name="Google Shape;480;p5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1" name="Google Shape;481;p5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control.kochava.com/v1/cpi/click?campaign_id=koupwise-android-00qm8b52c2fe5849f&amp;network_id=12321&amp;site_id=1&amp;device_id=device_id" TargetMode="External"/><Relationship Id="rId4" Type="http://schemas.openxmlformats.org/officeDocument/2006/relationships/hyperlink" Target="https://control.kochava.com/v1/cpi/click?campaign_id=koupwise-ios-brihk970920a0f4ca7eca&amp;network_id=12321&amp;site_id=1&amp;device_id=device_i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bm.maryland.gov/sps/Documents/EE05%20Complete%20Open%20Enrollment%20Elections%20QRG%20-%20Employees%20v4.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dbm.maryland.gov/sps/Pages/Benefits_HelpCenter.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dbm.maryland.gov/benefits/Documents/2022%20Benefits%20Guide.pdf"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1.jpe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1</a:t>
            </a:fld>
            <a:endParaRPr/>
          </a:p>
        </p:txBody>
      </p:sp>
      <p:sp>
        <p:nvSpPr>
          <p:cNvPr id="834" name="Google Shape;834;p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835" name="Google Shape;835;p1"/>
          <p:cNvSpPr txBox="1">
            <a:spLocks noGrp="1"/>
          </p:cNvSpPr>
          <p:nvPr>
            <p:ph type="ctrTitle"/>
          </p:nvPr>
        </p:nvSpPr>
        <p:spPr>
          <a:xfrm>
            <a:off x="1266092" y="3429001"/>
            <a:ext cx="7012612" cy="2246769"/>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p>
            <a:pPr lvl="0" algn="ctr">
              <a:lnSpc>
                <a:spcPct val="100000"/>
              </a:lnSpc>
            </a:pPr>
            <a:r>
              <a:rPr lang="en-US" sz="6600" dirty="0">
                <a:solidFill>
                  <a:srgbClr val="FFFF00"/>
                </a:solidFill>
                <a:latin typeface="Freestyle Script" panose="030804020302050B0404" pitchFamily="66" charset="0"/>
              </a:rPr>
              <a:t>Trouble Free OE</a:t>
            </a:r>
            <a:br>
              <a:rPr lang="en-US" sz="6000" dirty="0">
                <a:solidFill>
                  <a:srgbClr val="FFFF00"/>
                </a:solidFill>
                <a:latin typeface="Freestyle Script" panose="030804020302050B0404" pitchFamily="66" charset="0"/>
              </a:rPr>
            </a:br>
            <a:r>
              <a:rPr lang="en-US" dirty="0">
                <a:solidFill>
                  <a:srgbClr val="FFFF00"/>
                </a:solidFill>
                <a:latin typeface="+mj-lt"/>
              </a:rPr>
              <a:t>ABC Training</a:t>
            </a:r>
            <a:br>
              <a:rPr lang="en-US" dirty="0">
                <a:solidFill>
                  <a:srgbClr val="FFFF00"/>
                </a:solidFill>
              </a:rPr>
            </a:br>
            <a:r>
              <a:rPr lang="en-US" dirty="0">
                <a:solidFill>
                  <a:srgbClr val="FFFF00"/>
                </a:solidFill>
              </a:rPr>
              <a:t>Plan Year 2023</a:t>
            </a:r>
            <a:endParaRPr dirty="0">
              <a:solidFill>
                <a:srgbClr val="FFFF00"/>
              </a:solidFill>
            </a:endParaRPr>
          </a:p>
        </p:txBody>
      </p:sp>
      <p:sp>
        <p:nvSpPr>
          <p:cNvPr id="836" name="Google Shape;836;p1"/>
          <p:cNvSpPr txBox="1">
            <a:spLocks noGrp="1"/>
          </p:cNvSpPr>
          <p:nvPr>
            <p:ph type="subTitle" idx="1"/>
          </p:nvPr>
        </p:nvSpPr>
        <p:spPr>
          <a:xfrm>
            <a:off x="0" y="4827775"/>
            <a:ext cx="6508800" cy="1046440"/>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400"/>
              <a:buNone/>
            </a:pPr>
            <a:endParaRPr sz="4000" dirty="0"/>
          </a:p>
          <a:p>
            <a:pPr marL="0" lvl="0" indent="0" algn="l" rtl="0">
              <a:lnSpc>
                <a:spcPct val="100000"/>
              </a:lnSpc>
              <a:spcBef>
                <a:spcPts val="0"/>
              </a:spcBef>
              <a:spcAft>
                <a:spcPts val="0"/>
              </a:spcAft>
              <a:buClr>
                <a:schemeClr val="dk1"/>
              </a:buClr>
              <a:buSzPts val="2400"/>
              <a:buFont typeface="Arial"/>
              <a:buNone/>
            </a:pPr>
            <a:endParaRPr dirty="0"/>
          </a:p>
        </p:txBody>
      </p:sp>
      <p:sp>
        <p:nvSpPr>
          <p:cNvPr id="2" name="Rectangle 1">
            <a:extLst>
              <a:ext uri="{FF2B5EF4-FFF2-40B4-BE49-F238E27FC236}">
                <a16:creationId xmlns:a16="http://schemas.microsoft.com/office/drawing/2014/main" id="{24984BB2-4BB8-4B6F-AA8A-2F2A306C25D6}"/>
              </a:ext>
            </a:extLst>
          </p:cNvPr>
          <p:cNvSpPr/>
          <p:nvPr/>
        </p:nvSpPr>
        <p:spPr>
          <a:xfrm>
            <a:off x="3169579" y="0"/>
            <a:ext cx="5707293" cy="720197"/>
          </a:xfrm>
          <a:prstGeom prst="rect">
            <a:avLst/>
          </a:prstGeom>
        </p:spPr>
        <p:txBody>
          <a:bodyPr wrap="square">
            <a:spAutoFit/>
          </a:bodyPr>
          <a:lstStyle/>
          <a:p>
            <a:pPr lvl="0" algn="ctr">
              <a:lnSpc>
                <a:spcPct val="85000"/>
              </a:lnSpc>
            </a:pPr>
            <a:r>
              <a:rPr lang="en-US" sz="2400" b="1" dirty="0">
                <a:solidFill>
                  <a:schemeClr val="bg2">
                    <a:lumMod val="50000"/>
                  </a:schemeClr>
                </a:solidFill>
                <a:latin typeface="Overlock"/>
                <a:ea typeface="Overlock"/>
                <a:cs typeface="Overlock"/>
                <a:sym typeface="Overlock"/>
              </a:rPr>
              <a:t>State Employee &amp; Retiree Health &amp; Welfare Benefits Program</a:t>
            </a:r>
            <a:endParaRPr lang="en-US" sz="2400" dirty="0">
              <a:solidFill>
                <a:schemeClr val="bg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Wellness 2023</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49841"/>
            <a:ext cx="8419499" cy="5098040"/>
          </a:xfrm>
          <a:prstGeom prst="rect">
            <a:avLst/>
          </a:prstGeom>
          <a:noFill/>
          <a:ln>
            <a:noFill/>
          </a:ln>
        </p:spPr>
        <p:txBody>
          <a:bodyPr spcFirstLastPara="1" wrap="square" lIns="0" tIns="0" rIns="0" bIns="0" anchor="t" anchorCtr="0">
            <a:noAutofit/>
          </a:bodyPr>
          <a:lstStyle/>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highlight>
                  <a:srgbClr val="FFFF00"/>
                </a:highlight>
              </a:rPr>
              <a:t>Activities reset for 2023</a:t>
            </a: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Wellness program managed by your medical carrier</a:t>
            </a:r>
            <a:endParaRPr sz="2300" dirty="0">
              <a:solidFill>
                <a:srgbClr val="C40E3E"/>
              </a:solidFill>
            </a:endParaRP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Activities for $0 PCP Copay </a:t>
            </a:r>
            <a:endParaRPr sz="2300" dirty="0">
              <a:solidFill>
                <a:srgbClr val="C40E3E"/>
              </a:solidFill>
              <a:highlight>
                <a:srgbClr val="FFFF00"/>
              </a:highlight>
            </a:endParaRPr>
          </a:p>
          <a:p>
            <a:pPr marL="914400" marR="0" lvl="1" indent="-317500" algn="l" rtl="0">
              <a:lnSpc>
                <a:spcPct val="150000"/>
              </a:lnSpc>
              <a:spcBef>
                <a:spcPts val="0"/>
              </a:spcBef>
              <a:spcAft>
                <a:spcPts val="0"/>
              </a:spcAft>
              <a:buSzPts val="1400"/>
              <a:buChar char="○"/>
            </a:pPr>
            <a:r>
              <a:rPr lang="en-US" sz="2300" dirty="0"/>
              <a:t>Select or Confirm PCP </a:t>
            </a:r>
            <a:endParaRPr sz="2300" dirty="0"/>
          </a:p>
          <a:p>
            <a:pPr marL="914400" marR="0" lvl="1" indent="-317500" algn="l" rtl="0">
              <a:lnSpc>
                <a:spcPct val="150000"/>
              </a:lnSpc>
              <a:spcBef>
                <a:spcPts val="0"/>
              </a:spcBef>
              <a:spcAft>
                <a:spcPts val="0"/>
              </a:spcAft>
              <a:buSzPts val="1400"/>
              <a:buChar char="○"/>
            </a:pPr>
            <a:r>
              <a:rPr lang="en-US" sz="2300" dirty="0"/>
              <a:t>Complete HRA (Health Risk Assessment)</a:t>
            </a:r>
          </a:p>
          <a:p>
            <a:pPr marL="914400" marR="0" lvl="1" indent="-317500" algn="l" rtl="0">
              <a:lnSpc>
                <a:spcPct val="150000"/>
              </a:lnSpc>
              <a:spcBef>
                <a:spcPts val="0"/>
              </a:spcBef>
              <a:spcAft>
                <a:spcPts val="0"/>
              </a:spcAft>
              <a:buSzPts val="1400"/>
              <a:buChar char="○"/>
            </a:pPr>
            <a:r>
              <a:rPr lang="en-US" sz="2300" dirty="0"/>
              <a:t>Kaiser members: Sign online HIPAA release</a:t>
            </a:r>
            <a:endParaRPr sz="2300" dirty="0"/>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Activities for $5 discount on Specialist Copay (total $10)</a:t>
            </a:r>
            <a:endParaRPr lang="en-US" sz="2300" dirty="0">
              <a:solidFill>
                <a:srgbClr val="00B0F0"/>
              </a:solidFill>
            </a:endParaRPr>
          </a:p>
          <a:p>
            <a:pPr marL="914400" marR="0" lvl="1" indent="-317500" algn="l" rtl="0">
              <a:lnSpc>
                <a:spcPct val="150000"/>
              </a:lnSpc>
              <a:spcBef>
                <a:spcPts val="0"/>
              </a:spcBef>
              <a:spcAft>
                <a:spcPts val="0"/>
              </a:spcAft>
              <a:buSzPts val="1400"/>
              <a:buChar char="○"/>
            </a:pPr>
            <a:r>
              <a:rPr lang="en-US" sz="2300" dirty="0">
                <a:latin typeface="+mn-lt"/>
              </a:rPr>
              <a:t>Obtain</a:t>
            </a:r>
            <a:r>
              <a:rPr lang="en-US" sz="2300" dirty="0"/>
              <a:t> an annual routine eye exam    </a:t>
            </a:r>
            <a:r>
              <a:rPr lang="en-US" sz="2300" i="1" dirty="0">
                <a:solidFill>
                  <a:srgbClr val="00B0F0"/>
                </a:solidFill>
              </a:rPr>
              <a:t>new</a:t>
            </a:r>
            <a:r>
              <a:rPr lang="en-US" sz="2300" dirty="0"/>
              <a:t>  </a:t>
            </a:r>
          </a:p>
          <a:p>
            <a:pPr marL="914400" marR="0" lvl="1" indent="-317500" algn="l" rtl="0">
              <a:lnSpc>
                <a:spcPct val="150000"/>
              </a:lnSpc>
              <a:spcBef>
                <a:spcPts val="0"/>
              </a:spcBef>
              <a:spcAft>
                <a:spcPts val="0"/>
              </a:spcAft>
              <a:buSzPts val="1400"/>
              <a:buChar char="○"/>
            </a:pPr>
            <a:r>
              <a:rPr lang="en-US" sz="2300" dirty="0"/>
              <a:t>Complete any age/gender preventive screenings </a:t>
            </a:r>
            <a:endParaRPr sz="2300" dirty="0"/>
          </a:p>
          <a:p>
            <a:pPr marL="457200" marR="0" lvl="0" indent="0" algn="l" rtl="0">
              <a:lnSpc>
                <a:spcPct val="150000"/>
              </a:lnSpc>
              <a:spcBef>
                <a:spcPts val="0"/>
              </a:spcBef>
              <a:spcAft>
                <a:spcPts val="0"/>
              </a:spcAft>
              <a:buNone/>
            </a:pPr>
            <a:endParaRPr sz="24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sp>
        <p:nvSpPr>
          <p:cNvPr id="4" name="Arrow: Left 3">
            <a:extLst>
              <a:ext uri="{FF2B5EF4-FFF2-40B4-BE49-F238E27FC236}">
                <a16:creationId xmlns:a16="http://schemas.microsoft.com/office/drawing/2014/main" id="{A8083B09-A089-C1DB-64FE-42D09C8BEB89}"/>
              </a:ext>
            </a:extLst>
          </p:cNvPr>
          <p:cNvSpPr/>
          <p:nvPr/>
        </p:nvSpPr>
        <p:spPr>
          <a:xfrm>
            <a:off x="5866646" y="4789284"/>
            <a:ext cx="978408" cy="528304"/>
          </a:xfrm>
          <a:prstGeom prst="lef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6 Healthy families ideas | healthy families, stock photos, photo">
            <a:extLst>
              <a:ext uri="{FF2B5EF4-FFF2-40B4-BE49-F238E27FC236}">
                <a16:creationId xmlns:a16="http://schemas.microsoft.com/office/drawing/2014/main" id="{F8017AFF-363F-631E-7577-7437F1821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149" y="209715"/>
            <a:ext cx="2909403" cy="1419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Wellness 2023</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49842"/>
            <a:ext cx="8687355" cy="5272300"/>
          </a:xfrm>
          <a:prstGeom prst="rect">
            <a:avLst/>
          </a:prstGeom>
          <a:noFill/>
          <a:ln>
            <a:noFill/>
          </a:ln>
        </p:spPr>
        <p:txBody>
          <a:bodyPr spcFirstLastPara="1" wrap="square" lIns="0" tIns="0" rIns="0" bIns="0" anchor="t" anchorCtr="0">
            <a:noAutofit/>
          </a:bodyPr>
          <a:lstStyle/>
          <a:p>
            <a:pPr marL="127000" marR="0" lvl="0" algn="l" rtl="0">
              <a:spcBef>
                <a:spcPts val="0"/>
              </a:spcBef>
              <a:spcAft>
                <a:spcPts val="0"/>
              </a:spcAft>
              <a:buClr>
                <a:srgbClr val="C40E3E"/>
              </a:buClr>
              <a:buSzPts val="1600"/>
            </a:pPr>
            <a:r>
              <a:rPr lang="en-US" sz="2300" dirty="0">
                <a:solidFill>
                  <a:schemeClr val="accent1"/>
                </a:solidFill>
              </a:rPr>
              <a:t>Wellness program managed by your medical carrier and includes motivating digital resources you can access anytime anywhere! Examples include:</a:t>
            </a:r>
          </a:p>
          <a:p>
            <a:pPr marL="457200" marR="0" lvl="0" indent="-330200" algn="l" rtl="0">
              <a:spcBef>
                <a:spcPts val="0"/>
              </a:spcBef>
              <a:spcAft>
                <a:spcPts val="600"/>
              </a:spcAft>
              <a:buClr>
                <a:srgbClr val="C40E3E"/>
              </a:buClr>
              <a:buSzPts val="1600"/>
              <a:buChar char="●"/>
            </a:pPr>
            <a:r>
              <a:rPr lang="en-US" sz="2000" dirty="0">
                <a:solidFill>
                  <a:srgbClr val="C40E3E"/>
                </a:solidFill>
              </a:rPr>
              <a:t>Health Surveys (annual and on demand) and Personalized Health timelines to include recommendations, content and services available to you </a:t>
            </a:r>
          </a:p>
          <a:p>
            <a:pPr marL="457200" indent="-330200">
              <a:spcAft>
                <a:spcPts val="600"/>
              </a:spcAft>
              <a:buClr>
                <a:srgbClr val="C40E3E"/>
              </a:buClr>
              <a:buSzPts val="1600"/>
              <a:buFont typeface="Arial"/>
              <a:buChar char="●"/>
            </a:pPr>
            <a:r>
              <a:rPr lang="en-US" sz="2000" dirty="0">
                <a:solidFill>
                  <a:srgbClr val="C40E3E"/>
                </a:solidFill>
              </a:rPr>
              <a:t>Health Profile for maintaining all your health data in one place</a:t>
            </a:r>
            <a:endParaRPr lang="en-US" sz="2000" dirty="0"/>
          </a:p>
          <a:p>
            <a:pPr marL="457200" marR="0" lvl="0" indent="-330200" algn="l" rtl="0">
              <a:spcBef>
                <a:spcPts val="0"/>
              </a:spcBef>
              <a:spcAft>
                <a:spcPts val="600"/>
              </a:spcAft>
              <a:buClr>
                <a:srgbClr val="C40E3E"/>
              </a:buClr>
              <a:buSzPts val="1600"/>
              <a:buChar char="●"/>
            </a:pPr>
            <a:r>
              <a:rPr lang="en-US" sz="2000" dirty="0">
                <a:solidFill>
                  <a:srgbClr val="C40E3E"/>
                </a:solidFill>
              </a:rPr>
              <a:t>Trackers: Connect your wearable devices or enter your own data to monitor sleep, step, nutrition and more</a:t>
            </a:r>
          </a:p>
          <a:p>
            <a:pPr marL="457200" marR="0" lvl="0" indent="-330200" algn="l" rtl="0">
              <a:spcBef>
                <a:spcPts val="0"/>
              </a:spcBef>
              <a:spcAft>
                <a:spcPts val="600"/>
              </a:spcAft>
              <a:buClr>
                <a:srgbClr val="C40E3E"/>
              </a:buClr>
              <a:buSzPts val="1600"/>
              <a:buChar char="●"/>
            </a:pPr>
            <a:r>
              <a:rPr lang="en-US" sz="2000" dirty="0">
                <a:solidFill>
                  <a:srgbClr val="C40E3E"/>
                </a:solidFill>
              </a:rPr>
              <a:t>Challenges providing extra motivation for achieving your goals</a:t>
            </a:r>
          </a:p>
          <a:p>
            <a:pPr marL="457200" marR="0" lvl="0" indent="-330200" algn="l" rtl="0">
              <a:spcBef>
                <a:spcPts val="0"/>
              </a:spcBef>
              <a:spcAft>
                <a:spcPts val="600"/>
              </a:spcAft>
              <a:buClr>
                <a:srgbClr val="C40E3E"/>
              </a:buClr>
              <a:buSzPts val="1600"/>
              <a:buChar char="●"/>
            </a:pPr>
            <a:r>
              <a:rPr lang="en-US" sz="2000" dirty="0">
                <a:solidFill>
                  <a:srgbClr val="C40E3E"/>
                </a:solidFill>
              </a:rPr>
              <a:t>Wellness Coaching at no cost – 1:1, can be telephonic or online</a:t>
            </a:r>
          </a:p>
          <a:p>
            <a:pPr marL="457200" marR="0" lvl="0" indent="-330200" algn="l" rtl="0">
              <a:spcBef>
                <a:spcPts val="0"/>
              </a:spcBef>
              <a:spcAft>
                <a:spcPts val="600"/>
              </a:spcAft>
              <a:buClr>
                <a:srgbClr val="C40E3E"/>
              </a:buClr>
              <a:buSzPts val="1600"/>
              <a:buChar char="●"/>
            </a:pPr>
            <a:r>
              <a:rPr lang="en-US" sz="2000" dirty="0">
                <a:solidFill>
                  <a:srgbClr val="C40E3E"/>
                </a:solidFill>
              </a:rPr>
              <a:t>Diabetes Prevention Programs for members who meet pre-diabetes criteria. Programs contain success kits (wireless scale, wearable fitness trackers, exercise equipment) and 1:1 coaching + weekly cohort meetings</a:t>
            </a:r>
          </a:p>
          <a:p>
            <a:pPr marL="457200" marR="0" lvl="0" indent="0" algn="l" rtl="0">
              <a:spcBef>
                <a:spcPts val="0"/>
              </a:spcBef>
              <a:spcAft>
                <a:spcPts val="0"/>
              </a:spcAft>
              <a:buNone/>
            </a:pPr>
            <a:endParaRPr sz="2400" dirty="0">
              <a:solidFill>
                <a:srgbClr val="C40E3E"/>
              </a:solidFill>
            </a:endParaRPr>
          </a:p>
          <a:p>
            <a:pPr marL="457200" marR="0" lvl="0" indent="0" algn="l" rtl="0">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1">
            <a:extLst>
              <a:ext uri="{FF2B5EF4-FFF2-40B4-BE49-F238E27FC236}">
                <a16:creationId xmlns:a16="http://schemas.microsoft.com/office/drawing/2014/main" id="{4E634718-854D-12B2-AA7D-99F4EA11DB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44" y="93003"/>
            <a:ext cx="953342" cy="956839"/>
          </a:xfrm>
          <a:prstGeom prst="rect">
            <a:avLst/>
          </a:prstGeom>
          <a:noFill/>
          <a:ln>
            <a:noFill/>
          </a:ln>
        </p:spPr>
      </p:pic>
    </p:spTree>
    <p:extLst>
      <p:ext uri="{BB962C8B-B14F-4D97-AF65-F5344CB8AC3E}">
        <p14:creationId xmlns:p14="http://schemas.microsoft.com/office/powerpoint/2010/main" val="86924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7" y="318222"/>
            <a:ext cx="8419513" cy="470898"/>
          </a:xfrm>
        </p:spPr>
        <p:txBody>
          <a:bodyPr/>
          <a:lstStyle/>
          <a:p>
            <a:r>
              <a:rPr lang="en-US" dirty="0">
                <a:solidFill>
                  <a:schemeClr val="tx1"/>
                </a:solidFill>
              </a:rPr>
              <a:t> Financial Wellness: </a:t>
            </a:r>
            <a:r>
              <a:rPr lang="en-US" dirty="0" err="1">
                <a:solidFill>
                  <a:schemeClr val="tx1"/>
                </a:solidFill>
              </a:rPr>
              <a:t>Upwise</a:t>
            </a:r>
            <a:endParaRPr lang="en-US" dirty="0">
              <a:solidFill>
                <a:schemeClr val="tx1"/>
              </a:solidFill>
            </a:endParaRPr>
          </a:p>
        </p:txBody>
      </p:sp>
      <p:pic>
        <p:nvPicPr>
          <p:cNvPr id="6" name="Picture 5" descr="A picture containing company name&#10;&#10;Description automatically generated"/>
          <p:cNvPicPr/>
          <p:nvPr/>
        </p:nvPicPr>
        <p:blipFill>
          <a:blip r:embed="rId3"/>
          <a:stretch>
            <a:fillRect/>
          </a:stretch>
        </p:blipFill>
        <p:spPr>
          <a:xfrm>
            <a:off x="3303639" y="789121"/>
            <a:ext cx="2506611" cy="1462466"/>
          </a:xfrm>
          <a:prstGeom prst="rect">
            <a:avLst/>
          </a:prstGeom>
        </p:spPr>
      </p:pic>
      <p:sp>
        <p:nvSpPr>
          <p:cNvPr id="7" name="Rectangle 6"/>
          <p:cNvSpPr/>
          <p:nvPr/>
        </p:nvSpPr>
        <p:spPr>
          <a:xfrm>
            <a:off x="511278" y="2251587"/>
            <a:ext cx="8406580" cy="3170099"/>
          </a:xfrm>
          <a:prstGeom prst="rect">
            <a:avLst/>
          </a:prstGeom>
        </p:spPr>
        <p:txBody>
          <a:bodyPr wrap="square">
            <a:spAutoFit/>
          </a:bodyPr>
          <a:lstStyle/>
          <a:p>
            <a:pPr marL="469900" lvl="0" indent="-342900">
              <a:buClr>
                <a:srgbClr val="C40E3E"/>
              </a:buClr>
              <a:buSzPts val="1600"/>
              <a:buFont typeface="Arial" panose="020B0604020202020204" pitchFamily="34" charset="0"/>
              <a:buChar char="•"/>
            </a:pPr>
            <a:r>
              <a:rPr lang="en-US" sz="2000" dirty="0" err="1">
                <a:solidFill>
                  <a:schemeClr val="tx1"/>
                </a:solidFill>
              </a:rPr>
              <a:t>Upwise</a:t>
            </a:r>
            <a:r>
              <a:rPr lang="en-US" sz="2000" dirty="0">
                <a:solidFill>
                  <a:schemeClr val="tx1"/>
                </a:solidFill>
              </a:rPr>
              <a:t> from MetLife is a no-cost confidential financial wellness app available to all State of Maryland Employees </a:t>
            </a:r>
          </a:p>
          <a:p>
            <a:pPr marL="469900" lvl="0" indent="-342900">
              <a:buClr>
                <a:srgbClr val="C40E3E"/>
              </a:buClr>
              <a:buSzPts val="1600"/>
              <a:buFont typeface="Arial" panose="020B0604020202020204" pitchFamily="34" charset="0"/>
              <a:buChar char="•"/>
            </a:pPr>
            <a:endParaRPr lang="en-US" sz="2000" dirty="0">
              <a:solidFill>
                <a:schemeClr val="tx1"/>
              </a:solidFill>
            </a:endParaRPr>
          </a:p>
          <a:p>
            <a:pPr marL="469900" lvl="0" indent="-342900">
              <a:buClr>
                <a:srgbClr val="C40E3E"/>
              </a:buClr>
              <a:buSzPts val="1600"/>
              <a:buFont typeface="Arial" panose="020B0604020202020204" pitchFamily="34" charset="0"/>
              <a:buChar char="•"/>
            </a:pPr>
            <a:r>
              <a:rPr lang="en-US" sz="2000" dirty="0">
                <a:solidFill>
                  <a:schemeClr val="tx1"/>
                </a:solidFill>
              </a:rPr>
              <a:t>Participation does not depend on benefits eligibility and no election is required for participation</a:t>
            </a:r>
          </a:p>
          <a:p>
            <a:pPr marL="469900" lvl="0" indent="-342900">
              <a:buClr>
                <a:srgbClr val="C40E3E"/>
              </a:buClr>
              <a:buSzPts val="1600"/>
              <a:buFont typeface="Arial" panose="020B0604020202020204" pitchFamily="34" charset="0"/>
              <a:buChar char="•"/>
            </a:pPr>
            <a:endParaRPr lang="en-US" sz="2000" dirty="0">
              <a:solidFill>
                <a:schemeClr val="tx1"/>
              </a:solidFill>
            </a:endParaRPr>
          </a:p>
          <a:p>
            <a:pPr marL="469900" lvl="0" indent="-342900">
              <a:buClr>
                <a:srgbClr val="C40E3E"/>
              </a:buClr>
              <a:buSzPts val="1600"/>
              <a:buFont typeface="Arial" panose="020B0604020202020204" pitchFamily="34" charset="0"/>
              <a:buChar char="•"/>
            </a:pPr>
            <a:r>
              <a:rPr lang="en-US" sz="2000" dirty="0">
                <a:solidFill>
                  <a:schemeClr val="tx1"/>
                </a:solidFill>
              </a:rPr>
              <a:t>Designed to help build financial progress through good money habits</a:t>
            </a:r>
          </a:p>
          <a:p>
            <a:pPr marL="469900" lvl="0" indent="-342900">
              <a:buClr>
                <a:srgbClr val="C40E3E"/>
              </a:buClr>
              <a:buSzPts val="1600"/>
              <a:buFont typeface="Arial" panose="020B0604020202020204" pitchFamily="34" charset="0"/>
              <a:buChar char="•"/>
            </a:pPr>
            <a:endParaRPr lang="en-US" sz="2000" dirty="0">
              <a:solidFill>
                <a:schemeClr val="tx1"/>
              </a:solidFill>
            </a:endParaRPr>
          </a:p>
          <a:p>
            <a:endParaRPr lang="en-US" sz="2000" dirty="0">
              <a:solidFill>
                <a:schemeClr val="tx1"/>
              </a:solidFill>
            </a:endParaRPr>
          </a:p>
          <a:p>
            <a:pPr algn="ctr"/>
            <a:r>
              <a:rPr lang="en-US" sz="2000" dirty="0">
                <a:solidFill>
                  <a:schemeClr val="tx1"/>
                </a:solidFill>
              </a:rPr>
              <a:t>Download the app: </a:t>
            </a:r>
            <a:r>
              <a:rPr lang="en-US" sz="2000" u="sng" dirty="0">
                <a:solidFill>
                  <a:schemeClr val="tx1"/>
                </a:solidFill>
                <a:hlinkClick r:id="rId4"/>
              </a:rPr>
              <a:t>App Store</a:t>
            </a:r>
            <a:r>
              <a:rPr lang="en-US" sz="2000" dirty="0">
                <a:solidFill>
                  <a:schemeClr val="tx1"/>
                </a:solidFill>
              </a:rPr>
              <a:t> or </a:t>
            </a:r>
            <a:r>
              <a:rPr lang="en-US" sz="2000" u="sng" dirty="0">
                <a:solidFill>
                  <a:schemeClr val="tx1"/>
                </a:solidFill>
                <a:hlinkClick r:id="rId5"/>
              </a:rPr>
              <a:t>Google Play</a:t>
            </a:r>
            <a:endParaRPr lang="en-US" sz="2000" dirty="0">
              <a:solidFill>
                <a:schemeClr val="tx1"/>
              </a:solidFill>
            </a:endParaRPr>
          </a:p>
        </p:txBody>
      </p:sp>
      <p:pic>
        <p:nvPicPr>
          <p:cNvPr id="4" name="Picture 3">
            <a:extLst>
              <a:ext uri="{FF2B5EF4-FFF2-40B4-BE49-F238E27FC236}">
                <a16:creationId xmlns:a16="http://schemas.microsoft.com/office/drawing/2014/main" id="{43F39A7B-1435-0E2E-26DD-66582D0100CA}"/>
              </a:ext>
            </a:extLst>
          </p:cNvPr>
          <p:cNvPicPr>
            <a:picLocks noChangeAspect="1"/>
          </p:cNvPicPr>
          <p:nvPr/>
        </p:nvPicPr>
        <p:blipFill>
          <a:blip r:embed="rId6"/>
          <a:stretch>
            <a:fillRect/>
          </a:stretch>
        </p:blipFill>
        <p:spPr>
          <a:xfrm>
            <a:off x="3612332" y="1745431"/>
            <a:ext cx="1801639" cy="521527"/>
          </a:xfrm>
          <a:prstGeom prst="rect">
            <a:avLst/>
          </a:prstGeom>
        </p:spPr>
      </p:pic>
    </p:spTree>
    <p:extLst>
      <p:ext uri="{BB962C8B-B14F-4D97-AF65-F5344CB8AC3E}">
        <p14:creationId xmlns:p14="http://schemas.microsoft.com/office/powerpoint/2010/main" val="95669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2776-8A4A-B305-2BCC-63D5724D1702}"/>
              </a:ext>
            </a:extLst>
          </p:cNvPr>
          <p:cNvSpPr>
            <a:spLocks noGrp="1"/>
          </p:cNvSpPr>
          <p:nvPr>
            <p:ph type="title"/>
          </p:nvPr>
        </p:nvSpPr>
        <p:spPr>
          <a:xfrm>
            <a:off x="267288" y="225083"/>
            <a:ext cx="3629464" cy="564037"/>
          </a:xfrm>
        </p:spPr>
        <p:txBody>
          <a:bodyPr/>
          <a:lstStyle/>
          <a:p>
            <a:endParaRPr lang="en-US" dirty="0"/>
          </a:p>
        </p:txBody>
      </p:sp>
      <p:pic>
        <p:nvPicPr>
          <p:cNvPr id="3" name="Picture 2">
            <a:extLst>
              <a:ext uri="{FF2B5EF4-FFF2-40B4-BE49-F238E27FC236}">
                <a16:creationId xmlns:a16="http://schemas.microsoft.com/office/drawing/2014/main" id="{3563E026-FBA0-597F-0A37-4B944D227395}"/>
              </a:ext>
            </a:extLst>
          </p:cNvPr>
          <p:cNvPicPr>
            <a:picLocks noChangeAspect="1"/>
          </p:cNvPicPr>
          <p:nvPr/>
        </p:nvPicPr>
        <p:blipFill>
          <a:blip r:embed="rId2"/>
          <a:stretch>
            <a:fillRect/>
          </a:stretch>
        </p:blipFill>
        <p:spPr>
          <a:xfrm>
            <a:off x="154745" y="175871"/>
            <a:ext cx="5430129" cy="1666997"/>
          </a:xfrm>
          <a:prstGeom prst="rect">
            <a:avLst/>
          </a:prstGeom>
        </p:spPr>
      </p:pic>
      <p:sp>
        <p:nvSpPr>
          <p:cNvPr id="5" name="TextBox 4">
            <a:extLst>
              <a:ext uri="{FF2B5EF4-FFF2-40B4-BE49-F238E27FC236}">
                <a16:creationId xmlns:a16="http://schemas.microsoft.com/office/drawing/2014/main" id="{A5AEFAF2-DFE6-3C85-5283-AB6B5ADECAF6}"/>
              </a:ext>
            </a:extLst>
          </p:cNvPr>
          <p:cNvSpPr txBox="1"/>
          <p:nvPr/>
        </p:nvSpPr>
        <p:spPr>
          <a:xfrm>
            <a:off x="576775" y="1892080"/>
            <a:ext cx="8356209" cy="4875214"/>
          </a:xfrm>
          <a:prstGeom prst="rect">
            <a:avLst/>
          </a:prstGeom>
          <a:noFill/>
        </p:spPr>
        <p:txBody>
          <a:bodyPr wrap="square">
            <a:spAutoFit/>
          </a:bodyPr>
          <a:lstStyle/>
          <a:p>
            <a:pPr marL="469900" lvl="0" indent="-342900">
              <a:buClr>
                <a:srgbClr val="C40E3E"/>
              </a:buClr>
              <a:buSzPts val="1600"/>
              <a:buFont typeface="Arial" panose="020B0604020202020204" pitchFamily="34" charset="0"/>
              <a:buChar char="•"/>
            </a:pPr>
            <a:r>
              <a:rPr lang="en-US" sz="1600" dirty="0">
                <a:solidFill>
                  <a:schemeClr val="accent1"/>
                </a:solidFill>
              </a:rPr>
              <a:t>No-cost, confidential program. No benefit elections necessary</a:t>
            </a:r>
          </a:p>
          <a:p>
            <a:pPr marL="127000" lvl="0">
              <a:buClr>
                <a:srgbClr val="C40E3E"/>
              </a:buClr>
              <a:buSzPts val="1600"/>
            </a:pPr>
            <a:endParaRPr lang="en-US" sz="1400" dirty="0">
              <a:solidFill>
                <a:schemeClr val="accent1"/>
              </a:solidFill>
            </a:endParaRPr>
          </a:p>
          <a:p>
            <a:pPr marL="469900" lvl="0" indent="-342900">
              <a:buClr>
                <a:srgbClr val="C40E3E"/>
              </a:buClr>
              <a:buSzPts val="1600"/>
              <a:buFont typeface="Arial" panose="020B0604020202020204" pitchFamily="34" charset="0"/>
              <a:buChar char="•"/>
            </a:pPr>
            <a:r>
              <a:rPr lang="en-US" sz="1600" dirty="0">
                <a:solidFill>
                  <a:schemeClr val="accent1"/>
                </a:solidFill>
              </a:rPr>
              <a:t>Provides 24/7 services and resources to active employees and dependents of State Personnel Management System, Maryland Department of Transportation, Judiciary and Legislature, including all full and part-time employees and contractual employees </a:t>
            </a:r>
            <a:r>
              <a:rPr lang="en-US" dirty="0">
                <a:solidFill>
                  <a:schemeClr val="accent1"/>
                </a:solidFill>
              </a:rPr>
              <a:t>(Not available to Morgan State University, St. Mary’s College of Maryland, UM System, contingent workers, temporary employees, and interns).</a:t>
            </a:r>
          </a:p>
          <a:p>
            <a:pPr marL="469900" lvl="0" indent="-342900">
              <a:buClr>
                <a:srgbClr val="C40E3E"/>
              </a:buClr>
              <a:buSzPts val="1600"/>
              <a:buFont typeface="Arial" panose="020B0604020202020204" pitchFamily="34" charset="0"/>
              <a:buChar char="•"/>
            </a:pPr>
            <a:endParaRPr lang="en-US" sz="1100" dirty="0">
              <a:solidFill>
                <a:schemeClr val="accent1"/>
              </a:solidFill>
            </a:endParaRPr>
          </a:p>
          <a:p>
            <a:pPr marL="469900" lvl="0" indent="-342900">
              <a:buClr>
                <a:srgbClr val="C40E3E"/>
              </a:buClr>
              <a:buSzPts val="1600"/>
              <a:buFont typeface="Arial" panose="020B0604020202020204" pitchFamily="34" charset="0"/>
              <a:buChar char="•"/>
            </a:pPr>
            <a:r>
              <a:rPr lang="en-US" sz="1600" b="1" dirty="0">
                <a:solidFill>
                  <a:schemeClr val="tx1"/>
                </a:solidFill>
              </a:rPr>
              <a:t>Services include: </a:t>
            </a:r>
          </a:p>
          <a:p>
            <a:pPr lvl="8">
              <a:lnSpc>
                <a:spcPct val="150000"/>
              </a:lnSpc>
            </a:pPr>
            <a:r>
              <a:rPr lang="en-US" sz="1600" dirty="0"/>
              <a:t>         	-Master's level clinician "care coordinators"</a:t>
            </a:r>
          </a:p>
          <a:p>
            <a:pPr lvl="3">
              <a:lnSpc>
                <a:spcPct val="150000"/>
              </a:lnSpc>
            </a:pPr>
            <a:r>
              <a:rPr lang="en-US" sz="1600" dirty="0"/>
              <a:t>          	-Short-term counseling- no limit on the number of issues </a:t>
            </a:r>
          </a:p>
          <a:p>
            <a:pPr lvl="3">
              <a:lnSpc>
                <a:spcPct val="150000"/>
              </a:lnSpc>
            </a:pPr>
            <a:r>
              <a:rPr lang="en-US" sz="1600" dirty="0"/>
              <a:t>          	-Long-term counseling referrals</a:t>
            </a:r>
          </a:p>
          <a:p>
            <a:pPr lvl="3">
              <a:lnSpc>
                <a:spcPct val="150000"/>
              </a:lnSpc>
            </a:pPr>
            <a:r>
              <a:rPr lang="en-US" sz="1600" dirty="0"/>
              <a:t>          	-Free unlimited telephonic financial consultations</a:t>
            </a:r>
          </a:p>
          <a:p>
            <a:pPr lvl="3">
              <a:lnSpc>
                <a:spcPct val="150000"/>
              </a:lnSpc>
            </a:pPr>
            <a:r>
              <a:rPr lang="en-US" sz="1600" dirty="0"/>
              <a:t>          	-Free 30-minute telephonic or in-office legal consultations</a:t>
            </a:r>
          </a:p>
          <a:p>
            <a:pPr lvl="3">
              <a:lnSpc>
                <a:spcPct val="150000"/>
              </a:lnSpc>
            </a:pPr>
            <a:r>
              <a:rPr lang="en-US" sz="1600" dirty="0"/>
              <a:t>          	-Dedicated </a:t>
            </a:r>
            <a:r>
              <a:rPr lang="en-US" sz="1600" dirty="0" err="1"/>
              <a:t>MyMDCARES</a:t>
            </a:r>
            <a:r>
              <a:rPr lang="en-US" sz="1600" dirty="0"/>
              <a:t> web portal with locator services, </a:t>
            </a:r>
          </a:p>
          <a:p>
            <a:pPr lvl="3">
              <a:lnSpc>
                <a:spcPct val="150000"/>
              </a:lnSpc>
            </a:pPr>
            <a:r>
              <a:rPr lang="en-US" sz="1600" dirty="0"/>
              <a:t>                 additional resources, easy access  </a:t>
            </a:r>
          </a:p>
          <a:p>
            <a:pPr marL="469900" lvl="0" indent="-342900">
              <a:buClr>
                <a:srgbClr val="C40E3E"/>
              </a:buClr>
              <a:buSzPts val="1600"/>
              <a:buFont typeface="Arial" panose="020B0604020202020204" pitchFamily="34" charset="0"/>
              <a:buChar char="•"/>
            </a:pPr>
            <a:endParaRPr lang="en-US" sz="1100" dirty="0">
              <a:solidFill>
                <a:schemeClr val="accent1"/>
              </a:solidFill>
            </a:endParaRPr>
          </a:p>
        </p:txBody>
      </p:sp>
    </p:spTree>
    <p:extLst>
      <p:ext uri="{BB962C8B-B14F-4D97-AF65-F5344CB8AC3E}">
        <p14:creationId xmlns:p14="http://schemas.microsoft.com/office/powerpoint/2010/main" val="287989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1"/>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000" dirty="0">
                <a:latin typeface="Freestyle Script" panose="030804020302050B0404" pitchFamily="66" charset="0"/>
              </a:rPr>
              <a:t>SPS </a:t>
            </a:r>
            <a:r>
              <a:rPr lang="en-US" sz="9600" dirty="0">
                <a:latin typeface="Freestyle Script" panose="030804020302050B0404" pitchFamily="66" charset="0"/>
              </a:rPr>
              <a:t>Benefit</a:t>
            </a:r>
            <a:r>
              <a:rPr lang="en-US" sz="8000" dirty="0">
                <a:latin typeface="Freestyle Script" panose="030804020302050B0404" pitchFamily="66" charset="0"/>
              </a:rPr>
              <a:t> System</a:t>
            </a:r>
            <a:endParaRPr sz="8000" dirty="0">
              <a:latin typeface="Freestyle Script" panose="030804020302050B0404" pitchFamily="66" charset="0"/>
            </a:endParaRPr>
          </a:p>
        </p:txBody>
      </p:sp>
      <p:pic>
        <p:nvPicPr>
          <p:cNvPr id="5" name="Picture 4">
            <a:extLst>
              <a:ext uri="{FF2B5EF4-FFF2-40B4-BE49-F238E27FC236}">
                <a16:creationId xmlns:a16="http://schemas.microsoft.com/office/drawing/2014/main" id="{B326DE45-C552-4456-9EE2-1199D12E03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19" y="3678176"/>
            <a:ext cx="1214087" cy="1090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g98248893bf_0_1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chemeClr val="accent1"/>
                </a:solidFill>
              </a:rPr>
              <a:t>Open Enrollment</a:t>
            </a:r>
            <a:endParaRPr sz="3400" dirty="0">
              <a:solidFill>
                <a:schemeClr val="accent1"/>
              </a:solidFill>
            </a:endParaRPr>
          </a:p>
        </p:txBody>
      </p:sp>
      <p:sp>
        <p:nvSpPr>
          <p:cNvPr id="1423" name="Google Shape;1423;g98248893bf_0_1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424" name="Google Shape;1424;g98248893bf_0_1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25" name="Google Shape;1425;g98248893bf_0_147"/>
          <p:cNvSpPr txBox="1"/>
          <p:nvPr/>
        </p:nvSpPr>
        <p:spPr>
          <a:xfrm>
            <a:off x="457200" y="1217599"/>
            <a:ext cx="8229600" cy="4422549"/>
          </a:xfrm>
          <a:prstGeom prst="rect">
            <a:avLst/>
          </a:prstGeom>
          <a:noFill/>
          <a:ln>
            <a:noFill/>
          </a:ln>
        </p:spPr>
        <p:txBody>
          <a:bodyPr spcFirstLastPara="1" wrap="square" lIns="0" tIns="0" rIns="0" bIns="0" anchor="t" anchorCtr="0">
            <a:noAutofit/>
          </a:bodyPr>
          <a:lstStyle/>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The SPS Benefits System User Interface features “tiles” for quick reference.</a:t>
            </a: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The screen allows the employee/retiree to view all current elections at a glance and then decide which, if any, they want to change.</a:t>
            </a:r>
            <a:endParaRPr sz="2000" dirty="0">
              <a:solidFill>
                <a:srgbClr val="C00000"/>
              </a:solidFill>
            </a:endParaRP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Dependents already in the system are clearly visible; this will help reduce duplicate dependents.</a:t>
            </a:r>
          </a:p>
          <a:p>
            <a:pPr marL="469900" lvl="1" indent="-342900">
              <a:spcAft>
                <a:spcPts val="1200"/>
              </a:spcAft>
              <a:buClr>
                <a:srgbClr val="C40E3E"/>
              </a:buClr>
              <a:buSzPts val="1600"/>
              <a:buFont typeface="Arial" panose="020B0604020202020204" pitchFamily="34" charset="0"/>
              <a:buChar char="•"/>
            </a:pPr>
            <a:r>
              <a:rPr lang="en-US" sz="2000" dirty="0">
                <a:solidFill>
                  <a:srgbClr val="C00000"/>
                </a:solidFill>
              </a:rPr>
              <a:t>The </a:t>
            </a:r>
            <a:r>
              <a:rPr lang="en-US" sz="2000" dirty="0">
                <a:solidFill>
                  <a:srgbClr val="C00000"/>
                </a:solidFill>
                <a:hlinkClick r:id="rId3"/>
              </a:rPr>
              <a:t>Quick Reference Guide </a:t>
            </a:r>
            <a:r>
              <a:rPr lang="en-US" sz="2000" dirty="0">
                <a:solidFill>
                  <a:srgbClr val="C00000"/>
                </a:solidFill>
              </a:rPr>
              <a:t>is posted to the SPS Benefits Help Center website </a:t>
            </a:r>
            <a:r>
              <a:rPr lang="en-US" sz="2000" dirty="0">
                <a:solidFill>
                  <a:schemeClr val="accent1"/>
                </a:solidFill>
              </a:rPr>
              <a:t>OR</a:t>
            </a:r>
            <a:r>
              <a:rPr lang="en-US" sz="2000" dirty="0">
                <a:solidFill>
                  <a:srgbClr val="C40E3E"/>
                </a:solidFill>
              </a:rPr>
              <a:t> </a:t>
            </a:r>
          </a:p>
          <a:p>
            <a:pPr marL="469900" lvl="1" indent="-342900">
              <a:spcAft>
                <a:spcPts val="1200"/>
              </a:spcAft>
              <a:buClr>
                <a:srgbClr val="C40E3E"/>
              </a:buClr>
              <a:buSzPts val="1600"/>
              <a:buFont typeface="Arial" panose="020B0604020202020204" pitchFamily="34" charset="0"/>
              <a:buChar char="•"/>
            </a:pPr>
            <a:r>
              <a:rPr lang="en-US" sz="2000" dirty="0">
                <a:solidFill>
                  <a:srgbClr val="C00000"/>
                </a:solidFill>
              </a:rPr>
              <a:t>On the member’s SPS Benefits System home page</a:t>
            </a:r>
          </a:p>
          <a:p>
            <a:pPr marL="469900" lvl="0" indent="-342900">
              <a:lnSpc>
                <a:spcPct val="150000"/>
              </a:lnSpc>
              <a:buClr>
                <a:srgbClr val="C40E3E"/>
              </a:buClr>
              <a:buSzPts val="1600"/>
              <a:buFont typeface="Arial" panose="020B0604020202020204" pitchFamily="34" charset="0"/>
              <a:buChar char="•"/>
            </a:pPr>
            <a:endParaRPr lang="en-US" sz="2000" dirty="0">
              <a:solidFill>
                <a:srgbClr val="C40E3E"/>
              </a:solidFill>
              <a:hlinkClick r:id="rId4"/>
            </a:endParaRPr>
          </a:p>
          <a:p>
            <a:pPr marL="412750" lvl="0" indent="-285750">
              <a:lnSpc>
                <a:spcPct val="150000"/>
              </a:lnSpc>
              <a:buClr>
                <a:srgbClr val="C40E3E"/>
              </a:buClr>
              <a:buSzPts val="1600"/>
              <a:buFont typeface="Arial" panose="020B0604020202020204" pitchFamily="34" charset="0"/>
              <a:buChar char="•"/>
            </a:pPr>
            <a:endParaRPr lang="en-US" sz="1600" dirty="0">
              <a:solidFill>
                <a:srgbClr val="C40E3E"/>
              </a:solidFill>
            </a:endParaRPr>
          </a:p>
          <a:p>
            <a:pPr marL="457200" marR="0" lvl="0" indent="-330200" algn="l" rtl="0">
              <a:lnSpc>
                <a:spcPct val="150000"/>
              </a:lnSpc>
              <a:spcBef>
                <a:spcPts val="0"/>
              </a:spcBef>
              <a:spcAft>
                <a:spcPts val="0"/>
              </a:spcAft>
              <a:buClr>
                <a:srgbClr val="C40E3E"/>
              </a:buClr>
              <a:buSzPts val="1600"/>
              <a:buChar char="●"/>
            </a:pPr>
            <a:endParaRPr lang="en-US" sz="1600" dirty="0">
              <a:solidFill>
                <a:srgbClr val="C40E3E"/>
              </a:solidFill>
            </a:endParaRPr>
          </a:p>
          <a:p>
            <a:pPr marL="457200" lvl="2" indent="-330200">
              <a:lnSpc>
                <a:spcPct val="150000"/>
              </a:lnSpc>
              <a:buClr>
                <a:srgbClr val="C40E3E"/>
              </a:buClr>
              <a:buSzPts val="1600"/>
              <a:buChar char="●"/>
            </a:pPr>
            <a:endParaRPr sz="1600" dirty="0">
              <a:solidFill>
                <a:srgbClr val="C40E3E"/>
              </a:solidFill>
            </a:endParaRPr>
          </a:p>
          <a:p>
            <a:pPr marL="0" marR="0" lvl="0" indent="0" algn="l" rtl="0">
              <a:spcBef>
                <a:spcPts val="0"/>
              </a:spcBef>
              <a:spcAft>
                <a:spcPts val="0"/>
              </a:spcAft>
              <a:buNone/>
            </a:pPr>
            <a:endParaRPr sz="1800" dirty="0">
              <a:solidFill>
                <a:srgbClr val="00B0F0"/>
              </a:solidFill>
            </a:endParaRPr>
          </a:p>
        </p:txBody>
      </p:sp>
      <p:pic>
        <p:nvPicPr>
          <p:cNvPr id="2" name="Picture 1">
            <a:extLst>
              <a:ext uri="{FF2B5EF4-FFF2-40B4-BE49-F238E27FC236}">
                <a16:creationId xmlns:a16="http://schemas.microsoft.com/office/drawing/2014/main" id="{2EE1D359-A80C-E4A7-7BB6-861971CBC0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2700" y="127353"/>
            <a:ext cx="1214087" cy="1090246"/>
          </a:xfrm>
          <a:prstGeom prst="rect">
            <a:avLst/>
          </a:prstGeom>
          <a:noFill/>
          <a:ln>
            <a:noFill/>
          </a:ln>
        </p:spPr>
      </p:pic>
      <p:pic>
        <p:nvPicPr>
          <p:cNvPr id="3" name="Picture 2">
            <a:extLst>
              <a:ext uri="{FF2B5EF4-FFF2-40B4-BE49-F238E27FC236}">
                <a16:creationId xmlns:a16="http://schemas.microsoft.com/office/drawing/2014/main" id="{A055B887-519C-B635-0CB0-8BF5A21A67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8082" y="5217265"/>
            <a:ext cx="1214087" cy="1090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g98248893bf_0_10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432" name="Google Shape;1432;g98248893bf_0_10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33" name="Google Shape;1433;g98248893bf_0_104"/>
          <p:cNvSpPr txBox="1">
            <a:spLocks noGrp="1"/>
          </p:cNvSpPr>
          <p:nvPr>
            <p:ph type="title"/>
          </p:nvPr>
        </p:nvSpPr>
        <p:spPr>
          <a:xfrm>
            <a:off x="467353" y="519236"/>
            <a:ext cx="5368368"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chemeClr val="accent1"/>
                </a:solidFill>
              </a:rPr>
              <a:t>Open Enrollment User-Interface</a:t>
            </a:r>
            <a:endParaRPr dirty="0">
              <a:solidFill>
                <a:schemeClr val="accent1"/>
              </a:solidFill>
            </a:endParaRPr>
          </a:p>
        </p:txBody>
      </p:sp>
      <p:sp>
        <p:nvSpPr>
          <p:cNvPr id="1434" name="Google Shape;1434;g98248893bf_0_104"/>
          <p:cNvSpPr txBox="1">
            <a:spLocks noGrp="1"/>
          </p:cNvSpPr>
          <p:nvPr>
            <p:ph type="body" idx="1"/>
          </p:nvPr>
        </p:nvSpPr>
        <p:spPr>
          <a:xfrm>
            <a:off x="267278" y="2476500"/>
            <a:ext cx="3327300" cy="222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en-US" dirty="0">
                <a:solidFill>
                  <a:schemeClr val="dk1"/>
                </a:solidFill>
              </a:rPr>
              <a:t>Employees/Retirees will select either </a:t>
            </a:r>
            <a:r>
              <a:rPr lang="en-US" b="1" dirty="0">
                <a:solidFill>
                  <a:srgbClr val="00B0F0"/>
                </a:solidFill>
              </a:rPr>
              <a:t>MANAGE</a:t>
            </a:r>
            <a:r>
              <a:rPr lang="en-US" dirty="0">
                <a:solidFill>
                  <a:schemeClr val="dk1"/>
                </a:solidFill>
              </a:rPr>
              <a:t> or </a:t>
            </a:r>
            <a:r>
              <a:rPr lang="en-US" b="1" dirty="0">
                <a:solidFill>
                  <a:srgbClr val="00B0F0"/>
                </a:solidFill>
              </a:rPr>
              <a:t>ENROLL</a:t>
            </a:r>
            <a:r>
              <a:rPr lang="en-US" dirty="0">
                <a:solidFill>
                  <a:schemeClr val="dk1"/>
                </a:solidFill>
              </a:rPr>
              <a:t> to:</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endParaRPr lang="en-US"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View more details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Add/Remove Dependents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Plans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Coverage Amount</a:t>
            </a:r>
            <a:endParaRPr sz="1600" dirty="0"/>
          </a:p>
        </p:txBody>
      </p:sp>
      <p:pic>
        <p:nvPicPr>
          <p:cNvPr id="1436" name="Google Shape;1436;g98248893bf_0_104"/>
          <p:cNvPicPr preferRelativeResize="0"/>
          <p:nvPr/>
        </p:nvPicPr>
        <p:blipFill>
          <a:blip r:embed="rId3">
            <a:alphaModFix/>
          </a:blip>
          <a:stretch>
            <a:fillRect/>
          </a:stretch>
        </p:blipFill>
        <p:spPr>
          <a:xfrm>
            <a:off x="3947053" y="1404236"/>
            <a:ext cx="4876800" cy="1790700"/>
          </a:xfrm>
          <a:prstGeom prst="rect">
            <a:avLst/>
          </a:prstGeom>
          <a:noFill/>
          <a:ln>
            <a:noFill/>
          </a:ln>
        </p:spPr>
      </p:pic>
      <p:pic>
        <p:nvPicPr>
          <p:cNvPr id="1437" name="Google Shape;1437;g98248893bf_0_104"/>
          <p:cNvPicPr preferRelativeResize="0"/>
          <p:nvPr/>
        </p:nvPicPr>
        <p:blipFill>
          <a:blip r:embed="rId4">
            <a:alphaModFix/>
          </a:blip>
          <a:stretch>
            <a:fillRect/>
          </a:stretch>
        </p:blipFill>
        <p:spPr>
          <a:xfrm>
            <a:off x="3947050" y="3542638"/>
            <a:ext cx="4876800" cy="2028825"/>
          </a:xfrm>
          <a:prstGeom prst="rect">
            <a:avLst/>
          </a:prstGeom>
          <a:noFill/>
          <a:ln>
            <a:noFill/>
          </a:ln>
        </p:spPr>
      </p:pic>
      <p:sp>
        <p:nvSpPr>
          <p:cNvPr id="1438" name="Google Shape;1438;g98248893bf_0_104"/>
          <p:cNvSpPr/>
          <p:nvPr/>
        </p:nvSpPr>
        <p:spPr>
          <a:xfrm>
            <a:off x="4484935" y="236880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39" name="Google Shape;1439;g98248893bf_0_104"/>
          <p:cNvSpPr/>
          <p:nvPr/>
        </p:nvSpPr>
        <p:spPr>
          <a:xfrm>
            <a:off x="4532560" y="436905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40" name="Google Shape;1440;g98248893bf_0_104"/>
          <p:cNvCxnSpPr>
            <a:cxnSpLocks/>
          </p:cNvCxnSpPr>
          <p:nvPr/>
        </p:nvCxnSpPr>
        <p:spPr>
          <a:xfrm flipH="1">
            <a:off x="3318553" y="2447925"/>
            <a:ext cx="1167722" cy="966750"/>
          </a:xfrm>
          <a:prstGeom prst="straightConnector1">
            <a:avLst/>
          </a:prstGeom>
          <a:noFill/>
          <a:ln w="19050" cap="flat" cmpd="sng">
            <a:solidFill>
              <a:schemeClr val="dk2"/>
            </a:solidFill>
            <a:prstDash val="solid"/>
            <a:round/>
            <a:headEnd type="none" w="med" len="med"/>
            <a:tailEnd type="none" w="med" len="med"/>
          </a:ln>
        </p:spPr>
      </p:cxnSp>
      <p:cxnSp>
        <p:nvCxnSpPr>
          <p:cNvPr id="1441" name="Google Shape;1441;g98248893bf_0_104"/>
          <p:cNvCxnSpPr>
            <a:cxnSpLocks/>
            <a:stCxn id="1439" idx="1"/>
          </p:cNvCxnSpPr>
          <p:nvPr/>
        </p:nvCxnSpPr>
        <p:spPr>
          <a:xfrm flipH="1" flipV="1">
            <a:off x="3318553" y="3414675"/>
            <a:ext cx="1214007" cy="1008225"/>
          </a:xfrm>
          <a:prstGeom prst="straightConnector1">
            <a:avLst/>
          </a:prstGeom>
          <a:noFill/>
          <a:ln w="19050" cap="flat" cmpd="sng">
            <a:solidFill>
              <a:schemeClr val="dk2"/>
            </a:solidFill>
            <a:prstDash val="solid"/>
            <a:round/>
            <a:headEnd type="none" w="med" len="med"/>
            <a:tailEnd type="none" w="med" len="med"/>
          </a:ln>
        </p:spPr>
      </p:cxnSp>
      <p:sp>
        <p:nvSpPr>
          <p:cNvPr id="1442" name="Google Shape;1442;g98248893bf_0_104"/>
          <p:cNvSpPr/>
          <p:nvPr/>
        </p:nvSpPr>
        <p:spPr>
          <a:xfrm>
            <a:off x="3947025" y="5350595"/>
            <a:ext cx="1406700" cy="3522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3" name="Google Shape;1443;g98248893bf_0_104"/>
          <p:cNvSpPr txBox="1"/>
          <p:nvPr/>
        </p:nvSpPr>
        <p:spPr>
          <a:xfrm>
            <a:off x="184475" y="5168325"/>
            <a:ext cx="3619500" cy="8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After completing elections, select </a:t>
            </a:r>
            <a:r>
              <a:rPr lang="en-US" b="1" dirty="0">
                <a:solidFill>
                  <a:schemeClr val="accent1"/>
                </a:solidFill>
              </a:rPr>
              <a:t>REVIEW AND SIGN</a:t>
            </a:r>
            <a:r>
              <a:rPr lang="en-US" dirty="0">
                <a:solidFill>
                  <a:schemeClr val="dk1"/>
                </a:solidFill>
              </a:rPr>
              <a:t> to attach new dependent documentation and submit elections OR </a:t>
            </a:r>
            <a:r>
              <a:rPr lang="en-US" b="1" dirty="0">
                <a:solidFill>
                  <a:schemeClr val="dk1"/>
                </a:solidFill>
              </a:rPr>
              <a:t>SAVE FOR LATER</a:t>
            </a:r>
            <a:r>
              <a:rPr lang="en-US" dirty="0">
                <a:solidFill>
                  <a:schemeClr val="dk1"/>
                </a:solidFill>
              </a:rPr>
              <a:t> to submit later</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g98248893bf_0_12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450" name="Google Shape;1450;g98248893bf_0_12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51" name="Google Shape;1451;g98248893bf_0_125"/>
          <p:cNvSpPr txBox="1">
            <a:spLocks noGrp="1"/>
          </p:cNvSpPr>
          <p:nvPr>
            <p:ph type="title"/>
          </p:nvPr>
        </p:nvSpPr>
        <p:spPr>
          <a:xfrm>
            <a:off x="467353" y="519236"/>
            <a:ext cx="5450562"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chemeClr val="accent1"/>
                </a:solidFill>
              </a:rPr>
              <a:t>Open Enrollment User-Interface</a:t>
            </a:r>
            <a:endParaRPr dirty="0">
              <a:solidFill>
                <a:schemeClr val="accent1"/>
              </a:solidFill>
            </a:endParaRPr>
          </a:p>
        </p:txBody>
      </p:sp>
      <p:sp>
        <p:nvSpPr>
          <p:cNvPr id="1452" name="Google Shape;1452;g98248893bf_0_125"/>
          <p:cNvSpPr txBox="1">
            <a:spLocks noGrp="1"/>
          </p:cNvSpPr>
          <p:nvPr>
            <p:ph type="body" idx="1"/>
          </p:nvPr>
        </p:nvSpPr>
        <p:spPr>
          <a:xfrm>
            <a:off x="184474" y="2723299"/>
            <a:ext cx="2334087" cy="3986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en-US" b="1" dirty="0">
                <a:solidFill>
                  <a:schemeClr val="dk1"/>
                </a:solidFill>
              </a:rPr>
              <a:t>Add new dependents</a:t>
            </a:r>
            <a:endParaRPr b="1" dirty="0"/>
          </a:p>
        </p:txBody>
      </p:sp>
      <p:sp>
        <p:nvSpPr>
          <p:cNvPr id="1453" name="Google Shape;1453;g98248893bf_0_125"/>
          <p:cNvSpPr txBox="1"/>
          <p:nvPr/>
        </p:nvSpPr>
        <p:spPr>
          <a:xfrm>
            <a:off x="184474" y="4917650"/>
            <a:ext cx="3573091" cy="9007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rPr>
              <a:t>Add or Remove listed/eligible dependent(s) from coverage </a:t>
            </a:r>
            <a:endParaRPr sz="1800" b="1" dirty="0">
              <a:solidFill>
                <a:schemeClr val="dk1"/>
              </a:solidFill>
            </a:endParaRPr>
          </a:p>
        </p:txBody>
      </p:sp>
      <p:pic>
        <p:nvPicPr>
          <p:cNvPr id="1454" name="Google Shape;1454;g98248893bf_0_125"/>
          <p:cNvPicPr preferRelativeResize="0"/>
          <p:nvPr/>
        </p:nvPicPr>
        <p:blipFill>
          <a:blip r:embed="rId3">
            <a:alphaModFix/>
          </a:blip>
          <a:stretch>
            <a:fillRect/>
          </a:stretch>
        </p:blipFill>
        <p:spPr>
          <a:xfrm>
            <a:off x="3922150" y="1317300"/>
            <a:ext cx="5112000" cy="4223391"/>
          </a:xfrm>
          <a:prstGeom prst="rect">
            <a:avLst/>
          </a:prstGeom>
          <a:noFill/>
          <a:ln>
            <a:noFill/>
          </a:ln>
        </p:spPr>
      </p:pic>
      <p:sp>
        <p:nvSpPr>
          <p:cNvPr id="1455" name="Google Shape;1455;g98248893bf_0_125"/>
          <p:cNvSpPr/>
          <p:nvPr/>
        </p:nvSpPr>
        <p:spPr>
          <a:xfrm>
            <a:off x="3757565" y="2651681"/>
            <a:ext cx="1378200" cy="398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6" name="Google Shape;1456;g98248893bf_0_125"/>
          <p:cNvSpPr/>
          <p:nvPr/>
        </p:nvSpPr>
        <p:spPr>
          <a:xfrm rot="5400000">
            <a:off x="3725125" y="3850325"/>
            <a:ext cx="876000" cy="4119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57" name="Google Shape;1457;g98248893bf_0_125"/>
          <p:cNvCxnSpPr>
            <a:cxnSpLocks/>
            <a:stCxn id="1456" idx="2"/>
            <a:endCxn id="1453" idx="0"/>
          </p:cNvCxnSpPr>
          <p:nvPr/>
        </p:nvCxnSpPr>
        <p:spPr>
          <a:xfrm flipH="1">
            <a:off x="1971020" y="4056275"/>
            <a:ext cx="1986155" cy="861375"/>
          </a:xfrm>
          <a:prstGeom prst="straightConnector1">
            <a:avLst/>
          </a:prstGeom>
          <a:noFill/>
          <a:ln w="28575" cap="flat" cmpd="sng">
            <a:solidFill>
              <a:schemeClr val="dk2"/>
            </a:solidFill>
            <a:prstDash val="solid"/>
            <a:round/>
            <a:headEnd type="none" w="med" len="med"/>
            <a:tailEnd type="none" w="med" len="med"/>
          </a:ln>
        </p:spPr>
      </p:cxnSp>
      <p:cxnSp>
        <p:nvCxnSpPr>
          <p:cNvPr id="1458" name="Google Shape;1458;g98248893bf_0_125"/>
          <p:cNvCxnSpPr>
            <a:cxnSpLocks/>
          </p:cNvCxnSpPr>
          <p:nvPr/>
        </p:nvCxnSpPr>
        <p:spPr>
          <a:xfrm flipH="1">
            <a:off x="2505572" y="2840959"/>
            <a:ext cx="1358100" cy="138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g98248893bf_0_155"/>
          <p:cNvSpPr txBox="1">
            <a:spLocks noGrp="1"/>
          </p:cNvSpPr>
          <p:nvPr>
            <p:ph type="body" idx="1"/>
          </p:nvPr>
        </p:nvSpPr>
        <p:spPr>
          <a:xfrm>
            <a:off x="457080" y="1499935"/>
            <a:ext cx="8571509" cy="4746119"/>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buFont typeface="Wingdings" panose="05000000000000000000" pitchFamily="2" charset="2"/>
              <a:buChar char="§"/>
            </a:pPr>
            <a:r>
              <a:rPr lang="en-US" dirty="0">
                <a:solidFill>
                  <a:srgbClr val="C00000"/>
                </a:solidFill>
              </a:rPr>
              <a:t>Assure all employees know how to log into SPS Benefits using OneLogin</a:t>
            </a:r>
            <a:endParaRPr dirty="0">
              <a:solidFill>
                <a:srgbClr val="C00000"/>
              </a:solidFill>
            </a:endParaRP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https://stateofmaryland.onelogin.com/ </a:t>
            </a:r>
          </a:p>
          <a:p>
            <a:pPr marL="730250" lvl="1" indent="-285750">
              <a:lnSpc>
                <a:spcPct val="150000"/>
              </a:lnSpc>
              <a:spcBef>
                <a:spcPts val="320"/>
              </a:spcBef>
              <a:buClr>
                <a:schemeClr val="bg2"/>
              </a:buClr>
              <a:buSzPct val="110000"/>
              <a:buFont typeface="Arial" panose="020B0604020202020204" pitchFamily="34" charset="0"/>
              <a:buChar char="•"/>
            </a:pPr>
            <a:r>
              <a:rPr lang="en-US" sz="1600" dirty="0">
                <a:solidFill>
                  <a:srgbClr val="C00000"/>
                </a:solidFill>
              </a:rPr>
              <a:t>Website URL, W#, Quick Reference Guide</a:t>
            </a: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Verify all employees have an email address in order to receive EBD OE notifications</a:t>
            </a:r>
            <a:endParaRPr sz="1600" b="1" dirty="0">
              <a:solidFill>
                <a:schemeClr val="accent1"/>
              </a:solidFill>
            </a:endParaRPr>
          </a:p>
          <a:p>
            <a:pPr marL="1187450" lvl="2" indent="-285750">
              <a:lnSpc>
                <a:spcPct val="150000"/>
              </a:lnSpc>
              <a:spcBef>
                <a:spcPts val="320"/>
              </a:spcBef>
              <a:buClr>
                <a:schemeClr val="bg2"/>
              </a:buClr>
              <a:buSzPct val="110000"/>
              <a:buFont typeface="Arial" panose="020B0604020202020204" pitchFamily="34" charset="0"/>
              <a:buChar char="•"/>
            </a:pPr>
            <a:r>
              <a:rPr lang="en-US" sz="1400" dirty="0">
                <a:solidFill>
                  <a:srgbClr val="C00000"/>
                </a:solidFill>
              </a:rPr>
              <a:t>Current Work and/or Personal</a:t>
            </a:r>
            <a:endParaRPr lang="en-US" dirty="0">
              <a:solidFill>
                <a:srgbClr val="C00000"/>
              </a:solidFill>
            </a:endParaRPr>
          </a:p>
          <a:p>
            <a:pPr marL="285750" indent="-285750">
              <a:lnSpc>
                <a:spcPct val="150000"/>
              </a:lnSpc>
            </a:pPr>
            <a:r>
              <a:rPr lang="en-US" dirty="0">
                <a:solidFill>
                  <a:srgbClr val="C00000"/>
                </a:solidFill>
              </a:rPr>
              <a:t>Have a communication plan for employees with no email and/or internet access</a:t>
            </a:r>
          </a:p>
          <a:p>
            <a:pPr marL="285750" indent="-285750">
              <a:lnSpc>
                <a:spcPct val="150000"/>
              </a:lnSpc>
            </a:pPr>
            <a:r>
              <a:rPr lang="en-US" dirty="0">
                <a:solidFill>
                  <a:srgbClr val="C00000"/>
                </a:solidFill>
              </a:rPr>
              <a:t>Be sure employees know they will have to upload the appropriate documentation for newly enrolled dependents </a:t>
            </a:r>
            <a:r>
              <a:rPr lang="en-US" b="1" dirty="0">
                <a:solidFill>
                  <a:srgbClr val="C00000"/>
                </a:solidFill>
              </a:rPr>
              <a:t>AT THE TIME OF ENROLLMENT </a:t>
            </a:r>
          </a:p>
          <a:p>
            <a:pPr marL="285750" indent="-285750">
              <a:lnSpc>
                <a:spcPct val="150000"/>
              </a:lnSpc>
            </a:pPr>
            <a:r>
              <a:rPr lang="en-US" sz="1600" b="1" dirty="0">
                <a:solidFill>
                  <a:schemeClr val="accent1"/>
                </a:solidFill>
              </a:rPr>
              <a:t>Review: </a:t>
            </a:r>
            <a:r>
              <a:rPr lang="en-US" sz="1600" b="1" i="1" dirty="0">
                <a:solidFill>
                  <a:srgbClr val="00B0F0"/>
                </a:solidFill>
              </a:rPr>
              <a:t>SPS Benefit Expiring Contract Report </a:t>
            </a:r>
            <a:r>
              <a:rPr lang="en-US" b="1" i="1" dirty="0">
                <a:solidFill>
                  <a:schemeClr val="accent1"/>
                </a:solidFill>
              </a:rPr>
              <a:t>NOW!</a:t>
            </a:r>
            <a:endParaRPr lang="en-US" sz="1600" b="1" dirty="0">
              <a:solidFill>
                <a:schemeClr val="accent1"/>
              </a:solidFill>
            </a:endParaRPr>
          </a:p>
          <a:p>
            <a:pPr marL="742950" lvl="1" indent="-285750">
              <a:lnSpc>
                <a:spcPct val="150000"/>
              </a:lnSpc>
            </a:pPr>
            <a:r>
              <a:rPr lang="en-US" b="1" dirty="0">
                <a:solidFill>
                  <a:schemeClr val="accent1"/>
                </a:solidFill>
              </a:rPr>
              <a:t>Contact employees and/or departments to get contract updates before September 29</a:t>
            </a:r>
            <a:r>
              <a:rPr lang="en-US" b="1" baseline="30000" dirty="0">
                <a:solidFill>
                  <a:schemeClr val="accent1"/>
                </a:solidFill>
              </a:rPr>
              <a:t>th</a:t>
            </a:r>
            <a:r>
              <a:rPr lang="en-US" b="1" dirty="0">
                <a:solidFill>
                  <a:schemeClr val="accent1"/>
                </a:solidFill>
              </a:rPr>
              <a:t> Shell Record file. </a:t>
            </a:r>
          </a:p>
          <a:p>
            <a:pPr marL="285750" indent="-285750">
              <a:lnSpc>
                <a:spcPct val="150000"/>
              </a:lnSpc>
            </a:pPr>
            <a:endParaRPr lang="en-US" sz="1600" b="1" dirty="0">
              <a:solidFill>
                <a:schemeClr val="accent1"/>
              </a:solidFill>
            </a:endParaRPr>
          </a:p>
          <a:p>
            <a:pPr marL="285750" indent="-285750">
              <a:lnSpc>
                <a:spcPct val="150000"/>
              </a:lnSpc>
            </a:pPr>
            <a:endParaRPr lang="en-US" b="1" dirty="0">
              <a:solidFill>
                <a:schemeClr val="tx1"/>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a:p>
            <a:pPr marL="627062" lvl="1" indent="-182562" algn="l" rtl="0">
              <a:lnSpc>
                <a:spcPct val="115000"/>
              </a:lnSpc>
              <a:spcBef>
                <a:spcPts val="320"/>
              </a:spcBef>
              <a:spcAft>
                <a:spcPts val="0"/>
              </a:spcAft>
              <a:buClr>
                <a:srgbClr val="000000"/>
              </a:buClr>
              <a:buSzPts val="1600"/>
              <a:buFont typeface="Arial"/>
              <a:buChar char="○"/>
            </a:pPr>
            <a:endParaRPr lang="en-US" dirty="0">
              <a:solidFill>
                <a:srgbClr val="000000"/>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p:txBody>
      </p:sp>
      <p:sp>
        <p:nvSpPr>
          <p:cNvPr id="1466" name="Google Shape;1466;g98248893bf_0_155"/>
          <p:cNvSpPr txBox="1">
            <a:spLocks noGrp="1"/>
          </p:cNvSpPr>
          <p:nvPr>
            <p:ph type="title"/>
          </p:nvPr>
        </p:nvSpPr>
        <p:spPr>
          <a:xfrm>
            <a:off x="457200" y="358120"/>
            <a:ext cx="8229600" cy="586500"/>
          </a:xfrm>
          <a:prstGeom prst="rect">
            <a:avLst/>
          </a:prstGeom>
          <a:noFill/>
          <a:ln>
            <a:noFill/>
          </a:ln>
        </p:spPr>
        <p:txBody>
          <a:bodyPr spcFirstLastPara="1" wrap="square" lIns="0" tIns="0" rIns="0" bIns="0" anchor="t" anchorCtr="0">
            <a:noAutofit/>
          </a:bodyPr>
          <a:lstStyle/>
          <a:p>
            <a:pPr lvl="0">
              <a:buClr>
                <a:schemeClr val="dk1"/>
              </a:buClr>
              <a:buSzPts val="3600"/>
            </a:pPr>
            <a:r>
              <a:rPr lang="en-US" sz="3500" dirty="0">
                <a:solidFill>
                  <a:schemeClr val="accent1"/>
                </a:solidFill>
              </a:rPr>
              <a:t>Agency Readiness Checklist</a:t>
            </a:r>
            <a:br>
              <a:rPr lang="en-US" sz="3500" dirty="0">
                <a:solidFill>
                  <a:schemeClr val="accent1"/>
                </a:solidFill>
              </a:rPr>
            </a:br>
            <a:endParaRPr dirty="0">
              <a:solidFill>
                <a:schemeClr val="accent1"/>
              </a:solidFill>
            </a:endParaRPr>
          </a:p>
        </p:txBody>
      </p:sp>
      <p:sp>
        <p:nvSpPr>
          <p:cNvPr id="1467" name="Google Shape;1467;g98248893bf_0_15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468" name="Google Shape;1468;g98248893bf_0_15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pic>
        <p:nvPicPr>
          <p:cNvPr id="2" name="Picture 2" descr="Checklist, Task, To Do, List, Plan, Work">
            <a:extLst>
              <a:ext uri="{FF2B5EF4-FFF2-40B4-BE49-F238E27FC236}">
                <a16:creationId xmlns:a16="http://schemas.microsoft.com/office/drawing/2014/main" id="{040D7F9B-F839-CDAC-2CC4-3A6632B3C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61" y="116528"/>
            <a:ext cx="1576251" cy="1656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g98248893bf_0_189"/>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lvl="0">
              <a:buSzPts val="3600"/>
            </a:pPr>
            <a:r>
              <a:rPr lang="en-US" sz="3500" dirty="0">
                <a:solidFill>
                  <a:schemeClr val="accent1"/>
                </a:solidFill>
              </a:rPr>
              <a:t> Agency Readiness Checklist </a:t>
            </a:r>
            <a:r>
              <a:rPr lang="en-US" sz="1050" i="1" dirty="0">
                <a:solidFill>
                  <a:schemeClr val="accent1"/>
                </a:solidFill>
              </a:rPr>
              <a:t>Continued….</a:t>
            </a:r>
            <a:br>
              <a:rPr lang="en-US" sz="3500" dirty="0">
                <a:solidFill>
                  <a:schemeClr val="accent1"/>
                </a:solidFill>
              </a:rPr>
            </a:br>
            <a:endParaRPr sz="3400" i="1" dirty="0">
              <a:solidFill>
                <a:schemeClr val="accent1"/>
              </a:solidFill>
            </a:endParaRPr>
          </a:p>
        </p:txBody>
      </p:sp>
      <p:sp>
        <p:nvSpPr>
          <p:cNvPr id="1502" name="Google Shape;1502;g98248893bf_0_189"/>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503" name="Google Shape;1503;g98248893bf_0_189"/>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04" name="Google Shape;1504;g98248893bf_0_189"/>
          <p:cNvSpPr txBox="1"/>
          <p:nvPr/>
        </p:nvSpPr>
        <p:spPr>
          <a:xfrm>
            <a:off x="457200" y="968721"/>
            <a:ext cx="8229600" cy="4633089"/>
          </a:xfrm>
          <a:prstGeom prst="rect">
            <a:avLst/>
          </a:prstGeom>
          <a:noFill/>
          <a:ln>
            <a:noFill/>
          </a:ln>
        </p:spPr>
        <p:txBody>
          <a:bodyPr spcFirstLastPara="1" wrap="square" lIns="0" tIns="0" rIns="0" bIns="0" anchor="t" anchorCtr="0">
            <a:noAutofit/>
          </a:bodyPr>
          <a:lstStyle/>
          <a:p>
            <a:pPr marL="127000" marR="0" lvl="0" algn="l" rtl="0">
              <a:spcBef>
                <a:spcPts val="0"/>
              </a:spcBef>
              <a:spcAft>
                <a:spcPts val="1200"/>
              </a:spcAft>
              <a:buClr>
                <a:srgbClr val="C40E3E"/>
              </a:buClr>
              <a:buSzPts val="1600"/>
            </a:pPr>
            <a:r>
              <a:rPr lang="en-US" sz="1600" dirty="0">
                <a:solidFill>
                  <a:srgbClr val="C40E3E"/>
                </a:solidFill>
              </a:rPr>
              <a:t>ABC’s must run their agency’s </a:t>
            </a:r>
            <a:r>
              <a:rPr lang="en-US" sz="1600" b="1" i="1" dirty="0">
                <a:solidFill>
                  <a:srgbClr val="00B0F0"/>
                </a:solidFill>
              </a:rPr>
              <a:t>SPS Benefit Open Election Events – Employees</a:t>
            </a:r>
            <a:r>
              <a:rPr lang="en-US" sz="1600" b="1" dirty="0">
                <a:solidFill>
                  <a:srgbClr val="00B0F0"/>
                </a:solidFill>
              </a:rPr>
              <a:t> </a:t>
            </a:r>
            <a:r>
              <a:rPr lang="en-US" sz="1600" dirty="0">
                <a:solidFill>
                  <a:srgbClr val="C40E3E"/>
                </a:solidFill>
              </a:rPr>
              <a:t>report prior to the start of Open Enrollment</a:t>
            </a:r>
            <a:endParaRPr sz="1600" dirty="0">
              <a:solidFill>
                <a:srgbClr val="C40E3E"/>
              </a:solidFill>
            </a:endParaRPr>
          </a:p>
          <a:p>
            <a:pPr marL="457200" lvl="2" indent="-330200">
              <a:spcAft>
                <a:spcPts val="1200"/>
              </a:spcAft>
              <a:buClr>
                <a:srgbClr val="C40E3E"/>
              </a:buClr>
              <a:buSzPts val="1600"/>
              <a:buChar char="●"/>
            </a:pPr>
            <a:r>
              <a:rPr lang="en-US" sz="1600" dirty="0">
                <a:solidFill>
                  <a:srgbClr val="C40E3E"/>
                </a:solidFill>
              </a:rPr>
              <a:t>The report will list all employees with an open New Hire, Job Change or Life Event; these events will cause the employee’s Open Enrollment event to go “On Hold” </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The Open Enrollment event will remain “On Hold” until these earlier events are completed/submitted/approved</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Employees will not be able to access the “On Hold” Open Enrollment events</a:t>
            </a:r>
            <a:endParaRPr sz="1600" dirty="0">
              <a:solidFill>
                <a:srgbClr val="C40E3E"/>
              </a:solidFill>
            </a:endParaRPr>
          </a:p>
          <a:p>
            <a:pPr marL="457200" lvl="0" indent="-330200">
              <a:spcAft>
                <a:spcPts val="1200"/>
              </a:spcAft>
              <a:buClr>
                <a:srgbClr val="C40E3E"/>
              </a:buClr>
              <a:buSzPts val="1600"/>
              <a:buChar char="●"/>
            </a:pPr>
            <a:r>
              <a:rPr lang="en-US" sz="1600" dirty="0">
                <a:solidFill>
                  <a:schemeClr val="tx1"/>
                </a:solidFill>
              </a:rPr>
              <a:t>Follow up frequently- Running your agencies SPS Benefits Open Election Events</a:t>
            </a:r>
            <a:endParaRPr lang="en-US" sz="1600" i="1" dirty="0">
              <a:solidFill>
                <a:srgbClr val="C40E3E"/>
              </a:solidFill>
            </a:endParaRPr>
          </a:p>
          <a:p>
            <a:pPr marL="457200" marR="0" lvl="0" indent="-330200" algn="l" rtl="0">
              <a:spcBef>
                <a:spcPts val="0"/>
              </a:spcBef>
              <a:spcAft>
                <a:spcPts val="1200"/>
              </a:spcAft>
              <a:buClr>
                <a:srgbClr val="C40E3E"/>
              </a:buClr>
              <a:buSzPts val="1600"/>
              <a:buChar char="●"/>
            </a:pPr>
            <a:r>
              <a:rPr lang="en-US" sz="1600" i="1" u="sng" dirty="0">
                <a:solidFill>
                  <a:srgbClr val="C40E3E"/>
                </a:solidFill>
              </a:rPr>
              <a:t>EXAMPLE</a:t>
            </a:r>
            <a:r>
              <a:rPr lang="en-US" sz="1600" u="sng" dirty="0">
                <a:solidFill>
                  <a:srgbClr val="C40E3E"/>
                </a:solidFill>
              </a:rPr>
              <a:t>:</a:t>
            </a:r>
            <a:r>
              <a:rPr lang="en-US" sz="1600" dirty="0">
                <a:solidFill>
                  <a:srgbClr val="C40E3E"/>
                </a:solidFill>
              </a:rPr>
              <a:t>  An employee initiates a Birth/Adoption event prior to 10/2/2022 and the event is still “open”; the Open Enrollment event will be “On Hold” until the Birth/Adoption event is completed</a:t>
            </a:r>
          </a:p>
          <a:p>
            <a:pPr marL="127000" marR="0" lvl="0" algn="l" rtl="0">
              <a:spcBef>
                <a:spcPts val="0"/>
              </a:spcBef>
              <a:spcAft>
                <a:spcPts val="1200"/>
              </a:spcAft>
              <a:buClr>
                <a:srgbClr val="C40E3E"/>
              </a:buClr>
              <a:buSzPts val="1600"/>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00B0F0"/>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4" name="Graphic 3" descr="Checkmark with solid fill">
            <a:extLst>
              <a:ext uri="{FF2B5EF4-FFF2-40B4-BE49-F238E27FC236}">
                <a16:creationId xmlns:a16="http://schemas.microsoft.com/office/drawing/2014/main" id="{E17DF040-E44F-4281-1EE5-FF3229C11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777" y="4147460"/>
            <a:ext cx="2453489" cy="1910281"/>
          </a:xfrm>
          <a:prstGeom prst="rect">
            <a:avLst/>
          </a:prstGeom>
        </p:spPr>
      </p:pic>
      <p:sp>
        <p:nvSpPr>
          <p:cNvPr id="6" name="TextBox 5">
            <a:extLst>
              <a:ext uri="{FF2B5EF4-FFF2-40B4-BE49-F238E27FC236}">
                <a16:creationId xmlns:a16="http://schemas.microsoft.com/office/drawing/2014/main" id="{CEB5F53F-C00A-FDC9-1534-389739314BA0}"/>
              </a:ext>
            </a:extLst>
          </p:cNvPr>
          <p:cNvSpPr txBox="1"/>
          <p:nvPr/>
        </p:nvSpPr>
        <p:spPr>
          <a:xfrm>
            <a:off x="5676524" y="5386812"/>
            <a:ext cx="679010" cy="523220"/>
          </a:xfrm>
          <a:prstGeom prst="rect">
            <a:avLst/>
          </a:prstGeom>
          <a:noFill/>
        </p:spPr>
        <p:txBody>
          <a:bodyPr wrap="square" rtlCol="0">
            <a:spAutoFit/>
          </a:bodyPr>
          <a:lstStyle/>
          <a:p>
            <a:r>
              <a:rPr lang="en-US" dirty="0"/>
              <a:t>Done!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98248893bf_0_12"/>
          <p:cNvSpPr txBox="1">
            <a:spLocks noGrp="1"/>
          </p:cNvSpPr>
          <p:nvPr>
            <p:ph type="title"/>
          </p:nvPr>
        </p:nvSpPr>
        <p:spPr>
          <a:xfrm>
            <a:off x="1089378" y="318221"/>
            <a:ext cx="4572000" cy="4710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4400" dirty="0">
                <a:solidFill>
                  <a:schemeClr val="tx1"/>
                </a:solidFill>
              </a:rPr>
              <a:t>Agenda:</a:t>
            </a:r>
            <a:endParaRPr sz="4400" dirty="0">
              <a:solidFill>
                <a:schemeClr val="tx1"/>
              </a:solidFill>
            </a:endParaRPr>
          </a:p>
        </p:txBody>
      </p:sp>
      <p:sp>
        <p:nvSpPr>
          <p:cNvPr id="1356" name="Google Shape;1356;g98248893bf_0_1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357" name="Google Shape;1357;g98248893bf_0_1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358" name="Google Shape;1358;g98248893bf_0_12"/>
          <p:cNvSpPr txBox="1"/>
          <p:nvPr/>
        </p:nvSpPr>
        <p:spPr>
          <a:xfrm>
            <a:off x="2291644" y="1149791"/>
            <a:ext cx="4196242" cy="5074504"/>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pPr>
            <a:r>
              <a:rPr lang="en-US" sz="4800" b="1" dirty="0">
                <a:solidFill>
                  <a:srgbClr val="C00000"/>
                </a:solidFill>
                <a:latin typeface="Freestyle Script" panose="030804020302050B0404" pitchFamily="66" charset="0"/>
              </a:rPr>
              <a:t>Open Enrollment</a:t>
            </a:r>
          </a:p>
          <a:p>
            <a:pPr marR="0" lvl="0" algn="ctr" rtl="0">
              <a:spcBef>
                <a:spcPts val="0"/>
              </a:spcBef>
              <a:spcAft>
                <a:spcPts val="0"/>
              </a:spcAft>
            </a:pPr>
            <a:r>
              <a:rPr lang="en-US" sz="4800" b="1" dirty="0">
                <a:solidFill>
                  <a:srgbClr val="C00000"/>
                </a:solidFill>
                <a:latin typeface="Freestyle Script" panose="030804020302050B0404" pitchFamily="66" charset="0"/>
              </a:rPr>
              <a:t>Benefit Highlights</a:t>
            </a:r>
          </a:p>
          <a:p>
            <a:pPr marR="0" lvl="0" algn="ctr" rtl="0">
              <a:spcBef>
                <a:spcPts val="0"/>
              </a:spcBef>
              <a:spcAft>
                <a:spcPts val="0"/>
              </a:spcAft>
            </a:pPr>
            <a:r>
              <a:rPr lang="en-US" sz="4800" b="1" dirty="0">
                <a:solidFill>
                  <a:srgbClr val="C00000"/>
                </a:solidFill>
                <a:latin typeface="Freestyle Script" panose="030804020302050B0404" pitchFamily="66" charset="0"/>
              </a:rPr>
              <a:t>Wellness</a:t>
            </a:r>
          </a:p>
          <a:p>
            <a:pPr marR="0" lvl="0" algn="ctr" rtl="0">
              <a:spcBef>
                <a:spcPts val="0"/>
              </a:spcBef>
              <a:spcAft>
                <a:spcPts val="0"/>
              </a:spcAft>
            </a:pPr>
            <a:r>
              <a:rPr lang="en-US" sz="4800" b="1" dirty="0">
                <a:solidFill>
                  <a:srgbClr val="C00000"/>
                </a:solidFill>
                <a:latin typeface="Freestyle Script" panose="030804020302050B0404" pitchFamily="66" charset="0"/>
              </a:rPr>
              <a:t>SPS Benefit System</a:t>
            </a:r>
          </a:p>
          <a:p>
            <a:pPr marR="0" lvl="0" algn="ctr" rtl="0">
              <a:spcBef>
                <a:spcPts val="0"/>
              </a:spcBef>
              <a:spcAft>
                <a:spcPts val="0"/>
              </a:spcAft>
            </a:pPr>
            <a:r>
              <a:rPr lang="en-US" sz="4800" b="1" dirty="0">
                <a:solidFill>
                  <a:srgbClr val="C00000"/>
                </a:solidFill>
                <a:latin typeface="Freestyle Script" panose="030804020302050B0404" pitchFamily="66" charset="0"/>
              </a:rPr>
              <a:t>EBD Reminders</a:t>
            </a:r>
          </a:p>
          <a:p>
            <a:pPr marR="0" lvl="0" algn="ctr" rtl="0">
              <a:spcBef>
                <a:spcPts val="0"/>
              </a:spcBef>
              <a:spcAft>
                <a:spcPts val="0"/>
              </a:spcAft>
            </a:pPr>
            <a:r>
              <a:rPr lang="en-US" sz="4800" b="1" dirty="0">
                <a:solidFill>
                  <a:srgbClr val="C00000"/>
                </a:solidFill>
                <a:latin typeface="Freestyle Script" panose="030804020302050B0404" pitchFamily="66" charset="0"/>
              </a:rPr>
              <a:t>Contractual Employees</a:t>
            </a:r>
          </a:p>
          <a:p>
            <a:pPr marR="0" lvl="0" algn="ctr" rtl="0">
              <a:spcBef>
                <a:spcPts val="0"/>
              </a:spcBef>
              <a:spcAft>
                <a:spcPts val="0"/>
              </a:spcAft>
            </a:pPr>
            <a:r>
              <a:rPr lang="en-US" sz="4800" b="1" dirty="0">
                <a:solidFill>
                  <a:srgbClr val="C00000"/>
                </a:solidFill>
                <a:latin typeface="Freestyle Script" panose="030804020302050B0404" pitchFamily="66" charset="0"/>
              </a:rPr>
              <a:t>Questions and Answers</a:t>
            </a:r>
            <a:endParaRPr sz="4800" b="1" dirty="0">
              <a:solidFill>
                <a:srgbClr val="C00000"/>
              </a:solidFill>
              <a:latin typeface="Freestyle Script" panose="030804020302050B0404" pitchFamily="66" charset="0"/>
            </a:endParaRPr>
          </a:p>
        </p:txBody>
      </p:sp>
      <p:pic>
        <p:nvPicPr>
          <p:cNvPr id="6" name="Picture 5">
            <a:extLst>
              <a:ext uri="{FF2B5EF4-FFF2-40B4-BE49-F238E27FC236}">
                <a16:creationId xmlns:a16="http://schemas.microsoft.com/office/drawing/2014/main" id="{A5DD6D82-AC6D-CF45-A414-5B43066D97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167" y="5010313"/>
            <a:ext cx="1192383" cy="1213982"/>
          </a:xfrm>
          <a:prstGeom prst="rect">
            <a:avLst/>
          </a:prstGeom>
          <a:noFill/>
          <a:ln>
            <a:noFill/>
          </a:ln>
        </p:spPr>
      </p:pic>
      <p:pic>
        <p:nvPicPr>
          <p:cNvPr id="7" name="Picture 6">
            <a:extLst>
              <a:ext uri="{FF2B5EF4-FFF2-40B4-BE49-F238E27FC236}">
                <a16:creationId xmlns:a16="http://schemas.microsoft.com/office/drawing/2014/main" id="{6734D551-286C-A8E7-97FF-3BF7091889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7882" y="359716"/>
            <a:ext cx="1192383" cy="1213982"/>
          </a:xfrm>
          <a:prstGeom prst="rect">
            <a:avLst/>
          </a:prstGeom>
          <a:noFill/>
          <a:ln>
            <a:noFill/>
          </a:ln>
        </p:spPr>
      </p:pic>
      <p:sp>
        <p:nvSpPr>
          <p:cNvPr id="2" name="Rectangle: Rounded Corners 1">
            <a:extLst>
              <a:ext uri="{FF2B5EF4-FFF2-40B4-BE49-F238E27FC236}">
                <a16:creationId xmlns:a16="http://schemas.microsoft.com/office/drawing/2014/main" id="{6D4C100C-8D11-55F4-BD3F-8A4778B1EDC6}"/>
              </a:ext>
            </a:extLst>
          </p:cNvPr>
          <p:cNvSpPr/>
          <p:nvPr/>
        </p:nvSpPr>
        <p:spPr>
          <a:xfrm>
            <a:off x="2291645" y="866885"/>
            <a:ext cx="4196241" cy="563139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4213B6C-595C-6C21-7C7F-5C9A37CEFD73}"/>
              </a:ext>
            </a:extLst>
          </p:cNvPr>
          <p:cNvSpPr/>
          <p:nvPr/>
        </p:nvSpPr>
        <p:spPr>
          <a:xfrm>
            <a:off x="2385912" y="968720"/>
            <a:ext cx="4007705" cy="5448551"/>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7923-5BDD-4C38-AB72-FF9F7B83E4A1}"/>
              </a:ext>
            </a:extLst>
          </p:cNvPr>
          <p:cNvSpPr>
            <a:spLocks noGrp="1"/>
          </p:cNvSpPr>
          <p:nvPr>
            <p:ph type="title"/>
          </p:nvPr>
        </p:nvSpPr>
        <p:spPr>
          <a:xfrm>
            <a:off x="234025" y="258379"/>
            <a:ext cx="8419513" cy="418576"/>
          </a:xfrm>
        </p:spPr>
        <p:txBody>
          <a:bodyPr/>
          <a:lstStyle/>
          <a:p>
            <a:pPr algn="ctr"/>
            <a:r>
              <a:rPr lang="en-US" sz="3200" dirty="0">
                <a:solidFill>
                  <a:schemeClr val="accent1"/>
                </a:solidFill>
              </a:rPr>
              <a:t>Open Enrollment Events-</a:t>
            </a:r>
            <a:r>
              <a:rPr lang="en-US" sz="3200" dirty="0">
                <a:solidFill>
                  <a:schemeClr val="tx1"/>
                </a:solidFill>
              </a:rPr>
              <a:t>Special Notes</a:t>
            </a:r>
          </a:p>
        </p:txBody>
      </p:sp>
      <p:sp>
        <p:nvSpPr>
          <p:cNvPr id="4" name="TextBox 3">
            <a:extLst>
              <a:ext uri="{FF2B5EF4-FFF2-40B4-BE49-F238E27FC236}">
                <a16:creationId xmlns:a16="http://schemas.microsoft.com/office/drawing/2014/main" id="{8428CEAC-09BB-41AF-82C6-45A6CC9D1417}"/>
              </a:ext>
            </a:extLst>
          </p:cNvPr>
          <p:cNvSpPr txBox="1"/>
          <p:nvPr/>
        </p:nvSpPr>
        <p:spPr>
          <a:xfrm>
            <a:off x="836376" y="1114641"/>
            <a:ext cx="7636539" cy="7317388"/>
          </a:xfrm>
          <a:prstGeom prst="rect">
            <a:avLst/>
          </a:prstGeom>
          <a:noFill/>
        </p:spPr>
        <p:txBody>
          <a:bodyPr wrap="square">
            <a:spAutoFit/>
          </a:bodyPr>
          <a:lstStyle/>
          <a:p>
            <a:pPr marL="285750" indent="-285750">
              <a:buClr>
                <a:schemeClr val="dk1"/>
              </a:buClr>
            </a:pPr>
            <a:r>
              <a:rPr lang="en-US" sz="1600" dirty="0">
                <a:solidFill>
                  <a:srgbClr val="C00000"/>
                </a:solidFill>
              </a:rPr>
              <a:t>The SPS Open Enrollment will default to the current employee/retiree elections</a:t>
            </a:r>
          </a:p>
          <a:p>
            <a:pPr marL="285750" indent="-285750">
              <a:spcAft>
                <a:spcPts val="600"/>
              </a:spcAft>
              <a:buClr>
                <a:schemeClr val="dk1"/>
              </a:buClr>
            </a:pPr>
            <a:r>
              <a:rPr lang="en-US" sz="1600" dirty="0">
                <a:solidFill>
                  <a:srgbClr val="C00000"/>
                </a:solidFill>
              </a:rPr>
              <a:t>and dependents except for FSA elections. </a:t>
            </a:r>
          </a:p>
          <a:p>
            <a:pPr marL="730250" lvl="1" indent="-285750">
              <a:spcBef>
                <a:spcPts val="320"/>
              </a:spcBef>
              <a:spcAft>
                <a:spcPts val="600"/>
              </a:spcAft>
              <a:buClr>
                <a:schemeClr val="bg2"/>
              </a:buClr>
              <a:buSzPct val="110000"/>
              <a:buFont typeface="Arial" panose="020B0604020202020204" pitchFamily="34" charset="0"/>
              <a:buChar char="•"/>
            </a:pPr>
            <a:r>
              <a:rPr lang="en-US" sz="1600" b="1" dirty="0">
                <a:solidFill>
                  <a:schemeClr val="accent1"/>
                </a:solidFill>
              </a:rPr>
              <a:t>Open Enrollment allows employees/retirees to change plans, add/delete eligible dependents and/or waive coverage</a:t>
            </a: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FSA elections are a mandatory re-enrollment (no rollover) </a:t>
            </a:r>
          </a:p>
          <a:p>
            <a:pPr marL="730250" lvl="1" indent="-285750">
              <a:lnSpc>
                <a:spcPct val="150000"/>
              </a:lnSpc>
              <a:spcBef>
                <a:spcPts val="320"/>
              </a:spcBef>
              <a:spcAft>
                <a:spcPts val="1200"/>
              </a:spcAft>
              <a:buClr>
                <a:schemeClr val="bg2"/>
              </a:buClr>
              <a:buSzPct val="110000"/>
              <a:buFont typeface="Arial" panose="020B0604020202020204" pitchFamily="34" charset="0"/>
              <a:buChar char="•"/>
            </a:pPr>
            <a:r>
              <a:rPr lang="en-US" sz="1600" b="1" dirty="0">
                <a:solidFill>
                  <a:schemeClr val="accent1"/>
                </a:solidFill>
              </a:rPr>
              <a:t>FSA Healthcare maximum remains $2,850</a:t>
            </a:r>
          </a:p>
          <a:p>
            <a:pPr marL="285750" lvl="2" indent="-285750">
              <a:spcAft>
                <a:spcPts val="1200"/>
              </a:spcAft>
              <a:buClr>
                <a:schemeClr val="tx1"/>
              </a:buClr>
              <a:buFont typeface="Arial" panose="020B0604020202020204" pitchFamily="34" charset="0"/>
              <a:buChar char="•"/>
            </a:pPr>
            <a:r>
              <a:rPr lang="en-US" sz="1600" dirty="0">
                <a:solidFill>
                  <a:srgbClr val="C00000"/>
                </a:solidFill>
              </a:rPr>
              <a:t>Life Events between the 1</a:t>
            </a:r>
            <a:r>
              <a:rPr lang="en-US" sz="1600" baseline="30000" dirty="0">
                <a:solidFill>
                  <a:srgbClr val="C00000"/>
                </a:solidFill>
              </a:rPr>
              <a:t>st</a:t>
            </a:r>
            <a:r>
              <a:rPr lang="en-US" sz="1600" dirty="0">
                <a:solidFill>
                  <a:srgbClr val="C00000"/>
                </a:solidFill>
              </a:rPr>
              <a:t> day of Open Enrollment and 1/1/2023, will re-open the Open Enrollment events after the employee completes Life Event election</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The employee needs to review, complete and submit the re-opened Open Enrollment event to ensure they have the elections they desire for 2023.</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ABC’s - Monitor these events to ensure employees are completing the process by continually running the </a:t>
            </a:r>
            <a:r>
              <a:rPr lang="en-US" sz="1600" b="1" dirty="0">
                <a:solidFill>
                  <a:schemeClr val="accent1"/>
                </a:solidFill>
              </a:rPr>
              <a:t>SPS Benefit Open Enrollment Events Report</a:t>
            </a:r>
            <a:r>
              <a:rPr lang="en-US" sz="1600" b="1" dirty="0">
                <a:solidFill>
                  <a:srgbClr val="C40E3E"/>
                </a:solidFill>
              </a:rPr>
              <a:t>.</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Use the </a:t>
            </a:r>
            <a:r>
              <a:rPr lang="en-US" sz="1600" dirty="0">
                <a:solidFill>
                  <a:schemeClr val="accent1"/>
                </a:solidFill>
              </a:rPr>
              <a:t>SPS Benefits </a:t>
            </a:r>
            <a:r>
              <a:rPr lang="en-US" sz="1600" b="1" dirty="0">
                <a:solidFill>
                  <a:schemeClr val="accent1"/>
                </a:solidFill>
              </a:rPr>
              <a:t>Open </a:t>
            </a:r>
            <a:r>
              <a:rPr lang="en-US" sz="1600" b="1" i="1" dirty="0">
                <a:solidFill>
                  <a:srgbClr val="00B0F0"/>
                </a:solidFill>
              </a:rPr>
              <a:t>Election</a:t>
            </a:r>
            <a:r>
              <a:rPr lang="en-US" sz="1600" b="1" dirty="0">
                <a:solidFill>
                  <a:schemeClr val="accent1"/>
                </a:solidFill>
              </a:rPr>
              <a:t> </a:t>
            </a:r>
            <a:r>
              <a:rPr lang="en-US" sz="1600" dirty="0">
                <a:solidFill>
                  <a:schemeClr val="accent1"/>
                </a:solidFill>
              </a:rPr>
              <a:t>Events-Employees </a:t>
            </a:r>
            <a:r>
              <a:rPr lang="en-US" sz="1600" dirty="0">
                <a:solidFill>
                  <a:srgbClr val="C00000"/>
                </a:solidFill>
              </a:rPr>
              <a:t>and</a:t>
            </a:r>
            <a:r>
              <a:rPr lang="en-US" sz="1600" dirty="0">
                <a:solidFill>
                  <a:srgbClr val="C40E3E"/>
                </a:solidFill>
              </a:rPr>
              <a:t> </a:t>
            </a:r>
            <a:r>
              <a:rPr lang="en-US" sz="1600" dirty="0">
                <a:solidFill>
                  <a:schemeClr val="accent1"/>
                </a:solidFill>
              </a:rPr>
              <a:t>SPS Benefit </a:t>
            </a:r>
            <a:r>
              <a:rPr lang="en-US" sz="1600" b="1" dirty="0">
                <a:solidFill>
                  <a:schemeClr val="accent1"/>
                </a:solidFill>
              </a:rPr>
              <a:t>Open </a:t>
            </a:r>
            <a:r>
              <a:rPr lang="en-US" sz="1600" b="1" i="1" dirty="0">
                <a:solidFill>
                  <a:srgbClr val="00B0F0"/>
                </a:solidFill>
              </a:rPr>
              <a:t>Enrollment</a:t>
            </a:r>
            <a:r>
              <a:rPr lang="en-US" sz="1600" b="1" dirty="0">
                <a:solidFill>
                  <a:schemeClr val="accent1"/>
                </a:solidFill>
              </a:rPr>
              <a:t> Events</a:t>
            </a:r>
            <a:r>
              <a:rPr lang="en-US" sz="1600" dirty="0">
                <a:solidFill>
                  <a:schemeClr val="accent1"/>
                </a:solidFill>
              </a:rPr>
              <a:t>-Employees </a:t>
            </a:r>
            <a:r>
              <a:rPr lang="en-US" sz="1600" dirty="0">
                <a:solidFill>
                  <a:srgbClr val="C00000"/>
                </a:solidFill>
              </a:rPr>
              <a:t>reports</a:t>
            </a:r>
            <a:r>
              <a:rPr lang="en-US" sz="1600" dirty="0">
                <a:solidFill>
                  <a:srgbClr val="C40E3E"/>
                </a:solidFill>
              </a:rPr>
              <a:t> to monitor your employees.</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No Correction period, no exceptions!</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No paper enrollment forms will be accepted by EBD </a:t>
            </a:r>
          </a:p>
          <a:p>
            <a:pPr marR="0" lvl="0" algn="l" rtl="0">
              <a:spcBef>
                <a:spcPts val="0"/>
              </a:spcBef>
              <a:spcAft>
                <a:spcPts val="600"/>
              </a:spcAft>
              <a:buClr>
                <a:schemeClr val="tx1"/>
              </a:buClr>
            </a:pPr>
            <a:r>
              <a:rPr lang="en-US" dirty="0">
                <a:solidFill>
                  <a:srgbClr val="C40E3E"/>
                </a:solidFill>
              </a:rPr>
              <a:t>	</a:t>
            </a:r>
            <a:endParaRPr lang="en-US" sz="1400" dirty="0">
              <a:solidFill>
                <a:srgbClr val="C40E3E"/>
              </a:solidFill>
            </a:endParaRPr>
          </a:p>
          <a:p>
            <a:pPr marL="285750" lvl="1" indent="-285750">
              <a:lnSpc>
                <a:spcPct val="150000"/>
              </a:lnSpc>
              <a:buFont typeface="Arial" panose="020B0604020202020204" pitchFamily="34" charset="0"/>
              <a:buChar char="•"/>
            </a:pPr>
            <a:endParaRPr lang="en-US" dirty="0">
              <a:solidFill>
                <a:srgbClr val="C40E3E"/>
              </a:solidFill>
            </a:endParaRPr>
          </a:p>
          <a:p>
            <a:pPr marL="0" marR="0" lvl="0" indent="0" algn="l" rtl="0">
              <a:lnSpc>
                <a:spcPct val="150000"/>
              </a:lnSpc>
              <a:spcBef>
                <a:spcPts val="0"/>
              </a:spcBef>
              <a:spcAft>
                <a:spcPts val="0"/>
              </a:spcAft>
              <a:buNone/>
            </a:pPr>
            <a:endParaRPr lang="en-US" sz="1400" dirty="0">
              <a:solidFill>
                <a:srgbClr val="C40E3E"/>
              </a:solidFill>
            </a:endParaRPr>
          </a:p>
          <a:p>
            <a:pPr marL="457200" marR="0" lvl="0" indent="0" algn="l" rtl="0">
              <a:lnSpc>
                <a:spcPct val="150000"/>
              </a:lnSpc>
              <a:spcBef>
                <a:spcPts val="0"/>
              </a:spcBef>
              <a:spcAft>
                <a:spcPts val="0"/>
              </a:spcAft>
              <a:buNone/>
            </a:pPr>
            <a:endParaRPr lang="en-US" dirty="0">
              <a:solidFill>
                <a:srgbClr val="C40E3E"/>
              </a:solidFill>
            </a:endParaRPr>
          </a:p>
          <a:p>
            <a:pPr marL="0" marR="0" lvl="0" indent="0" algn="l" rtl="0">
              <a:spcBef>
                <a:spcPts val="0"/>
              </a:spcBef>
              <a:spcAft>
                <a:spcPts val="0"/>
              </a:spcAft>
              <a:buNone/>
            </a:pPr>
            <a:endParaRPr lang="en-US" sz="1400" dirty="0">
              <a:solidFill>
                <a:srgbClr val="C40E3E"/>
              </a:solidFill>
            </a:endParaRPr>
          </a:p>
          <a:p>
            <a:pPr marL="0" marR="0" lvl="0" indent="0" algn="l" rtl="0">
              <a:spcBef>
                <a:spcPts val="0"/>
              </a:spcBef>
              <a:spcAft>
                <a:spcPts val="0"/>
              </a:spcAft>
              <a:buNone/>
            </a:pPr>
            <a:endParaRPr lang="en-US" sz="1400" dirty="0">
              <a:solidFill>
                <a:srgbClr val="C40E3E"/>
              </a:solidFill>
            </a:endParaRPr>
          </a:p>
        </p:txBody>
      </p:sp>
      <p:sp>
        <p:nvSpPr>
          <p:cNvPr id="3" name="Flowchart: Alternate Process 2">
            <a:extLst>
              <a:ext uri="{FF2B5EF4-FFF2-40B4-BE49-F238E27FC236}">
                <a16:creationId xmlns:a16="http://schemas.microsoft.com/office/drawing/2014/main" id="{C4D4797B-52CB-7CDB-F6E8-86F99051BEB0}"/>
              </a:ext>
            </a:extLst>
          </p:cNvPr>
          <p:cNvSpPr/>
          <p:nvPr/>
        </p:nvSpPr>
        <p:spPr>
          <a:xfrm>
            <a:off x="1059255" y="1674891"/>
            <a:ext cx="7025490" cy="1520982"/>
          </a:xfrm>
          <a:prstGeom prst="flowChartAlternateProcess">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33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0"/>
            <a:ext cx="8536500" cy="1003951"/>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err="1">
                <a:latin typeface="Freestyle Script" panose="030804020302050B0404" pitchFamily="66" charset="0"/>
              </a:rPr>
              <a:t>Contractuals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3FC94625-D0FF-4556-AF41-49B7AB2C8F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336" y="1454408"/>
            <a:ext cx="1065775" cy="1003952"/>
          </a:xfrm>
          <a:prstGeom prst="rect">
            <a:avLst/>
          </a:prstGeom>
          <a:noFill/>
          <a:ln>
            <a:noFill/>
          </a:ln>
        </p:spPr>
      </p:pic>
    </p:spTree>
    <p:extLst>
      <p:ext uri="{BB962C8B-B14F-4D97-AF65-F5344CB8AC3E}">
        <p14:creationId xmlns:p14="http://schemas.microsoft.com/office/powerpoint/2010/main" val="36074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g98248893bf_0_238"/>
          <p:cNvSpPr txBox="1">
            <a:spLocks noGrp="1"/>
          </p:cNvSpPr>
          <p:nvPr>
            <p:ph type="body" idx="1"/>
          </p:nvPr>
        </p:nvSpPr>
        <p:spPr>
          <a:xfrm>
            <a:off x="457200" y="1206300"/>
            <a:ext cx="8229600" cy="4445400"/>
          </a:xfrm>
          <a:prstGeom prst="rect">
            <a:avLst/>
          </a:prstGeom>
          <a:noFill/>
          <a:ln>
            <a:noFill/>
          </a:ln>
        </p:spPr>
        <p:txBody>
          <a:bodyPr spcFirstLastPara="1" wrap="square" lIns="91425" tIns="45700" rIns="91425" bIns="45700" anchor="t" anchorCtr="0">
            <a:noAutofit/>
          </a:bodyPr>
          <a:lstStyle/>
          <a:p>
            <a:pPr marL="169862" lvl="0" indent="-169862" algn="l" rtl="0">
              <a:spcBef>
                <a:spcPts val="0"/>
              </a:spcBef>
              <a:spcAft>
                <a:spcPts val="1200"/>
              </a:spcAft>
              <a:buClr>
                <a:schemeClr val="dk1"/>
              </a:buClr>
              <a:buSzPts val="1600"/>
              <a:buFont typeface="Arial"/>
              <a:buChar char="•"/>
            </a:pPr>
            <a:r>
              <a:rPr lang="en-US" sz="2400" dirty="0">
                <a:solidFill>
                  <a:schemeClr val="dk1"/>
                </a:solidFill>
              </a:rPr>
              <a:t>Contractual employees must have an </a:t>
            </a:r>
            <a:r>
              <a:rPr lang="en-US" sz="2400" b="1" dirty="0">
                <a:solidFill>
                  <a:schemeClr val="accent1"/>
                </a:solidFill>
              </a:rPr>
              <a:t>OPEN CONTRACT </a:t>
            </a:r>
            <a:r>
              <a:rPr lang="en-US" sz="2400" dirty="0">
                <a:solidFill>
                  <a:schemeClr val="dk1"/>
                </a:solidFill>
              </a:rPr>
              <a:t>with an end date of </a:t>
            </a:r>
            <a:r>
              <a:rPr lang="en-US" sz="2400" b="1" dirty="0">
                <a:solidFill>
                  <a:schemeClr val="accent1"/>
                </a:solidFill>
              </a:rPr>
              <a:t>1/2/2023</a:t>
            </a:r>
            <a:r>
              <a:rPr lang="en-US" sz="2400" dirty="0">
                <a:solidFill>
                  <a:schemeClr val="dk1"/>
                </a:solidFill>
              </a:rPr>
              <a:t> or after in order to receive their Open Enrollment Event on 10/11/2022 .</a:t>
            </a:r>
          </a:p>
          <a:p>
            <a:pPr marL="0" lvl="0" indent="0" algn="ctr" rtl="0">
              <a:spcBef>
                <a:spcPts val="0"/>
              </a:spcBef>
              <a:spcAft>
                <a:spcPts val="1200"/>
              </a:spcAft>
              <a:buClr>
                <a:schemeClr val="dk1"/>
              </a:buClr>
              <a:buSzPts val="1600"/>
              <a:buNone/>
            </a:pPr>
            <a:r>
              <a:rPr lang="en-US" sz="2400" dirty="0">
                <a:solidFill>
                  <a:schemeClr val="dk1"/>
                </a:solidFill>
              </a:rPr>
              <a:t>SO ABC’s</a:t>
            </a:r>
            <a:endParaRPr sz="2400" dirty="0">
              <a:solidFill>
                <a:schemeClr val="dk1"/>
              </a:solidFill>
            </a:endParaRPr>
          </a:p>
          <a:p>
            <a:pPr marL="169862" lvl="0" indent="-169862" algn="l" rtl="0">
              <a:spcBef>
                <a:spcPts val="0"/>
              </a:spcBef>
              <a:spcAft>
                <a:spcPts val="1200"/>
              </a:spcAft>
              <a:buClr>
                <a:schemeClr val="dk1"/>
              </a:buClr>
              <a:buSzPts val="1600"/>
              <a:buFont typeface="Arial"/>
              <a:buChar char="•"/>
            </a:pPr>
            <a:r>
              <a:rPr lang="en-US" sz="2400" dirty="0">
                <a:solidFill>
                  <a:schemeClr val="dk1"/>
                </a:solidFill>
              </a:rPr>
              <a:t>Run the </a:t>
            </a:r>
            <a:r>
              <a:rPr lang="en-US" sz="2400" dirty="0">
                <a:solidFill>
                  <a:schemeClr val="accent1"/>
                </a:solidFill>
              </a:rPr>
              <a:t>SPS Benefit Expiring Contract Report </a:t>
            </a:r>
            <a:r>
              <a:rPr lang="en-US" sz="2400" dirty="0">
                <a:solidFill>
                  <a:schemeClr val="dk1"/>
                </a:solidFill>
              </a:rPr>
              <a:t>to identify Active Contractual employees with an expiration date prior to </a:t>
            </a:r>
            <a:r>
              <a:rPr lang="en-US" sz="2400" b="1" dirty="0">
                <a:solidFill>
                  <a:schemeClr val="dk1"/>
                </a:solidFill>
              </a:rPr>
              <a:t>1/2/2023 </a:t>
            </a:r>
            <a:r>
              <a:rPr lang="en-US" sz="2400" dirty="0">
                <a:solidFill>
                  <a:schemeClr val="dk1"/>
                </a:solidFill>
              </a:rPr>
              <a:t>who may be impacted.</a:t>
            </a:r>
            <a:endParaRPr sz="2400" dirty="0">
              <a:solidFill>
                <a:schemeClr val="dk1"/>
              </a:solidFill>
            </a:endParaRPr>
          </a:p>
        </p:txBody>
      </p:sp>
      <p:sp>
        <p:nvSpPr>
          <p:cNvPr id="1545" name="Google Shape;1545;g98248893bf_0_238"/>
          <p:cNvSpPr txBox="1">
            <a:spLocks noGrp="1"/>
          </p:cNvSpPr>
          <p:nvPr>
            <p:ph type="title"/>
          </p:nvPr>
        </p:nvSpPr>
        <p:spPr>
          <a:xfrm>
            <a:off x="457200" y="358120"/>
            <a:ext cx="8229600" cy="58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600"/>
              <a:buFont typeface="Arial"/>
              <a:buNone/>
            </a:pPr>
            <a:r>
              <a:rPr lang="en-US" sz="3500" dirty="0">
                <a:solidFill>
                  <a:schemeClr val="dk1"/>
                </a:solidFill>
              </a:rPr>
              <a:t>Contractual Employee Contracts</a:t>
            </a:r>
            <a:endParaRPr dirty="0"/>
          </a:p>
        </p:txBody>
      </p:sp>
      <p:sp>
        <p:nvSpPr>
          <p:cNvPr id="1546" name="Google Shape;1546;g98248893bf_0_2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47" name="Google Shape;1547;g98248893bf_0_2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pic>
        <p:nvPicPr>
          <p:cNvPr id="2" name="Picture 1">
            <a:extLst>
              <a:ext uri="{FF2B5EF4-FFF2-40B4-BE49-F238E27FC236}">
                <a16:creationId xmlns:a16="http://schemas.microsoft.com/office/drawing/2014/main" id="{06F2F539-C064-AAE1-9094-921F1026CA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811" y="5311184"/>
            <a:ext cx="1065775" cy="1003952"/>
          </a:xfrm>
          <a:prstGeom prst="rect">
            <a:avLst/>
          </a:prstGeom>
          <a:noFill/>
          <a:ln>
            <a:noFill/>
          </a:ln>
        </p:spPr>
      </p:pic>
      <p:sp>
        <p:nvSpPr>
          <p:cNvPr id="3" name="Flowchart: Alternate Process 2">
            <a:extLst>
              <a:ext uri="{FF2B5EF4-FFF2-40B4-BE49-F238E27FC236}">
                <a16:creationId xmlns:a16="http://schemas.microsoft.com/office/drawing/2014/main" id="{D2DF9A33-7516-9641-3EED-A355692A6DCE}"/>
              </a:ext>
            </a:extLst>
          </p:cNvPr>
          <p:cNvSpPr/>
          <p:nvPr/>
        </p:nvSpPr>
        <p:spPr>
          <a:xfrm>
            <a:off x="457200" y="1206300"/>
            <a:ext cx="8315608" cy="1210976"/>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a:extLst>
              <a:ext uri="{FF2B5EF4-FFF2-40B4-BE49-F238E27FC236}">
                <a16:creationId xmlns:a16="http://schemas.microsoft.com/office/drawing/2014/main" id="{47ACD5EB-3FB0-637F-0381-61D32CEBAFD4}"/>
              </a:ext>
            </a:extLst>
          </p:cNvPr>
          <p:cNvSpPr/>
          <p:nvPr/>
        </p:nvSpPr>
        <p:spPr>
          <a:xfrm>
            <a:off x="457200" y="2941577"/>
            <a:ext cx="8315608" cy="1210976"/>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96C744-98E9-0079-7077-6032BD14642C}"/>
              </a:ext>
            </a:extLst>
          </p:cNvPr>
          <p:cNvPicPr>
            <a:picLocks noChangeAspect="1"/>
          </p:cNvPicPr>
          <p:nvPr/>
        </p:nvPicPr>
        <p:blipFill>
          <a:blip r:embed="rId4"/>
          <a:stretch>
            <a:fillRect/>
          </a:stretch>
        </p:blipFill>
        <p:spPr>
          <a:xfrm>
            <a:off x="2979119" y="4551539"/>
            <a:ext cx="5268060" cy="657317"/>
          </a:xfrm>
          <a:prstGeom prst="rect">
            <a:avLst/>
          </a:prstGeom>
        </p:spPr>
      </p:pic>
      <p:pic>
        <p:nvPicPr>
          <p:cNvPr id="8" name="Picture 3" descr="C:\Users\nschulte\AppData\Local\Microsoft\Windows\Temporary Internet Files\Content.IE5\JCN0GEZ6\2325865367_13993ccdc7[1].jpg">
            <a:extLst>
              <a:ext uri="{FF2B5EF4-FFF2-40B4-BE49-F238E27FC236}">
                <a16:creationId xmlns:a16="http://schemas.microsoft.com/office/drawing/2014/main" id="{A1DABACD-0F8E-BA0D-3AC8-7DD8E540C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463" t="6589" r="12854" b="6561"/>
          <a:stretch>
            <a:fillRect/>
          </a:stretch>
        </p:blipFill>
        <p:spPr bwMode="auto">
          <a:xfrm>
            <a:off x="952419" y="4551539"/>
            <a:ext cx="1832094" cy="154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2C55DA0-A537-1012-BB87-214D04BF7ACC}"/>
              </a:ext>
            </a:extLst>
          </p:cNvPr>
          <p:cNvSpPr txBox="1"/>
          <p:nvPr/>
        </p:nvSpPr>
        <p:spPr>
          <a:xfrm>
            <a:off x="1303698" y="4879817"/>
            <a:ext cx="968721" cy="954107"/>
          </a:xfrm>
          <a:prstGeom prst="rect">
            <a:avLst/>
          </a:prstGeom>
          <a:noFill/>
        </p:spPr>
        <p:txBody>
          <a:bodyPr wrap="square" rtlCol="0">
            <a:spAutoFit/>
          </a:bodyPr>
          <a:lstStyle/>
          <a:p>
            <a:r>
              <a:rPr lang="en-US" dirty="0"/>
              <a:t>Run Report Today</a:t>
            </a:r>
          </a:p>
          <a:p>
            <a:endParaRPr lang="en-US" dirty="0"/>
          </a:p>
        </p:txBody>
      </p:sp>
      <p:sp>
        <p:nvSpPr>
          <p:cNvPr id="5" name="Rectangle 4">
            <a:extLst>
              <a:ext uri="{FF2B5EF4-FFF2-40B4-BE49-F238E27FC236}">
                <a16:creationId xmlns:a16="http://schemas.microsoft.com/office/drawing/2014/main" id="{E03FC30C-1BA5-4197-49E3-27C2EFD0D4DB}"/>
              </a:ext>
            </a:extLst>
          </p:cNvPr>
          <p:cNvSpPr/>
          <p:nvPr/>
        </p:nvSpPr>
        <p:spPr>
          <a:xfrm>
            <a:off x="2979119" y="4551539"/>
            <a:ext cx="5212461" cy="65731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g98248893bf_0_2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Contractual Employee Contracts </a:t>
            </a:r>
            <a:r>
              <a:rPr lang="en-US" sz="1200" i="1" dirty="0"/>
              <a:t>continued..</a:t>
            </a:r>
            <a:endParaRPr sz="3400" i="1" dirty="0"/>
          </a:p>
        </p:txBody>
      </p:sp>
      <p:sp>
        <p:nvSpPr>
          <p:cNvPr id="1554" name="Google Shape;1554;g98248893bf_0_2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555" name="Google Shape;1555;g98248893bf_0_2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56" name="Google Shape;1556;g98248893bf_0_247"/>
          <p:cNvSpPr txBox="1"/>
          <p:nvPr/>
        </p:nvSpPr>
        <p:spPr>
          <a:xfrm>
            <a:off x="619136" y="1530900"/>
            <a:ext cx="7905565" cy="3796200"/>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1200"/>
              </a:spcAft>
              <a:buClr>
                <a:srgbClr val="C40E3E"/>
              </a:buClr>
              <a:buSzPts val="1600"/>
              <a:buChar char="●"/>
            </a:pPr>
            <a:r>
              <a:rPr lang="en-US" sz="1600" dirty="0">
                <a:solidFill>
                  <a:srgbClr val="C00000"/>
                </a:solidFill>
              </a:rPr>
              <a:t>Contracts that start on January 1, 2023 and are for 90 days or less will not meet the eligibility rules for an Open Enrollment event, so please make sure Contract Start Dates and Contract End Dates are accurate for the type and length of employment</a:t>
            </a:r>
            <a:endParaRPr sz="1600" dirty="0">
              <a:solidFill>
                <a:srgbClr val="C00000"/>
              </a:solidFill>
            </a:endParaRPr>
          </a:p>
          <a:p>
            <a:pPr marL="914400" marR="0" lvl="1" indent="-317500" algn="l" rtl="0">
              <a:spcBef>
                <a:spcPts val="0"/>
              </a:spcBef>
              <a:spcAft>
                <a:spcPts val="1200"/>
              </a:spcAft>
              <a:buSzPts val="1400"/>
              <a:buChar char="○"/>
            </a:pPr>
            <a:r>
              <a:rPr lang="en-US" dirty="0"/>
              <a:t>The only exception are employees identified as ACA Eligible for 2023 in the Measurement Period Reporting.  These employees need an Active contract on January 1, 2023 and it can be less than 90 days in duration</a:t>
            </a:r>
            <a:endParaRPr dirty="0"/>
          </a:p>
          <a:p>
            <a:pPr marL="457200" marR="0" lvl="0" indent="-330200" algn="l" rtl="0">
              <a:spcBef>
                <a:spcPts val="0"/>
              </a:spcBef>
              <a:spcAft>
                <a:spcPts val="1200"/>
              </a:spcAft>
              <a:buClr>
                <a:srgbClr val="C40E3E"/>
              </a:buClr>
              <a:buSzPts val="1600"/>
              <a:buChar char="●"/>
            </a:pPr>
            <a:r>
              <a:rPr lang="en-US" sz="1600" b="1" dirty="0">
                <a:solidFill>
                  <a:srgbClr val="C00000"/>
                </a:solidFill>
              </a:rPr>
              <a:t>Benefits Only Agencies</a:t>
            </a:r>
            <a:r>
              <a:rPr lang="en-US" sz="1600" dirty="0">
                <a:solidFill>
                  <a:srgbClr val="C00000"/>
                </a:solidFill>
              </a:rPr>
              <a:t> should send the </a:t>
            </a:r>
            <a:r>
              <a:rPr lang="en-US" sz="1600" b="1" dirty="0">
                <a:solidFill>
                  <a:schemeClr val="accent1"/>
                </a:solidFill>
              </a:rPr>
              <a:t>January 1, 2023</a:t>
            </a:r>
            <a:r>
              <a:rPr lang="en-US" sz="1600" dirty="0">
                <a:solidFill>
                  <a:schemeClr val="accent1"/>
                </a:solidFill>
              </a:rPr>
              <a:t> </a:t>
            </a:r>
            <a:r>
              <a:rPr lang="en-US" sz="1600" dirty="0">
                <a:solidFill>
                  <a:srgbClr val="C00000"/>
                </a:solidFill>
              </a:rPr>
              <a:t>contracts in the Delta File no later than </a:t>
            </a:r>
            <a:r>
              <a:rPr lang="en-US" sz="1600" b="1" dirty="0">
                <a:solidFill>
                  <a:srgbClr val="C40E3E"/>
                </a:solidFill>
                <a:highlight>
                  <a:srgbClr val="FFFF00"/>
                </a:highlight>
              </a:rPr>
              <a:t>September 29, 2022,</a:t>
            </a:r>
            <a:r>
              <a:rPr lang="en-US" sz="1600" dirty="0">
                <a:solidFill>
                  <a:srgbClr val="C40E3E"/>
                </a:solidFill>
                <a:highlight>
                  <a:srgbClr val="FFFF00"/>
                </a:highlight>
              </a:rPr>
              <a:t> </a:t>
            </a:r>
            <a:r>
              <a:rPr lang="en-US" sz="1600" dirty="0">
                <a:solidFill>
                  <a:srgbClr val="C00000"/>
                </a:solidFill>
              </a:rPr>
              <a:t>to ensure timely processing into SPS without errors</a:t>
            </a:r>
            <a:endParaRPr sz="1600" dirty="0">
              <a:solidFill>
                <a:srgbClr val="C00000"/>
              </a:solidFill>
            </a:endParaRPr>
          </a:p>
          <a:p>
            <a:pPr marL="457200" marR="0" lvl="0" indent="-330200" algn="l" rtl="0">
              <a:spcBef>
                <a:spcPts val="0"/>
              </a:spcBef>
              <a:spcAft>
                <a:spcPts val="1200"/>
              </a:spcAft>
              <a:buClr>
                <a:srgbClr val="C40E3E"/>
              </a:buClr>
              <a:buSzPts val="1600"/>
              <a:buChar char="●"/>
            </a:pPr>
            <a:r>
              <a:rPr lang="en-US" sz="1600" b="1" dirty="0">
                <a:solidFill>
                  <a:srgbClr val="C00000"/>
                </a:solidFill>
              </a:rPr>
              <a:t>SPMS and CPBI Agencies</a:t>
            </a:r>
            <a:r>
              <a:rPr lang="en-US" sz="1600" dirty="0">
                <a:solidFill>
                  <a:srgbClr val="C00000"/>
                </a:solidFill>
              </a:rPr>
              <a:t> should make sure any contracts expiring prior to </a:t>
            </a:r>
            <a:r>
              <a:rPr lang="en-US" sz="1600" b="1" dirty="0">
                <a:solidFill>
                  <a:srgbClr val="C00000"/>
                </a:solidFill>
              </a:rPr>
              <a:t>January 1, 2023,</a:t>
            </a:r>
            <a:r>
              <a:rPr lang="en-US" sz="1600" dirty="0">
                <a:solidFill>
                  <a:srgbClr val="C00000"/>
                </a:solidFill>
              </a:rPr>
              <a:t> are updated by </a:t>
            </a:r>
            <a:r>
              <a:rPr lang="en-US" sz="1600" b="1" dirty="0">
                <a:solidFill>
                  <a:schemeClr val="accent2"/>
                </a:solidFill>
                <a:highlight>
                  <a:srgbClr val="FFFF00"/>
                </a:highlight>
              </a:rPr>
              <a:t>October 10, 2022</a:t>
            </a:r>
            <a:endParaRPr sz="1600" b="1" dirty="0">
              <a:solidFill>
                <a:schemeClr val="accent2"/>
              </a:solidFill>
              <a:highlight>
                <a:srgbClr val="FFFF00"/>
              </a:highlight>
            </a:endParaRPr>
          </a:p>
          <a:p>
            <a:pPr marL="0" marR="0" lvl="0" indent="0" algn="l" rtl="0">
              <a:lnSpc>
                <a:spcPct val="150000"/>
              </a:lnSpc>
              <a:spcBef>
                <a:spcPts val="0"/>
              </a:spcBef>
              <a:spcAft>
                <a:spcPts val="0"/>
              </a:spcAft>
              <a:buNone/>
            </a:pPr>
            <a:endParaRPr sz="16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1">
            <a:extLst>
              <a:ext uri="{FF2B5EF4-FFF2-40B4-BE49-F238E27FC236}">
                <a16:creationId xmlns:a16="http://schemas.microsoft.com/office/drawing/2014/main" id="{BA895A88-1E35-4371-C63D-F32F944FCC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6" y="5064826"/>
            <a:ext cx="1065775" cy="10039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g98248893bf_0_206"/>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Open Enrollment Event Process Contractuals</a:t>
            </a:r>
            <a:endParaRPr sz="3400" dirty="0"/>
          </a:p>
        </p:txBody>
      </p:sp>
      <p:sp>
        <p:nvSpPr>
          <p:cNvPr id="1520" name="Google Shape;1520;g98248893bf_0_20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521" name="Google Shape;1521;g98248893bf_0_20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22" name="Google Shape;1522;g98248893bf_0_206"/>
          <p:cNvGraphicFramePr/>
          <p:nvPr>
            <p:extLst>
              <p:ext uri="{D42A27DB-BD31-4B8C-83A1-F6EECF244321}">
                <p14:modId xmlns:p14="http://schemas.microsoft.com/office/powerpoint/2010/main" val="2781977753"/>
              </p:ext>
            </p:extLst>
          </p:nvPr>
        </p:nvGraphicFramePr>
        <p:xfrm>
          <a:off x="267287" y="1410678"/>
          <a:ext cx="8701862" cy="4481539"/>
        </p:xfrm>
        <a:graphic>
          <a:graphicData uri="http://schemas.openxmlformats.org/drawingml/2006/table">
            <a:tbl>
              <a:tblPr>
                <a:noFill/>
                <a:tableStyleId>{949A33BA-46FD-4E1B-965D-6417EA4ECE30}</a:tableStyleId>
              </a:tblPr>
              <a:tblGrid>
                <a:gridCol w="1023247">
                  <a:extLst>
                    <a:ext uri="{9D8B030D-6E8A-4147-A177-3AD203B41FA5}">
                      <a16:colId xmlns:a16="http://schemas.microsoft.com/office/drawing/2014/main" val="20000"/>
                    </a:ext>
                  </a:extLst>
                </a:gridCol>
                <a:gridCol w="3644903">
                  <a:extLst>
                    <a:ext uri="{9D8B030D-6E8A-4147-A177-3AD203B41FA5}">
                      <a16:colId xmlns:a16="http://schemas.microsoft.com/office/drawing/2014/main" val="20001"/>
                    </a:ext>
                  </a:extLst>
                </a:gridCol>
                <a:gridCol w="4033712">
                  <a:extLst>
                    <a:ext uri="{9D8B030D-6E8A-4147-A177-3AD203B41FA5}">
                      <a16:colId xmlns:a16="http://schemas.microsoft.com/office/drawing/2014/main" val="20002"/>
                    </a:ext>
                  </a:extLst>
                </a:gridCol>
              </a:tblGrid>
              <a:tr h="490514">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 STATUS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96093">
                <a:tc rowSpan="5">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2022 ACA Flag + 1/1/</a:t>
                      </a:r>
                      <a:r>
                        <a:rPr lang="en-US" sz="1800" b="1" dirty="0">
                          <a:latin typeface="Calibri"/>
                          <a:ea typeface="Calibri"/>
                          <a:cs typeface="Calibri"/>
                          <a:sym typeface="Calibri"/>
                        </a:rPr>
                        <a:t>23</a:t>
                      </a:r>
                      <a:r>
                        <a:rPr lang="en-US" sz="1800" b="1" i="0" u="none" strike="noStrike" cap="none" dirty="0">
                          <a:solidFill>
                            <a:srgbClr val="000000"/>
                          </a:solidFill>
                          <a:latin typeface="Calibri"/>
                          <a:ea typeface="Calibri"/>
                          <a:cs typeface="Calibri"/>
                          <a:sym typeface="Calibri"/>
                        </a:rPr>
                        <a:t> Contract</a:t>
                      </a:r>
                      <a:br>
                        <a:rPr lang="en-US" sz="12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10/10/</a:t>
                      </a:r>
                      <a:r>
                        <a:rPr lang="en-US" sz="1600" dirty="0">
                          <a:latin typeface="Calibri"/>
                          <a:ea typeface="Calibri"/>
                          <a:cs typeface="Calibri"/>
                          <a:sym typeface="Calibri"/>
                        </a:rPr>
                        <a:t>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10/11</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49609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No 2022 ACA Flag + 1/1/23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10/10/22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10/11</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1/1/23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after 10/11/</a:t>
                      </a:r>
                      <a:r>
                        <a:rPr lang="en-US" sz="1600" dirty="0">
                          <a:latin typeface="Calibri"/>
                          <a:ea typeface="Calibri"/>
                          <a:cs typeface="Calibri"/>
                          <a:sym typeface="Calibri"/>
                        </a:rPr>
                        <a:t>22</a:t>
                      </a:r>
                      <a:r>
                        <a:rPr lang="en-US" sz="1600" b="0" i="0" u="none" strike="noStrike" cap="none" dirty="0">
                          <a:solidFill>
                            <a:srgbClr val="000000"/>
                          </a:solidFill>
                          <a:latin typeface="Calibri"/>
                          <a:ea typeface="Calibri"/>
                          <a:cs typeface="Calibri"/>
                          <a:sym typeface="Calibri"/>
                        </a:rPr>
                        <a:t> and on or before 11/4/</a:t>
                      </a:r>
                      <a:r>
                        <a:rPr lang="en-US" sz="1600" dirty="0">
                          <a:latin typeface="Calibri"/>
                          <a:ea typeface="Calibri"/>
                          <a:cs typeface="Calibri"/>
                          <a:sym typeface="Calibri"/>
                        </a:rPr>
                        <a:t>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until 5pm on 11/4 to Complete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1/1/23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Contract entered in Workday on or </a:t>
                      </a:r>
                      <a:r>
                        <a:rPr lang="en-US" sz="1600" b="0" i="0" u="none" strike="noStrike" cap="none">
                          <a:solidFill>
                            <a:srgbClr val="000000"/>
                          </a:solidFill>
                          <a:latin typeface="Calibri"/>
                          <a:ea typeface="Calibri"/>
                          <a:cs typeface="Calibri"/>
                          <a:sym typeface="Calibri"/>
                        </a:rPr>
                        <a:t>after 11/5/</a:t>
                      </a:r>
                      <a:r>
                        <a:rPr lang="en-US" sz="1600">
                          <a:latin typeface="Calibri"/>
                          <a:ea typeface="Calibri"/>
                          <a:cs typeface="Calibri"/>
                          <a:sym typeface="Calibri"/>
                        </a:rPr>
                        <a:t>22</a:t>
                      </a:r>
                      <a:r>
                        <a:rPr lang="en-US" sz="1600" b="0" i="0" u="none" strike="noStrike" cap="none">
                          <a:solidFill>
                            <a:srgbClr val="000000"/>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and on or before 12/31/</a:t>
                      </a:r>
                      <a:r>
                        <a:rPr lang="en-US" sz="1600" dirty="0">
                          <a:latin typeface="Calibri"/>
                          <a:ea typeface="Calibri"/>
                          <a:cs typeface="Calibri"/>
                          <a:sym typeface="Calibri"/>
                        </a:rPr>
                        <a:t>22</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1/1/23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on or after 1/1/23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lang="en-US"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lang="en-US"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05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g98248893bf_0_215"/>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Open Enrollment Event Process Retirees</a:t>
            </a:r>
            <a:endParaRPr sz="3400" dirty="0"/>
          </a:p>
        </p:txBody>
      </p:sp>
      <p:sp>
        <p:nvSpPr>
          <p:cNvPr id="1529" name="Google Shape;1529;g98248893bf_0_21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530" name="Google Shape;1530;g98248893bf_0_21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31" name="Google Shape;1531;g98248893bf_0_215"/>
          <p:cNvGraphicFramePr/>
          <p:nvPr>
            <p:extLst>
              <p:ext uri="{D42A27DB-BD31-4B8C-83A1-F6EECF244321}">
                <p14:modId xmlns:p14="http://schemas.microsoft.com/office/powerpoint/2010/main" val="568068899"/>
              </p:ext>
            </p:extLst>
          </p:nvPr>
        </p:nvGraphicFramePr>
        <p:xfrm>
          <a:off x="11562" y="1206918"/>
          <a:ext cx="8930950" cy="4672325"/>
        </p:xfrm>
        <a:graphic>
          <a:graphicData uri="http://schemas.openxmlformats.org/drawingml/2006/table">
            <a:tbl>
              <a:tblPr>
                <a:noFill/>
                <a:tableStyleId>{949A33BA-46FD-4E1B-965D-6417EA4ECE30}</a:tableStyleId>
              </a:tblPr>
              <a:tblGrid>
                <a:gridCol w="1154100">
                  <a:extLst>
                    <a:ext uri="{9D8B030D-6E8A-4147-A177-3AD203B41FA5}">
                      <a16:colId xmlns:a16="http://schemas.microsoft.com/office/drawing/2014/main" val="20000"/>
                    </a:ext>
                  </a:extLst>
                </a:gridCol>
                <a:gridCol w="3793800">
                  <a:extLst>
                    <a:ext uri="{9D8B030D-6E8A-4147-A177-3AD203B41FA5}">
                      <a16:colId xmlns:a16="http://schemas.microsoft.com/office/drawing/2014/main" val="20001"/>
                    </a:ext>
                  </a:extLst>
                </a:gridCol>
                <a:gridCol w="3983050">
                  <a:extLst>
                    <a:ext uri="{9D8B030D-6E8A-4147-A177-3AD203B41FA5}">
                      <a16:colId xmlns:a16="http://schemas.microsoft.com/office/drawing/2014/main" val="20002"/>
                    </a:ext>
                  </a:extLst>
                </a:gridCol>
              </a:tblGrid>
              <a:tr h="302550">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EMPLOYEE/RETIREE STATUS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66000">
                <a:tc rowSpan="3">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solidFill>
                          <a:srgbClr val="FFFFFF"/>
                        </a:solidFill>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Retiree in Workday</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With a Retiree Benefit Group</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receive an SPS OE Event on 10/11</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31675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Employee Retiring on 1/1/23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SPS OE Event on 10/11</a:t>
                      </a:r>
                      <a:endParaRPr lang="en-US" sz="1600" dirty="0">
                        <a:latin typeface="Calibri"/>
                        <a:ea typeface="Calibri"/>
                        <a:cs typeface="Calibri"/>
                        <a:sym typeface="Calibri"/>
                      </a:endParaRPr>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C00000"/>
                          </a:solidFill>
                          <a:latin typeface="Calibri"/>
                          <a:ea typeface="Calibri"/>
                          <a:cs typeface="Calibri"/>
                          <a:sym typeface="Calibri"/>
                        </a:rPr>
                        <a:t>New Retiree Must Submit Paper Retiree Enrollment Form to EBD for Processing</a:t>
                      </a:r>
                      <a:endParaRPr sz="1400" u="none" strike="noStrike" cap="none" dirty="0">
                        <a:solidFill>
                          <a:srgbClr val="C00000"/>
                        </a:solidFill>
                      </a:endParaRPr>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The Elections Submitted on the Paper Enrollment Form Will Supersede Anything Elected in the Employee SPS OE Event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6362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Deferred Retiree for 1/1/23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Must Submit Paper Retiree Enrollment Form to EBD for Processing</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9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g98248893bf_0_271"/>
          <p:cNvSpPr txBox="1">
            <a:spLocks noGrp="1"/>
          </p:cNvSpPr>
          <p:nvPr>
            <p:ph type="title"/>
          </p:nvPr>
        </p:nvSpPr>
        <p:spPr>
          <a:xfrm>
            <a:off x="457200" y="552136"/>
            <a:ext cx="8229600" cy="392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000"/>
              <a:buFont typeface="Arial"/>
              <a:buNone/>
            </a:pPr>
            <a:r>
              <a:rPr lang="en-US" dirty="0"/>
              <a:t>Sending a 2023 Contract in a Delta File</a:t>
            </a:r>
            <a:endParaRPr dirty="0"/>
          </a:p>
        </p:txBody>
      </p:sp>
      <p:sp>
        <p:nvSpPr>
          <p:cNvPr id="1581" name="Google Shape;1581;g98248893bf_0_271"/>
          <p:cNvSpPr txBox="1">
            <a:spLocks noGrp="1"/>
          </p:cNvSpPr>
          <p:nvPr>
            <p:ph type="body" idx="1"/>
          </p:nvPr>
        </p:nvSpPr>
        <p:spPr>
          <a:xfrm>
            <a:off x="4787660"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Renewal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issuing a new Contract Number for an existing active employee</a:t>
            </a:r>
            <a:endParaRPr sz="1400" dirty="0"/>
          </a:p>
          <a:p>
            <a:pPr marL="342900" lvl="0" indent="-342900" algn="l" rtl="0">
              <a:spcBef>
                <a:spcPts val="0"/>
              </a:spcBef>
              <a:spcAft>
                <a:spcPts val="0"/>
              </a:spcAft>
              <a:buClr>
                <a:srgbClr val="C40E3E"/>
              </a:buClr>
              <a:buSzPts val="1600"/>
              <a:buNone/>
            </a:pPr>
            <a:endParaRPr dirty="0"/>
          </a:p>
        </p:txBody>
      </p:sp>
      <p:sp>
        <p:nvSpPr>
          <p:cNvPr id="1582" name="Google Shape;1582;g98248893bf_0_271"/>
          <p:cNvSpPr txBox="1">
            <a:spLocks noGrp="1"/>
          </p:cNvSpPr>
          <p:nvPr>
            <p:ph type="body" idx="4"/>
          </p:nvPr>
        </p:nvSpPr>
        <p:spPr>
          <a:xfrm>
            <a:off x="566468"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Extension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extending the Contract End Date for an existing contract</a:t>
            </a:r>
            <a:endParaRPr sz="1400" dirty="0"/>
          </a:p>
          <a:p>
            <a:pPr marL="342900" lvl="0" indent="-342900" algn="l" rtl="0">
              <a:spcBef>
                <a:spcPts val="0"/>
              </a:spcBef>
              <a:spcAft>
                <a:spcPts val="0"/>
              </a:spcAft>
              <a:buClr>
                <a:srgbClr val="C40E3E"/>
              </a:buClr>
              <a:buSzPts val="1600"/>
              <a:buNone/>
            </a:pPr>
            <a:endParaRPr dirty="0"/>
          </a:p>
        </p:txBody>
      </p:sp>
      <p:sp>
        <p:nvSpPr>
          <p:cNvPr id="1583" name="Google Shape;1583;g98248893bf_0_271"/>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584" name="Google Shape;1584;g98248893bf_0_271"/>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85" name="Google Shape;1585;g98248893bf_0_271"/>
          <p:cNvSpPr txBox="1"/>
          <p:nvPr/>
        </p:nvSpPr>
        <p:spPr>
          <a:xfrm>
            <a:off x="626700" y="1235525"/>
            <a:ext cx="7681800" cy="18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dk1"/>
                </a:solidFill>
              </a:rPr>
              <a:t>THIS INFORMATION APPLIES TO BENEFITS ONLY AGENCIES</a:t>
            </a:r>
            <a:endParaRPr b="1"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Benefits Only Agencies can send contract extensions or renewals </a:t>
            </a:r>
            <a:r>
              <a:rPr lang="en-US" b="1" dirty="0">
                <a:solidFill>
                  <a:schemeClr val="dk1"/>
                </a:solidFill>
              </a:rPr>
              <a:t>PRIOR</a:t>
            </a:r>
            <a:r>
              <a:rPr lang="en-US" dirty="0">
                <a:solidFill>
                  <a:schemeClr val="dk1"/>
                </a:solidFill>
              </a:rPr>
              <a:t> to the Contract End Date of the existing contract</a:t>
            </a:r>
          </a:p>
          <a:p>
            <a:pPr marL="457200" lvl="0" indent="-317500" algn="l" rtl="0">
              <a:spcBef>
                <a:spcPts val="0"/>
              </a:spcBef>
              <a:spcAft>
                <a:spcPts val="0"/>
              </a:spcAft>
              <a:buClr>
                <a:schemeClr val="dk1"/>
              </a:buClr>
              <a:buSzPts val="1400"/>
              <a:buChar char="●"/>
            </a:pPr>
            <a:r>
              <a:rPr lang="en-US" b="1" dirty="0">
                <a:solidFill>
                  <a:srgbClr val="00B0F0"/>
                </a:solidFill>
              </a:rPr>
              <a:t>For full details visit https//dbm.Maryland.gov/</a:t>
            </a:r>
            <a:r>
              <a:rPr lang="en-US" b="1" dirty="0" err="1">
                <a:solidFill>
                  <a:srgbClr val="00B0F0"/>
                </a:solidFill>
              </a:rPr>
              <a:t>sps</a:t>
            </a:r>
            <a:r>
              <a:rPr lang="en-US" b="1" dirty="0">
                <a:solidFill>
                  <a:srgbClr val="00B0F0"/>
                </a:solidFill>
              </a:rPr>
              <a:t>/Pages/BenefitsShell.aspx</a:t>
            </a:r>
          </a:p>
          <a:p>
            <a:pPr marL="139700" lvl="0" algn="l" rtl="0">
              <a:spcBef>
                <a:spcPts val="0"/>
              </a:spcBef>
              <a:spcAft>
                <a:spcPts val="0"/>
              </a:spcAft>
              <a:buClr>
                <a:schemeClr val="dk1"/>
              </a:buClr>
              <a:buSzPts val="1400"/>
            </a:pPr>
            <a:r>
              <a:rPr lang="en-US" b="1" dirty="0">
                <a:solidFill>
                  <a:schemeClr val="dk1"/>
                </a:solidFill>
              </a:rPr>
              <a:t>      Your IT team can follow the instructions under the “All questions and responses”</a:t>
            </a:r>
          </a:p>
          <a:p>
            <a:pPr marL="139700" lvl="0" algn="l" rtl="0">
              <a:spcBef>
                <a:spcPts val="0"/>
              </a:spcBef>
              <a:spcAft>
                <a:spcPts val="0"/>
              </a:spcAft>
              <a:buClr>
                <a:schemeClr val="dk1"/>
              </a:buClr>
              <a:buSzPts val="1400"/>
            </a:pPr>
            <a:r>
              <a:rPr lang="en-US" b="1" dirty="0">
                <a:solidFill>
                  <a:schemeClr val="dk1"/>
                </a:solidFill>
              </a:rPr>
              <a:t>      “Shell Record Communication”-Posted 31518</a:t>
            </a:r>
          </a:p>
          <a:p>
            <a:pPr marL="139700" lvl="0" algn="ctr" rtl="0">
              <a:spcBef>
                <a:spcPts val="0"/>
              </a:spcBef>
              <a:spcAft>
                <a:spcPts val="0"/>
              </a:spcAft>
              <a:buClr>
                <a:schemeClr val="dk1"/>
              </a:buClr>
              <a:buSzPts val="1400"/>
            </a:pPr>
            <a:endParaRPr lang="en-US" b="1" dirty="0">
              <a:solidFill>
                <a:schemeClr val="dk1"/>
              </a:solidFill>
            </a:endParaRPr>
          </a:p>
          <a:p>
            <a:pPr marL="139700" lvl="0" algn="ctr" rtl="0">
              <a:spcBef>
                <a:spcPts val="0"/>
              </a:spcBef>
              <a:spcAft>
                <a:spcPts val="0"/>
              </a:spcAft>
              <a:buClr>
                <a:schemeClr val="dk1"/>
              </a:buClr>
              <a:buSzPts val="1400"/>
            </a:pPr>
            <a:r>
              <a:rPr lang="en-US" b="1" dirty="0">
                <a:solidFill>
                  <a:schemeClr val="dk1"/>
                </a:solidFill>
              </a:rPr>
              <a:t>Use the examples as general guidelines only</a:t>
            </a:r>
            <a:endParaRPr b="1" dirty="0"/>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endParaRPr b="1" dirty="0">
              <a:solidFill>
                <a:schemeClr val="dk1"/>
              </a:solidFill>
            </a:endParaRPr>
          </a:p>
          <a:p>
            <a:pPr marL="0" lvl="0" indent="0" algn="l" rtl="0">
              <a:spcBef>
                <a:spcPts val="0"/>
              </a:spcBef>
              <a:spcAft>
                <a:spcPts val="0"/>
              </a:spcAft>
              <a:buNone/>
            </a:pPr>
            <a:endParaRPr dirty="0"/>
          </a:p>
        </p:txBody>
      </p:sp>
      <p:sp>
        <p:nvSpPr>
          <p:cNvPr id="1586" name="Google Shape;1586;g98248893bf_0_271"/>
          <p:cNvSpPr txBox="1"/>
          <p:nvPr/>
        </p:nvSpPr>
        <p:spPr>
          <a:xfrm>
            <a:off x="626700" y="3078275"/>
            <a:ext cx="3795600" cy="1583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 09/05/2022</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Original</a:t>
            </a:r>
            <a:r>
              <a:rPr lang="en-US" sz="1600" b="1" dirty="0">
                <a:solidFill>
                  <a:srgbClr val="0000FF"/>
                </a:solidFill>
                <a:latin typeface="Calibri"/>
                <a:ea typeface="Calibri"/>
                <a:cs typeface="Calibri"/>
                <a:sym typeface="Calibri"/>
              </a:rPr>
              <a:t> Contract Number = 2023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07/01/20</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06/30/23</a:t>
            </a:r>
            <a:endParaRPr dirty="0"/>
          </a:p>
        </p:txBody>
      </p:sp>
      <p:sp>
        <p:nvSpPr>
          <p:cNvPr id="1587" name="Google Shape;1587;g98248893bf_0_271"/>
          <p:cNvSpPr txBox="1"/>
          <p:nvPr/>
        </p:nvSpPr>
        <p:spPr>
          <a:xfrm>
            <a:off x="4855900" y="3078273"/>
            <a:ext cx="3659100" cy="15837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 09/05/2022</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New</a:t>
            </a:r>
            <a:r>
              <a:rPr lang="en-US" sz="1600" b="1" dirty="0">
                <a:solidFill>
                  <a:srgbClr val="0000FF"/>
                </a:solidFill>
                <a:latin typeface="Calibri"/>
                <a:ea typeface="Calibri"/>
                <a:cs typeface="Calibri"/>
                <a:sym typeface="Calibri"/>
              </a:rPr>
              <a:t> Contract Number = 2023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01/01/23</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g98248893bf_0_79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880" name="Google Shape;1880;g98248893bf_0_79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81" name="Google Shape;1881;g98248893bf_0_794"/>
          <p:cNvSpPr txBox="1">
            <a:spLocks noGrp="1"/>
          </p:cNvSpPr>
          <p:nvPr>
            <p:ph type="title"/>
          </p:nvPr>
        </p:nvSpPr>
        <p:spPr>
          <a:xfrm>
            <a:off x="320450" y="2482447"/>
            <a:ext cx="8536500" cy="946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EBD</a:t>
            </a:r>
            <a:r>
              <a:rPr lang="en-US" sz="8800" dirty="0">
                <a:latin typeface="Freestyle Script" panose="030804020302050B0404" pitchFamily="66" charset="0"/>
              </a:rPr>
              <a:t> </a:t>
            </a:r>
            <a:endParaRPr sz="8800" dirty="0">
              <a:latin typeface="Freestyle Script" panose="030804020302050B0404" pitchFamily="66" charset="0"/>
            </a:endParaRPr>
          </a:p>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Reminders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C0F9644C-A8A2-4CEE-AC4B-5425A8E5DB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348" y="2143991"/>
            <a:ext cx="1125415" cy="946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g98248893bf_0_800"/>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t>Reminders</a:t>
            </a:r>
            <a:endParaRPr sz="3400" dirty="0"/>
          </a:p>
        </p:txBody>
      </p:sp>
      <p:sp>
        <p:nvSpPr>
          <p:cNvPr id="1888" name="Google Shape;1888;g98248893bf_0_800"/>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889" name="Google Shape;1889;g98248893bf_0_800"/>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90" name="Google Shape;1890;g98248893bf_0_800"/>
          <p:cNvSpPr txBox="1"/>
          <p:nvPr/>
        </p:nvSpPr>
        <p:spPr>
          <a:xfrm>
            <a:off x="457187" y="1030492"/>
            <a:ext cx="8229600" cy="4817152"/>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Benefit Guide</a:t>
            </a:r>
            <a:endParaRPr sz="21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Available online for everyone at DBM.Maryland.gov/benefits</a:t>
            </a:r>
            <a:endParaRPr sz="20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Read the Benefit Guide! </a:t>
            </a:r>
          </a:p>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Contacting EBD</a:t>
            </a:r>
            <a:endParaRPr lang="en-US" sz="2000" b="1" dirty="0">
              <a:solidFill>
                <a:srgbClr val="C40E3E"/>
              </a:solidFill>
            </a:endParaRPr>
          </a:p>
          <a:p>
            <a:pPr marL="914400" marR="0" lvl="1" indent="-342900" algn="l" rtl="0">
              <a:lnSpc>
                <a:spcPct val="150000"/>
              </a:lnSpc>
              <a:spcBef>
                <a:spcPts val="0"/>
              </a:spcBef>
              <a:spcAft>
                <a:spcPts val="0"/>
              </a:spcAft>
              <a:buSzPts val="1800"/>
              <a:buChar char="○"/>
            </a:pPr>
            <a:r>
              <a:rPr lang="en-US" sz="2000" b="1" dirty="0"/>
              <a:t>SPS Ticket System</a:t>
            </a:r>
          </a:p>
          <a:p>
            <a:pPr marL="914400" marR="0" lvl="1" indent="-342900" algn="l" rtl="0">
              <a:lnSpc>
                <a:spcPct val="150000"/>
              </a:lnSpc>
              <a:spcBef>
                <a:spcPts val="0"/>
              </a:spcBef>
              <a:spcAft>
                <a:spcPts val="0"/>
              </a:spcAft>
              <a:buSzPts val="1800"/>
              <a:buChar char="○"/>
            </a:pPr>
            <a:r>
              <a:rPr lang="en-US" sz="2000" b="1" dirty="0"/>
              <a:t>Please refrain from emailing or calling EBD staff directly</a:t>
            </a:r>
            <a:endParaRPr sz="2000" b="1" dirty="0">
              <a:solidFill>
                <a:srgbClr val="C40E3E"/>
              </a:solidFill>
            </a:endParaRPr>
          </a:p>
          <a:p>
            <a:pPr marL="914400" lvl="1" indent="-342900">
              <a:buClr>
                <a:srgbClr val="C40E3E"/>
              </a:buClr>
              <a:buSzPts val="1800"/>
              <a:buChar char="○"/>
            </a:pPr>
            <a:endParaRPr lang="en-US" sz="2000" b="1" dirty="0">
              <a:solidFill>
                <a:schemeClr val="accent1"/>
              </a:solidFill>
            </a:endParaRPr>
          </a:p>
          <a:p>
            <a:pPr marL="457200" lvl="0" indent="-342900">
              <a:buClr>
                <a:srgbClr val="C40E3E"/>
              </a:buClr>
              <a:buSzPts val="1800"/>
              <a:buChar char="●"/>
            </a:pPr>
            <a:r>
              <a:rPr lang="en-US" sz="2100" b="1" dirty="0">
                <a:solidFill>
                  <a:srgbClr val="C40E3E"/>
                </a:solidFill>
              </a:rPr>
              <a:t>ABC’s may complete the Open Enrollment process on behalf of an employee; HOWEVER, an enrollment form must be attached to the open enrollment event</a:t>
            </a:r>
          </a:p>
          <a:p>
            <a:pPr marL="457200" lvl="0" indent="-342900">
              <a:buClr>
                <a:srgbClr val="C40E3E"/>
              </a:buClr>
              <a:buSzPts val="1800"/>
              <a:buChar char="●"/>
            </a:pPr>
            <a:endParaRPr lang="en-US" sz="2100" b="1" dirty="0">
              <a:solidFill>
                <a:srgbClr val="C40E3E"/>
              </a:solidFill>
            </a:endParaRPr>
          </a:p>
          <a:p>
            <a:pPr marL="457200" lvl="0" indent="-342900">
              <a:buClr>
                <a:srgbClr val="C40E3E"/>
              </a:buClr>
              <a:buSzPts val="1800"/>
              <a:buChar char="●"/>
            </a:pPr>
            <a:r>
              <a:rPr lang="en-US" sz="2100" b="1" dirty="0">
                <a:solidFill>
                  <a:srgbClr val="00B0F0"/>
                </a:solidFill>
              </a:rPr>
              <a:t>Open Enrollment closes at </a:t>
            </a:r>
            <a:r>
              <a:rPr lang="en-US" sz="2100" b="1" u="sng" dirty="0">
                <a:solidFill>
                  <a:srgbClr val="00B0F0"/>
                </a:solidFill>
              </a:rPr>
              <a:t>5pm</a:t>
            </a:r>
            <a:r>
              <a:rPr lang="en-US" sz="2100" b="1" dirty="0">
                <a:solidFill>
                  <a:srgbClr val="00B0F0"/>
                </a:solidFill>
              </a:rPr>
              <a:t> on November 4</a:t>
            </a:r>
            <a:r>
              <a:rPr lang="en-US" sz="2100" b="1" baseline="30000" dirty="0">
                <a:solidFill>
                  <a:srgbClr val="00B0F0"/>
                </a:solidFill>
              </a:rPr>
              <a:t>th</a:t>
            </a:r>
            <a:r>
              <a:rPr lang="en-US" sz="2100" b="1" dirty="0">
                <a:solidFill>
                  <a:srgbClr val="00B0F0"/>
                </a:solidFill>
              </a:rPr>
              <a:t>!</a:t>
            </a: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g98248893bf_0_82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915" name="Google Shape;1915;g98248893bf_0_82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916" name="Google Shape;1916;g98248893bf_0_827"/>
          <p:cNvSpPr txBox="1">
            <a:spLocks noGrp="1"/>
          </p:cNvSpPr>
          <p:nvPr>
            <p:ph type="title"/>
          </p:nvPr>
        </p:nvSpPr>
        <p:spPr>
          <a:xfrm>
            <a:off x="272323" y="2458386"/>
            <a:ext cx="8536500" cy="571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Questions</a:t>
            </a:r>
            <a:r>
              <a:rPr lang="en-US" sz="8800" dirty="0">
                <a:latin typeface="Freestyle Script" panose="030804020302050B0404" pitchFamily="66" charset="0"/>
              </a:rPr>
              <a:t>?</a:t>
            </a:r>
            <a:endParaRPr sz="8800" dirty="0">
              <a:latin typeface="Freestyle Script" panose="030804020302050B0404" pitchFamily="66" charset="0"/>
            </a:endParaRPr>
          </a:p>
        </p:txBody>
      </p:sp>
      <p:pic>
        <p:nvPicPr>
          <p:cNvPr id="5" name="Picture 4">
            <a:extLst>
              <a:ext uri="{FF2B5EF4-FFF2-40B4-BE49-F238E27FC236}">
                <a16:creationId xmlns:a16="http://schemas.microsoft.com/office/drawing/2014/main" id="{5A07D9C2-47EC-4812-A033-511AA3D340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233" y="3697810"/>
            <a:ext cx="1223889" cy="953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g98248893bf_0_5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405" name="Google Shape;1405;g98248893bf_0_5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06" name="Google Shape;1406;g98248893bf_0_56"/>
          <p:cNvSpPr txBox="1">
            <a:spLocks noGrp="1"/>
          </p:cNvSpPr>
          <p:nvPr>
            <p:ph type="title"/>
          </p:nvPr>
        </p:nvSpPr>
        <p:spPr>
          <a:xfrm>
            <a:off x="267288" y="2848800"/>
            <a:ext cx="8553156"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Open</a:t>
            </a:r>
            <a:r>
              <a:rPr lang="en-US" sz="8000" dirty="0">
                <a:latin typeface="Freestyle Script" panose="030804020302050B0404" pitchFamily="66" charset="0"/>
              </a:rPr>
              <a:t> </a:t>
            </a:r>
            <a:r>
              <a:rPr lang="en-US" sz="9600" dirty="0">
                <a:latin typeface="Freestyle Script" panose="030804020302050B0404" pitchFamily="66" charset="0"/>
              </a:rPr>
              <a:t>Enrollment</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B3F81A46-B7FB-401E-B06B-75899C3A8E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63" y="1543178"/>
            <a:ext cx="1192383" cy="12139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g98248893bf_0_833"/>
          <p:cNvSpPr txBox="1">
            <a:spLocks noGrp="1"/>
          </p:cNvSpPr>
          <p:nvPr>
            <p:ph type="title"/>
          </p:nvPr>
        </p:nvSpPr>
        <p:spPr>
          <a:xfrm>
            <a:off x="457200" y="5401722"/>
            <a:ext cx="82296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ECAA00"/>
              </a:buClr>
              <a:buSzPts val="3000"/>
              <a:buFont typeface="Arial"/>
              <a:buNone/>
            </a:pPr>
            <a:r>
              <a:rPr lang="en-US" sz="5400" dirty="0">
                <a:solidFill>
                  <a:schemeClr val="dk1"/>
                </a:solidFill>
                <a:latin typeface="Freestyle Script" panose="030804020302050B0404" pitchFamily="66" charset="0"/>
              </a:rPr>
              <a:t>Thank You!</a:t>
            </a:r>
            <a:endParaRPr sz="5400" dirty="0">
              <a:solidFill>
                <a:schemeClr val="dk1"/>
              </a:solidFill>
              <a:latin typeface="Freestyle Script" panose="030804020302050B0404" pitchFamily="66" charset="0"/>
            </a:endParaRPr>
          </a:p>
        </p:txBody>
      </p:sp>
      <p:sp>
        <p:nvSpPr>
          <p:cNvPr id="1922" name="Google Shape;1922;g98248893bf_0_833"/>
          <p:cNvSpPr txBox="1">
            <a:spLocks noGrp="1"/>
          </p:cNvSpPr>
          <p:nvPr>
            <p:ph type="sldNum" idx="12"/>
          </p:nvPr>
        </p:nvSpPr>
        <p:spPr>
          <a:xfrm>
            <a:off x="168676" y="6447470"/>
            <a:ext cx="209100" cy="138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sp>
        <p:nvSpPr>
          <p:cNvPr id="1923" name="Google Shape;1923;g98248893bf_0_833"/>
          <p:cNvSpPr txBox="1"/>
          <p:nvPr/>
        </p:nvSpPr>
        <p:spPr>
          <a:xfrm>
            <a:off x="2454712" y="6526440"/>
            <a:ext cx="3619500" cy="9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dk2"/>
                </a:solidFill>
                <a:latin typeface="Arial"/>
                <a:ea typeface="Arial"/>
                <a:cs typeface="Arial"/>
                <a:sym typeface="Arial"/>
              </a:rPr>
              <a:t>© Copyright 2019 State of Maryland. The information contained herein is subject to change without notice.</a:t>
            </a:r>
            <a:endParaRPr sz="600" b="0" i="0" u="none" strike="noStrike" cap="none">
              <a:solidFill>
                <a:schemeClr val="dk2"/>
              </a:solidFill>
              <a:latin typeface="Arial"/>
              <a:ea typeface="Arial"/>
              <a:cs typeface="Arial"/>
              <a:sym typeface="Arial"/>
            </a:endParaRPr>
          </a:p>
        </p:txBody>
      </p:sp>
      <p:pic>
        <p:nvPicPr>
          <p:cNvPr id="5" name="Picture 4">
            <a:extLst>
              <a:ext uri="{FF2B5EF4-FFF2-40B4-BE49-F238E27FC236}">
                <a16:creationId xmlns:a16="http://schemas.microsoft.com/office/drawing/2014/main" id="{01E43E3E-B056-46FD-B6C0-78D4E17F6E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691" y="5761607"/>
            <a:ext cx="781050" cy="6769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8"/>
          <p:cNvSpPr txBox="1">
            <a:spLocks noGrp="1"/>
          </p:cNvSpPr>
          <p:nvPr>
            <p:ph type="body" idx="1"/>
          </p:nvPr>
        </p:nvSpPr>
        <p:spPr>
          <a:xfrm>
            <a:off x="457200" y="1847719"/>
            <a:ext cx="3977640" cy="4445479"/>
          </a:xfrm>
          <a:prstGeom prst="rect">
            <a:avLst/>
          </a:prstGeom>
          <a:noFill/>
          <a:ln>
            <a:noFill/>
          </a:ln>
        </p:spPr>
        <p:txBody>
          <a:bodyPr spcFirstLastPara="1" wrap="square" lIns="91425" tIns="45700" rIns="91425" bIns="45700" anchor="t" anchorCtr="0">
            <a:normAutofit/>
          </a:bodyPr>
          <a:lstStyle/>
          <a:p>
            <a:pPr marL="169862" lvl="0" indent="-169862" algn="l" rtl="0">
              <a:lnSpc>
                <a:spcPct val="115000"/>
              </a:lnSpc>
              <a:spcBef>
                <a:spcPts val="320"/>
              </a:spcBef>
              <a:spcAft>
                <a:spcPts val="0"/>
              </a:spcAft>
              <a:buClr>
                <a:srgbClr val="D55374"/>
              </a:buClr>
              <a:buSzPts val="1600"/>
              <a:buFont typeface="Arial"/>
              <a:buChar char="•"/>
            </a:pPr>
            <a:r>
              <a:rPr lang="en-US" sz="2000" dirty="0">
                <a:solidFill>
                  <a:schemeClr val="accent1"/>
                </a:solidFill>
              </a:rPr>
              <a:t>Important Dates:</a:t>
            </a:r>
          </a:p>
          <a:p>
            <a:pPr marL="0" lvl="0" indent="0" algn="l" rtl="0">
              <a:lnSpc>
                <a:spcPct val="115000"/>
              </a:lnSpc>
              <a:spcBef>
                <a:spcPts val="320"/>
              </a:spcBef>
              <a:spcAft>
                <a:spcPts val="0"/>
              </a:spcAft>
              <a:buClr>
                <a:srgbClr val="D55374"/>
              </a:buClr>
              <a:buSzPts val="1600"/>
              <a:buNone/>
            </a:pPr>
            <a:endParaRPr lang="en-US" sz="1400" dirty="0">
              <a:solidFill>
                <a:schemeClr val="bg2"/>
              </a:solidFill>
            </a:endParaRPr>
          </a:p>
          <a:p>
            <a:pPr marL="627062" lvl="1" indent="-169862">
              <a:lnSpc>
                <a:spcPct val="115000"/>
              </a:lnSpc>
              <a:spcBef>
                <a:spcPts val="0"/>
              </a:spcBef>
              <a:spcAft>
                <a:spcPts val="600"/>
              </a:spcAft>
              <a:buClr>
                <a:srgbClr val="D55374"/>
              </a:buClr>
              <a:buSzPts val="1600"/>
              <a:buFont typeface="Arial"/>
              <a:buChar char="•"/>
            </a:pPr>
            <a:r>
              <a:rPr lang="en-US" dirty="0">
                <a:solidFill>
                  <a:schemeClr val="accent1"/>
                </a:solidFill>
              </a:rPr>
              <a:t>October 11</a:t>
            </a:r>
            <a:r>
              <a:rPr lang="en-US" dirty="0">
                <a:solidFill>
                  <a:schemeClr val="bg2"/>
                </a:solidFill>
              </a:rPr>
              <a:t>: Open Enrollment begins </a:t>
            </a:r>
          </a:p>
          <a:p>
            <a:pPr marL="627062" lvl="1" indent="-169862">
              <a:lnSpc>
                <a:spcPct val="115000"/>
              </a:lnSpc>
              <a:spcBef>
                <a:spcPts val="0"/>
              </a:spcBef>
              <a:spcAft>
                <a:spcPts val="600"/>
              </a:spcAft>
              <a:buClr>
                <a:srgbClr val="D55374"/>
              </a:buClr>
              <a:buSzPts val="1600"/>
              <a:buFont typeface="Arial"/>
              <a:buChar char="•"/>
            </a:pPr>
            <a:r>
              <a:rPr lang="en-US" dirty="0">
                <a:solidFill>
                  <a:schemeClr val="accent1"/>
                </a:solidFill>
              </a:rPr>
              <a:t>November 4</a:t>
            </a:r>
            <a:r>
              <a:rPr lang="en-US" dirty="0">
                <a:solidFill>
                  <a:schemeClr val="bg2"/>
                </a:solidFill>
              </a:rPr>
              <a:t>: Open Enrollment closes at 5 pm </a:t>
            </a: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More than </a:t>
            </a:r>
            <a:r>
              <a:rPr lang="en-US" dirty="0">
                <a:solidFill>
                  <a:schemeClr val="bg2"/>
                </a:solidFill>
                <a:highlight>
                  <a:srgbClr val="FFFF00"/>
                </a:highlight>
              </a:rPr>
              <a:t>4,000</a:t>
            </a:r>
            <a:r>
              <a:rPr lang="en-US" dirty="0">
                <a:solidFill>
                  <a:schemeClr val="bg2"/>
                </a:solidFill>
              </a:rPr>
              <a:t> employees have qualified under the ACA measurement period </a:t>
            </a:r>
            <a:endParaRPr lang="en-US" b="1" dirty="0">
              <a:solidFill>
                <a:schemeClr val="bg2"/>
              </a:solidFill>
            </a:endParaRP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Dependent Verification Review (DVR) …</a:t>
            </a:r>
            <a:r>
              <a:rPr lang="en-US" b="1" dirty="0">
                <a:solidFill>
                  <a:schemeClr val="bg2"/>
                </a:solidFill>
              </a:rPr>
              <a:t>ongoing</a:t>
            </a:r>
          </a:p>
        </p:txBody>
      </p:sp>
      <p:sp>
        <p:nvSpPr>
          <p:cNvPr id="1413" name="Google Shape;1413;p8"/>
          <p:cNvSpPr txBox="1">
            <a:spLocks noGrp="1"/>
          </p:cNvSpPr>
          <p:nvPr>
            <p:ph type="body" idx="2"/>
          </p:nvPr>
        </p:nvSpPr>
        <p:spPr>
          <a:xfrm>
            <a:off x="4709159" y="1847719"/>
            <a:ext cx="4115245" cy="4436853"/>
          </a:xfrm>
          <a:prstGeom prst="rect">
            <a:avLst/>
          </a:prstGeom>
          <a:noFill/>
          <a:ln>
            <a:noFill/>
          </a:ln>
        </p:spPr>
        <p:txBody>
          <a:bodyPr spcFirstLastPara="1" wrap="square" lIns="91425" tIns="45700" rIns="91425" bIns="45700" anchor="t" anchorCtr="0">
            <a:normAutofit/>
          </a:bodyPr>
          <a:lstStyle/>
          <a:p>
            <a:pPr marL="169862" lvl="0" indent="-169862" algn="l" rtl="0">
              <a:lnSpc>
                <a:spcPct val="115000"/>
              </a:lnSpc>
              <a:spcBef>
                <a:spcPts val="320"/>
              </a:spcBef>
              <a:spcAft>
                <a:spcPts val="0"/>
              </a:spcAft>
              <a:buClr>
                <a:srgbClr val="D55374"/>
              </a:buClr>
              <a:buSzPts val="1600"/>
              <a:buFont typeface="Arial"/>
              <a:buChar char="•"/>
            </a:pPr>
            <a:r>
              <a:rPr lang="en-US" dirty="0">
                <a:solidFill>
                  <a:srgbClr val="00B0F0"/>
                </a:solidFill>
              </a:rPr>
              <a:t>100% Virtual Campaign</a:t>
            </a:r>
            <a:endParaRPr lang="en-US" b="1" dirty="0">
              <a:solidFill>
                <a:srgbClr val="00B0F0"/>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On-Demand Open Enrollment Materials &amp; Videos at </a:t>
            </a:r>
            <a:r>
              <a:rPr lang="en-US" b="1" dirty="0">
                <a:solidFill>
                  <a:schemeClr val="bg2"/>
                </a:solidFill>
              </a:rPr>
              <a:t>mymdbenefits.com </a:t>
            </a:r>
          </a:p>
          <a:p>
            <a:pPr marL="627062" lvl="1" indent="-169862">
              <a:lnSpc>
                <a:spcPct val="115000"/>
              </a:lnSpc>
              <a:spcBef>
                <a:spcPts val="320"/>
              </a:spcBef>
              <a:buClr>
                <a:srgbClr val="D55374"/>
              </a:buClr>
              <a:buSzPts val="1600"/>
              <a:buFont typeface="Arial"/>
              <a:buChar char="•"/>
            </a:pPr>
            <a:r>
              <a:rPr lang="en-US" dirty="0">
                <a:solidFill>
                  <a:schemeClr val="bg2"/>
                </a:solidFill>
              </a:rPr>
              <a:t>All materials available online as of October 8</a:t>
            </a:r>
            <a:r>
              <a:rPr lang="en-US" baseline="30000" dirty="0">
                <a:solidFill>
                  <a:schemeClr val="bg2"/>
                </a:solidFill>
              </a:rPr>
              <a:t>th</a:t>
            </a:r>
            <a:r>
              <a:rPr lang="en-US" dirty="0">
                <a:solidFill>
                  <a:schemeClr val="bg2"/>
                </a:solidFill>
              </a:rPr>
              <a:t> </a:t>
            </a:r>
          </a:p>
          <a:p>
            <a:pPr marL="627062" lvl="1" indent="-169862">
              <a:lnSpc>
                <a:spcPct val="115000"/>
              </a:lnSpc>
              <a:spcBef>
                <a:spcPts val="320"/>
              </a:spcBef>
              <a:buClr>
                <a:srgbClr val="D55374"/>
              </a:buClr>
              <a:buSzPts val="1600"/>
              <a:buFont typeface="Arial"/>
              <a:buChar char="•"/>
            </a:pPr>
            <a:r>
              <a:rPr lang="en-US" dirty="0">
                <a:solidFill>
                  <a:schemeClr val="bg2"/>
                </a:solidFill>
              </a:rPr>
              <a:t>View Current Benefit Elections under the Benefits icon        on the SPS Benefits </a:t>
            </a:r>
            <a:endParaRPr lang="en-US" sz="1600" dirty="0">
              <a:solidFill>
                <a:schemeClr val="bg2"/>
              </a:solidFill>
            </a:endParaRPr>
          </a:p>
          <a:p>
            <a:pPr marL="457200" lvl="1" indent="0">
              <a:lnSpc>
                <a:spcPct val="115000"/>
              </a:lnSpc>
              <a:spcBef>
                <a:spcPts val="320"/>
              </a:spcBef>
              <a:buClr>
                <a:srgbClr val="D55374"/>
              </a:buClr>
              <a:buSzPts val="1600"/>
              <a:buNone/>
            </a:pPr>
            <a:r>
              <a:rPr lang="en-US" dirty="0">
                <a:solidFill>
                  <a:schemeClr val="bg2"/>
                </a:solidFill>
              </a:rPr>
              <a:t>    Home Page.</a:t>
            </a: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457200" lvl="1" indent="0">
              <a:lnSpc>
                <a:spcPct val="115000"/>
              </a:lnSpc>
              <a:spcBef>
                <a:spcPts val="320"/>
              </a:spcBef>
              <a:buClr>
                <a:srgbClr val="D55374"/>
              </a:buClr>
              <a:buSzPts val="1600"/>
              <a:buNone/>
            </a:pPr>
            <a:r>
              <a:rPr lang="en-US" sz="1600" dirty="0">
                <a:solidFill>
                  <a:schemeClr val="accent1"/>
                </a:solidFill>
              </a:rPr>
              <a:t>Printed materials mailed only to Retirees and COBRA participants</a:t>
            </a:r>
          </a:p>
          <a:p>
            <a:pPr marL="627062" lvl="1" indent="-169862">
              <a:lnSpc>
                <a:spcPct val="115000"/>
              </a:lnSpc>
              <a:spcBef>
                <a:spcPts val="320"/>
              </a:spcBef>
              <a:buClr>
                <a:srgbClr val="D55374"/>
              </a:buClr>
              <a:buSzPts val="1600"/>
              <a:buFont typeface="Arial"/>
              <a:buChar char="•"/>
            </a:pPr>
            <a:endParaRPr sz="1600" dirty="0">
              <a:solidFill>
                <a:schemeClr val="bg2"/>
              </a:solidFill>
              <a:highlight>
                <a:srgbClr val="FFFF00"/>
              </a:highlight>
            </a:endParaRPr>
          </a:p>
          <a:p>
            <a:pPr marL="0" lvl="0" indent="0" algn="l" rtl="0">
              <a:lnSpc>
                <a:spcPct val="115000"/>
              </a:lnSpc>
              <a:spcBef>
                <a:spcPts val="320"/>
              </a:spcBef>
              <a:spcAft>
                <a:spcPts val="0"/>
              </a:spcAft>
              <a:buClr>
                <a:srgbClr val="D55374"/>
              </a:buClr>
              <a:buSzPts val="1600"/>
              <a:buNone/>
            </a:pPr>
            <a:endParaRPr b="1" dirty="0">
              <a:solidFill>
                <a:schemeClr val="bg2"/>
              </a:solidFill>
            </a:endParaRPr>
          </a:p>
        </p:txBody>
      </p:sp>
      <p:sp>
        <p:nvSpPr>
          <p:cNvPr id="1414" name="Google Shape;1414;p8"/>
          <p:cNvSpPr txBox="1">
            <a:spLocks noGrp="1"/>
          </p:cNvSpPr>
          <p:nvPr>
            <p:ph type="title"/>
          </p:nvPr>
        </p:nvSpPr>
        <p:spPr>
          <a:xfrm>
            <a:off x="457200" y="552137"/>
            <a:ext cx="7659384" cy="850233"/>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Clr>
                <a:schemeClr val="dk1"/>
              </a:buClr>
              <a:buSzPts val="3600"/>
              <a:buFont typeface="Arial"/>
              <a:buNone/>
            </a:pPr>
            <a:r>
              <a:rPr lang="en-US" sz="3500" dirty="0">
                <a:solidFill>
                  <a:schemeClr val="accent1"/>
                </a:solidFill>
              </a:rPr>
              <a:t>Open Enrollment</a:t>
            </a:r>
            <a:br>
              <a:rPr lang="en-US" sz="3500" dirty="0">
                <a:solidFill>
                  <a:schemeClr val="accent1"/>
                </a:solidFill>
              </a:rPr>
            </a:br>
            <a:endParaRPr dirty="0">
              <a:solidFill>
                <a:schemeClr val="tx1"/>
              </a:solidFill>
            </a:endParaRPr>
          </a:p>
        </p:txBody>
      </p:sp>
      <p:sp>
        <p:nvSpPr>
          <p:cNvPr id="1415" name="Google Shape;1415;p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4</a:t>
            </a:fld>
            <a:endParaRPr/>
          </a:p>
        </p:txBody>
      </p:sp>
      <p:sp>
        <p:nvSpPr>
          <p:cNvPr id="1416" name="Google Shape;1416;p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1" name="Google Shape;1414;p8">
            <a:extLst>
              <a:ext uri="{FF2B5EF4-FFF2-40B4-BE49-F238E27FC236}">
                <a16:creationId xmlns:a16="http://schemas.microsoft.com/office/drawing/2014/main" id="{6E6B1028-0B33-45BD-AFED-787CFFBD440B}"/>
              </a:ext>
            </a:extLst>
          </p:cNvPr>
          <p:cNvSpPr txBox="1">
            <a:spLocks/>
          </p:cNvSpPr>
          <p:nvPr/>
        </p:nvSpPr>
        <p:spPr>
          <a:xfrm>
            <a:off x="816746" y="1109709"/>
            <a:ext cx="7722105" cy="85023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3600"/>
            </a:pPr>
            <a:r>
              <a:rPr lang="en-US" sz="3500" dirty="0">
                <a:solidFill>
                  <a:schemeClr val="accent2"/>
                </a:solidFill>
              </a:rPr>
              <a:t>October 11 - November 4, 2022</a:t>
            </a:r>
            <a:br>
              <a:rPr lang="en-US" sz="3500" dirty="0">
                <a:solidFill>
                  <a:schemeClr val="accent1"/>
                </a:solidFill>
              </a:rPr>
            </a:br>
            <a:endParaRPr lang="en-US" dirty="0">
              <a:solidFill>
                <a:schemeClr val="tx1"/>
              </a:solidFill>
            </a:endParaRPr>
          </a:p>
        </p:txBody>
      </p:sp>
      <p:pic>
        <p:nvPicPr>
          <p:cNvPr id="2" name="Picture 1">
            <a:extLst>
              <a:ext uri="{FF2B5EF4-FFF2-40B4-BE49-F238E27FC236}">
                <a16:creationId xmlns:a16="http://schemas.microsoft.com/office/drawing/2014/main" id="{BD82174F-6949-C084-C0D1-20C26504EF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27" y="5189454"/>
            <a:ext cx="1192383" cy="1213982"/>
          </a:xfrm>
          <a:prstGeom prst="rect">
            <a:avLst/>
          </a:prstGeom>
          <a:noFill/>
          <a:ln>
            <a:noFill/>
          </a:ln>
        </p:spPr>
      </p:pic>
      <p:sp>
        <p:nvSpPr>
          <p:cNvPr id="3" name="Speech Bubble: Oval 2">
            <a:extLst>
              <a:ext uri="{FF2B5EF4-FFF2-40B4-BE49-F238E27FC236}">
                <a16:creationId xmlns:a16="http://schemas.microsoft.com/office/drawing/2014/main" id="{E4ABCC80-6B0F-5042-5FB9-ACEE24148077}"/>
              </a:ext>
            </a:extLst>
          </p:cNvPr>
          <p:cNvSpPr/>
          <p:nvPr/>
        </p:nvSpPr>
        <p:spPr>
          <a:xfrm>
            <a:off x="4434840" y="1512608"/>
            <a:ext cx="4600518" cy="2792106"/>
          </a:xfrm>
          <a:prstGeom prst="wedgeEllipseCallout">
            <a:avLst>
              <a:gd name="adj1" fmla="val -51102"/>
              <a:gd name="adj2" fmla="val -317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B75DDE-7334-7CFD-1B2D-D221F921AFAD}"/>
              </a:ext>
            </a:extLst>
          </p:cNvPr>
          <p:cNvPicPr>
            <a:picLocks noChangeAspect="1"/>
          </p:cNvPicPr>
          <p:nvPr/>
        </p:nvPicPr>
        <p:blipFill>
          <a:blip r:embed="rId4"/>
          <a:stretch>
            <a:fillRect/>
          </a:stretch>
        </p:blipFill>
        <p:spPr>
          <a:xfrm>
            <a:off x="6471359" y="3532804"/>
            <a:ext cx="295422" cy="395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g98248893bf_0_173"/>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chemeClr val="accent1"/>
                </a:solidFill>
              </a:rPr>
              <a:t>Dependent Verification Review (DVR) </a:t>
            </a:r>
            <a:endParaRPr sz="3400" dirty="0">
              <a:solidFill>
                <a:schemeClr val="accent1"/>
              </a:solidFill>
            </a:endParaRPr>
          </a:p>
        </p:txBody>
      </p:sp>
      <p:sp>
        <p:nvSpPr>
          <p:cNvPr id="1484" name="Google Shape;1484;g98248893bf_0_173"/>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85" name="Google Shape;1485;g98248893bf_0_173"/>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86" name="Google Shape;1486;g98248893bf_0_173"/>
          <p:cNvSpPr txBox="1"/>
          <p:nvPr/>
        </p:nvSpPr>
        <p:spPr>
          <a:xfrm>
            <a:off x="377987" y="873107"/>
            <a:ext cx="8242230" cy="3747214"/>
          </a:xfrm>
          <a:prstGeom prst="rect">
            <a:avLst/>
          </a:prstGeom>
          <a:noFill/>
          <a:ln>
            <a:noFill/>
          </a:ln>
        </p:spPr>
        <p:txBody>
          <a:bodyPr spcFirstLastPara="1" wrap="square" lIns="0" tIns="0" rIns="0" bIns="0" anchor="t" anchorCtr="0">
            <a:noAutofit/>
          </a:bodyPr>
          <a:lstStyle/>
          <a:p>
            <a:pPr marL="869950" lvl="1" indent="-285750">
              <a:spcAft>
                <a:spcPts val="600"/>
              </a:spcAft>
              <a:buSzPts val="1600"/>
              <a:buFont typeface="Courier New" panose="02070309020205020404" pitchFamily="49" charset="0"/>
              <a:buChar char="o"/>
            </a:pPr>
            <a:r>
              <a:rPr lang="en-US" sz="1600" dirty="0">
                <a:solidFill>
                  <a:srgbClr val="C40E3E"/>
                </a:solidFill>
              </a:rPr>
              <a:t>When adding a new dependent during Open Enrollment, required supporting documentation </a:t>
            </a:r>
            <a:r>
              <a:rPr lang="en-US" sz="1600" dirty="0">
                <a:solidFill>
                  <a:srgbClr val="00B0F0"/>
                </a:solidFill>
              </a:rPr>
              <a:t>must</a:t>
            </a:r>
            <a:r>
              <a:rPr lang="en-US" sz="1600" dirty="0">
                <a:solidFill>
                  <a:srgbClr val="C40E3E"/>
                </a:solidFill>
              </a:rPr>
              <a:t> be attached to the Open Enrollment Event in SPS. </a:t>
            </a:r>
          </a:p>
          <a:p>
            <a:pPr marL="869950" lvl="1" indent="-285750">
              <a:spcAft>
                <a:spcPts val="600"/>
              </a:spcAft>
              <a:buSzPts val="1600"/>
              <a:buFont typeface="Courier New" panose="02070309020205020404" pitchFamily="49" charset="0"/>
              <a:buChar char="o"/>
            </a:pPr>
            <a:r>
              <a:rPr lang="en-US" sz="1600" dirty="0">
                <a:solidFill>
                  <a:srgbClr val="C40E3E"/>
                </a:solidFill>
              </a:rPr>
              <a:t>Required dependent(s) documentation must be uploaded by 11/4/2022 </a:t>
            </a:r>
            <a:r>
              <a:rPr lang="en-US" sz="1600" b="1" dirty="0">
                <a:solidFill>
                  <a:srgbClr val="C40E3E"/>
                </a:solidFill>
              </a:rPr>
              <a:t>at </a:t>
            </a:r>
            <a:r>
              <a:rPr lang="en-US" sz="1600" b="1" dirty="0">
                <a:solidFill>
                  <a:srgbClr val="00B0F0"/>
                </a:solidFill>
              </a:rPr>
              <a:t>5:00pm</a:t>
            </a:r>
            <a:r>
              <a:rPr lang="en-US" sz="1600" b="1" dirty="0">
                <a:solidFill>
                  <a:srgbClr val="C40E3E"/>
                </a:solidFill>
              </a:rPr>
              <a:t> </a:t>
            </a:r>
            <a:r>
              <a:rPr lang="en-US" sz="1600" b="1" dirty="0">
                <a:solidFill>
                  <a:schemeClr val="accent1"/>
                </a:solidFill>
              </a:rPr>
              <a:t>OR</a:t>
            </a:r>
            <a:r>
              <a:rPr lang="en-US" sz="1600" b="1" dirty="0">
                <a:solidFill>
                  <a:srgbClr val="C40E3E"/>
                </a:solidFill>
              </a:rPr>
              <a:t> </a:t>
            </a:r>
            <a:r>
              <a:rPr lang="en-US" sz="1600" dirty="0">
                <a:solidFill>
                  <a:srgbClr val="C40E3E"/>
                </a:solidFill>
              </a:rPr>
              <a:t>the newly added dependent(s) </a:t>
            </a:r>
            <a:r>
              <a:rPr lang="en-US" sz="1600" b="1" dirty="0">
                <a:solidFill>
                  <a:srgbClr val="C40E3E"/>
                </a:solidFill>
              </a:rPr>
              <a:t>will be removed from Open Enrollment coverage </a:t>
            </a:r>
          </a:p>
          <a:p>
            <a:pPr marL="869950" lvl="1" indent="-285750">
              <a:buSzPts val="1600"/>
              <a:buFont typeface="Courier New" panose="02070309020205020404" pitchFamily="49" charset="0"/>
              <a:buChar char="o"/>
            </a:pPr>
            <a:endParaRPr lang="en-US" sz="1600" b="1" dirty="0">
              <a:solidFill>
                <a:srgbClr val="C40E3E"/>
              </a:solidFill>
            </a:endParaRPr>
          </a:p>
          <a:p>
            <a:pPr marL="584200" lvl="1" algn="ctr">
              <a:buSzPts val="1600"/>
            </a:pPr>
            <a:r>
              <a:rPr lang="en-US" sz="1600" b="1" dirty="0">
                <a:highlight>
                  <a:srgbClr val="FFFF00"/>
                </a:highlight>
              </a:rPr>
              <a:t>New Dependent(s) will not have coverage effective January 1, 2023</a:t>
            </a:r>
          </a:p>
          <a:p>
            <a:pPr marL="869950" lvl="1" indent="-285750">
              <a:buSzPts val="1600"/>
              <a:buFont typeface="Courier New" panose="02070309020205020404" pitchFamily="49" charset="0"/>
              <a:buChar char="o"/>
            </a:pPr>
            <a:endParaRPr lang="en-US" sz="1600" b="1" dirty="0">
              <a:highlight>
                <a:srgbClr val="FFFF00"/>
              </a:highlight>
            </a:endParaRPr>
          </a:p>
          <a:p>
            <a:pPr marL="869950" lvl="1" indent="-285750">
              <a:spcAft>
                <a:spcPts val="600"/>
              </a:spcAft>
              <a:buSzPts val="1600"/>
              <a:buFont typeface="Courier New" panose="02070309020205020404" pitchFamily="49" charset="0"/>
              <a:buChar char="o"/>
            </a:pPr>
            <a:r>
              <a:rPr lang="en-US" sz="1600" dirty="0">
                <a:solidFill>
                  <a:srgbClr val="C40E3E"/>
                </a:solidFill>
              </a:rPr>
              <a:t>Employees can take pictures of the required documentation and upload </a:t>
            </a:r>
            <a:r>
              <a:rPr lang="en-US" sz="1600" b="1" dirty="0">
                <a:solidFill>
                  <a:schemeClr val="accent1"/>
                </a:solidFill>
              </a:rPr>
              <a:t>legible</a:t>
            </a:r>
            <a:r>
              <a:rPr lang="en-US" sz="1600" dirty="0">
                <a:solidFill>
                  <a:srgbClr val="C40E3E"/>
                </a:solidFill>
              </a:rPr>
              <a:t> screenshots to the Open Enrollment event </a:t>
            </a:r>
            <a:r>
              <a:rPr lang="en-US" sz="1600" b="1" dirty="0">
                <a:solidFill>
                  <a:schemeClr val="accent1"/>
                </a:solidFill>
              </a:rPr>
              <a:t>OR</a:t>
            </a:r>
            <a:r>
              <a:rPr lang="en-US" sz="1600" dirty="0">
                <a:solidFill>
                  <a:schemeClr val="accent1"/>
                </a:solidFill>
              </a:rPr>
              <a:t> </a:t>
            </a:r>
          </a:p>
          <a:p>
            <a:pPr marL="869950" lvl="1" indent="-285750">
              <a:spcAft>
                <a:spcPts val="600"/>
              </a:spcAft>
              <a:buSzPts val="1600"/>
              <a:buFont typeface="Courier New" panose="02070309020205020404" pitchFamily="49" charset="0"/>
              <a:buChar char="o"/>
            </a:pPr>
            <a:r>
              <a:rPr lang="en-US" sz="1600" dirty="0">
                <a:solidFill>
                  <a:srgbClr val="C00000"/>
                </a:solidFill>
              </a:rPr>
              <a:t>Upload documents to: Maintain Worker Documents, the upload category should be </a:t>
            </a:r>
            <a:r>
              <a:rPr lang="en-US" sz="1600" b="1" dirty="0">
                <a:solidFill>
                  <a:srgbClr val="00B0F0"/>
                </a:solidFill>
              </a:rPr>
              <a:t>Benefits </a:t>
            </a:r>
            <a:r>
              <a:rPr lang="en-US" sz="1600" b="1" dirty="0">
                <a:solidFill>
                  <a:srgbClr val="C00000"/>
                </a:solidFill>
              </a:rPr>
              <a:t>or</a:t>
            </a:r>
            <a:r>
              <a:rPr lang="en-US" sz="1600" b="1" dirty="0">
                <a:solidFill>
                  <a:srgbClr val="00B0F0"/>
                </a:solidFill>
              </a:rPr>
              <a:t> Benefits Correspondence</a:t>
            </a:r>
            <a:r>
              <a:rPr lang="en-US" sz="1600" dirty="0">
                <a:solidFill>
                  <a:srgbClr val="00B0F0"/>
                </a:solidFill>
              </a:rPr>
              <a:t>.</a:t>
            </a:r>
          </a:p>
          <a:p>
            <a:pPr marL="869950" lvl="1" indent="-285750">
              <a:buSzPts val="1600"/>
              <a:buFont typeface="Courier New" panose="02070309020205020404" pitchFamily="49" charset="0"/>
              <a:buChar char="o"/>
            </a:pPr>
            <a:r>
              <a:rPr lang="en-US" sz="1600" dirty="0">
                <a:solidFill>
                  <a:srgbClr val="C40E3E"/>
                </a:solidFill>
              </a:rPr>
              <a:t>Please </a:t>
            </a:r>
            <a:r>
              <a:rPr lang="en-US" sz="1600" b="1" dirty="0">
                <a:solidFill>
                  <a:schemeClr val="accent6"/>
                </a:solidFill>
              </a:rPr>
              <a:t>reference page 39 of your </a:t>
            </a:r>
            <a:r>
              <a:rPr lang="en-US" sz="1600" b="1" dirty="0">
                <a:solidFill>
                  <a:srgbClr val="00B0F0"/>
                </a:solidFill>
                <a:hlinkClick r:id="rId3"/>
              </a:rPr>
              <a:t>2022 Benefits Guide </a:t>
            </a:r>
            <a:r>
              <a:rPr lang="en-US" sz="1600" dirty="0">
                <a:solidFill>
                  <a:srgbClr val="C40E3E"/>
                </a:solidFill>
              </a:rPr>
              <a:t>to determine what official documentation is required for each dependent</a:t>
            </a:r>
          </a:p>
          <a:p>
            <a:pPr marL="869950" lvl="1" indent="-285750">
              <a:buSzPts val="1600"/>
              <a:buFont typeface="Courier New" panose="02070309020205020404" pitchFamily="49" charset="0"/>
              <a:buChar char="o"/>
            </a:pPr>
            <a:endParaRPr lang="en-US" sz="1600" dirty="0">
              <a:solidFill>
                <a:srgbClr val="00B0F0"/>
              </a:solidFill>
            </a:endParaRPr>
          </a:p>
          <a:p>
            <a:pPr marL="869950" lvl="1" indent="-285750">
              <a:buSzPts val="1600"/>
              <a:buFont typeface="Courier New" panose="02070309020205020404" pitchFamily="49" charset="0"/>
              <a:buChar char="o"/>
            </a:pPr>
            <a:endParaRPr lang="en-US" sz="1600" dirty="0">
              <a:solidFill>
                <a:schemeClr val="accent1"/>
              </a:solidFill>
            </a:endParaRPr>
          </a:p>
          <a:p>
            <a:pPr marL="869950" lvl="1" indent="-285750">
              <a:buSzPts val="1600"/>
              <a:buFont typeface="Courier New" panose="02070309020205020404" pitchFamily="49" charset="0"/>
              <a:buChar char="o"/>
            </a:pPr>
            <a:endParaRPr lang="en-US" sz="1600" b="1" dirty="0">
              <a:solidFill>
                <a:srgbClr val="C40E3E"/>
              </a:solidFill>
              <a:highlight>
                <a:srgbClr val="FFFF00"/>
              </a:highlight>
            </a:endParaRPr>
          </a:p>
          <a:p>
            <a:pPr marL="869950" lvl="1" indent="-285750">
              <a:buSzPts val="1600"/>
              <a:buFont typeface="Courier New" panose="02070309020205020404" pitchFamily="49" charset="0"/>
              <a:buChar char="o"/>
            </a:pPr>
            <a:endParaRPr lang="en-US" sz="1600" b="1" dirty="0">
              <a:solidFill>
                <a:srgbClr val="C40E3E"/>
              </a:solidFill>
            </a:endParaRPr>
          </a:p>
          <a:p>
            <a:pPr marL="869950" lvl="1" indent="-285750">
              <a:buSzPts val="1600"/>
              <a:buFont typeface="Courier New" panose="02070309020205020404" pitchFamily="49" charset="0"/>
              <a:buChar char="o"/>
            </a:pPr>
            <a:endParaRPr lang="en-US" sz="1600" dirty="0">
              <a:solidFill>
                <a:srgbClr val="C40E3E"/>
              </a:solidFill>
            </a:endParaRPr>
          </a:p>
          <a:p>
            <a:pPr marL="869950" lvl="1" indent="-285750">
              <a:buSzPts val="1600"/>
              <a:buFont typeface="Courier New" panose="02070309020205020404" pitchFamily="49" charset="0"/>
              <a:buChar char="o"/>
            </a:pPr>
            <a:endParaRPr lang="en-US" sz="1600" dirty="0">
              <a:solidFill>
                <a:srgbClr val="C40E3E"/>
              </a:solidFill>
            </a:endParaRPr>
          </a:p>
          <a:p>
            <a:pPr marL="869950" marR="0" lvl="1" indent="-285750" algn="l" rtl="0">
              <a:lnSpc>
                <a:spcPct val="150000"/>
              </a:lnSpc>
              <a:spcBef>
                <a:spcPts val="0"/>
              </a:spcBef>
              <a:spcAft>
                <a:spcPts val="0"/>
              </a:spcAft>
              <a:buSzPts val="1600"/>
              <a:buFont typeface="Courier New" panose="02070309020205020404" pitchFamily="49" charset="0"/>
              <a:buChar char="o"/>
            </a:pPr>
            <a:endParaRPr sz="1600" b="1" dirty="0"/>
          </a:p>
          <a:p>
            <a:pPr marL="914400" marR="0" lvl="1" indent="-330200" algn="l" rtl="0">
              <a:lnSpc>
                <a:spcPct val="150000"/>
              </a:lnSpc>
              <a:spcBef>
                <a:spcPts val="0"/>
              </a:spcBef>
              <a:spcAft>
                <a:spcPts val="0"/>
              </a:spcAft>
              <a:buSzPts val="1600"/>
              <a:buFont typeface="Courier New" panose="02070309020205020404" pitchFamily="49" charset="0"/>
              <a:buChar char="o"/>
            </a:pPr>
            <a:endParaRPr sz="1600" b="1" dirty="0"/>
          </a:p>
          <a:p>
            <a:pPr marL="285750" marR="0" lvl="0" indent="-285750" algn="l" rtl="0">
              <a:lnSpc>
                <a:spcPct val="150000"/>
              </a:lnSpc>
              <a:spcBef>
                <a:spcPts val="0"/>
              </a:spcBef>
              <a:spcAft>
                <a:spcPts val="0"/>
              </a:spcAft>
              <a:buFont typeface="Courier New" panose="02070309020205020404" pitchFamily="49" charset="0"/>
              <a:buChar char="o"/>
            </a:pPr>
            <a:endParaRPr sz="1600" dirty="0">
              <a:solidFill>
                <a:srgbClr val="C40E3E"/>
              </a:solidFill>
            </a:endParaRPr>
          </a:p>
          <a:p>
            <a:pPr marL="742950" marR="0" lvl="0" indent="-285750" algn="l" rtl="0">
              <a:lnSpc>
                <a:spcPct val="150000"/>
              </a:lnSpc>
              <a:spcBef>
                <a:spcPts val="0"/>
              </a:spcBef>
              <a:spcAft>
                <a:spcPts val="0"/>
              </a:spcAft>
              <a:buFont typeface="Courier New" panose="02070309020205020404" pitchFamily="49" charset="0"/>
              <a:buChar char="o"/>
            </a:pPr>
            <a:endParaRPr dirty="0">
              <a:solidFill>
                <a:srgbClr val="C40E3E"/>
              </a:solidFill>
            </a:endParaRPr>
          </a:p>
          <a:p>
            <a:pPr marL="285750" marR="0" lvl="0" indent="-285750" algn="l" rtl="0">
              <a:spcBef>
                <a:spcPts val="0"/>
              </a:spcBef>
              <a:spcAft>
                <a:spcPts val="0"/>
              </a:spcAft>
              <a:buFont typeface="Courier New" panose="02070309020205020404" pitchFamily="49" charset="0"/>
              <a:buChar char="o"/>
            </a:pPr>
            <a:endParaRPr sz="1600" dirty="0">
              <a:solidFill>
                <a:srgbClr val="C40E3E"/>
              </a:solidFill>
            </a:endParaRPr>
          </a:p>
          <a:p>
            <a:pPr marL="285750" marR="0" lvl="0" indent="-285750" algn="l" rtl="0">
              <a:spcBef>
                <a:spcPts val="0"/>
              </a:spcBef>
              <a:spcAft>
                <a:spcPts val="0"/>
              </a:spcAft>
              <a:buFont typeface="Courier New" panose="02070309020205020404" pitchFamily="49" charset="0"/>
              <a:buChar char="o"/>
            </a:pPr>
            <a:endParaRPr sz="1600" dirty="0">
              <a:solidFill>
                <a:srgbClr val="C40E3E"/>
              </a:solidFill>
            </a:endParaRPr>
          </a:p>
        </p:txBody>
      </p:sp>
      <p:pic>
        <p:nvPicPr>
          <p:cNvPr id="3" name="Picture 2">
            <a:extLst>
              <a:ext uri="{FF2B5EF4-FFF2-40B4-BE49-F238E27FC236}">
                <a16:creationId xmlns:a16="http://schemas.microsoft.com/office/drawing/2014/main" id="{26FDFBB4-1F6A-1A9D-6946-54F35654FFC2}"/>
              </a:ext>
            </a:extLst>
          </p:cNvPr>
          <p:cNvPicPr>
            <a:picLocks noChangeAspect="1"/>
          </p:cNvPicPr>
          <p:nvPr/>
        </p:nvPicPr>
        <p:blipFill>
          <a:blip r:embed="rId4"/>
          <a:stretch>
            <a:fillRect/>
          </a:stretch>
        </p:blipFill>
        <p:spPr>
          <a:xfrm>
            <a:off x="1394153" y="4745406"/>
            <a:ext cx="6355532" cy="1484548"/>
          </a:xfrm>
          <a:prstGeom prst="rect">
            <a:avLst/>
          </a:prstGeom>
        </p:spPr>
      </p:pic>
      <p:sp>
        <p:nvSpPr>
          <p:cNvPr id="4" name="Flowchart: Alternate Process 3">
            <a:extLst>
              <a:ext uri="{FF2B5EF4-FFF2-40B4-BE49-F238E27FC236}">
                <a16:creationId xmlns:a16="http://schemas.microsoft.com/office/drawing/2014/main" id="{5DBF47B4-47E6-AAE9-D4F5-2742DB930202}"/>
              </a:ext>
            </a:extLst>
          </p:cNvPr>
          <p:cNvSpPr/>
          <p:nvPr/>
        </p:nvSpPr>
        <p:spPr>
          <a:xfrm>
            <a:off x="4114719" y="5656271"/>
            <a:ext cx="914400" cy="389299"/>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96E95B7-492D-72A1-8C92-B0B1DE1B184F}"/>
              </a:ext>
            </a:extLst>
          </p:cNvPr>
          <p:cNvGrpSpPr/>
          <p:nvPr/>
        </p:nvGrpSpPr>
        <p:grpSpPr>
          <a:xfrm>
            <a:off x="6002274" y="4704207"/>
            <a:ext cx="1832094" cy="1546277"/>
            <a:chOff x="200587" y="4400466"/>
            <a:chExt cx="1862451" cy="1770922"/>
          </a:xfrm>
        </p:grpSpPr>
        <p:pic>
          <p:nvPicPr>
            <p:cNvPr id="10" name="Picture 3" descr="C:\Users\nschulte\AppData\Local\Microsoft\Windows\Temporary Internet Files\Content.IE5\JCN0GEZ6\2325865367_13993ccdc7[1].jpg">
              <a:extLst>
                <a:ext uri="{FF2B5EF4-FFF2-40B4-BE49-F238E27FC236}">
                  <a16:creationId xmlns:a16="http://schemas.microsoft.com/office/drawing/2014/main" id="{BF5F807D-CFD7-C97E-08E5-23E5C5A7B1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463" t="6589" r="12854" b="6561"/>
            <a:stretch>
              <a:fillRect/>
            </a:stretch>
          </p:blipFill>
          <p:spPr bwMode="auto">
            <a:xfrm>
              <a:off x="200587" y="4400466"/>
              <a:ext cx="1862451" cy="177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a:extLst>
                <a:ext uri="{FF2B5EF4-FFF2-40B4-BE49-F238E27FC236}">
                  <a16:creationId xmlns:a16="http://schemas.microsoft.com/office/drawing/2014/main" id="{7DA56710-0513-D157-832F-FBA016766C7E}"/>
                </a:ext>
              </a:extLst>
            </p:cNvPr>
            <p:cNvSpPr txBox="1">
              <a:spLocks noChangeArrowheads="1"/>
            </p:cNvSpPr>
            <p:nvPr/>
          </p:nvSpPr>
          <p:spPr bwMode="auto">
            <a:xfrm rot="20957156">
              <a:off x="307242" y="5104939"/>
              <a:ext cx="1727226" cy="52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latin typeface="+mn-lt"/>
                  <a:cs typeface="Arabic Typesetting" panose="03020402040406030203" pitchFamily="66" charset="-78"/>
                </a:rPr>
                <a:t>    Upload Today</a:t>
              </a:r>
            </a:p>
            <a:p>
              <a:endParaRPr lang="en-US" altLang="en-US" sz="1200" dirty="0">
                <a:latin typeface="+mn-lt"/>
              </a:endParaRPr>
            </a:p>
          </p:txBody>
        </p:sp>
      </p:grpSp>
    </p:spTree>
    <p:extLst>
      <p:ext uri="{BB962C8B-B14F-4D97-AF65-F5344CB8AC3E}">
        <p14:creationId xmlns:p14="http://schemas.microsoft.com/office/powerpoint/2010/main" val="31251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g98248893bf_0_35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68" name="Google Shape;1668;g98248893bf_0_35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9" name="Google Shape;1669;g98248893bf_0_352"/>
          <p:cNvSpPr txBox="1">
            <a:spLocks noGrp="1"/>
          </p:cNvSpPr>
          <p:nvPr>
            <p:ph type="title"/>
          </p:nvPr>
        </p:nvSpPr>
        <p:spPr>
          <a:xfrm>
            <a:off x="320450" y="2848779"/>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800" dirty="0">
                <a:latin typeface="Freestyle Script" panose="030804020302050B0404" pitchFamily="66" charset="0"/>
              </a:rPr>
              <a:t>Benefit </a:t>
            </a:r>
            <a:r>
              <a:rPr lang="en-US" sz="9600" dirty="0">
                <a:latin typeface="Freestyle Script" panose="030804020302050B0404" pitchFamily="66" charset="0"/>
              </a:rPr>
              <a:t>Highlights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23415211-E437-4972-A8E9-5228862E86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589" y="3868614"/>
            <a:ext cx="1266092" cy="12379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Highlights 2023</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22637" y="853495"/>
            <a:ext cx="8419499" cy="5459731"/>
          </a:xfrm>
          <a:prstGeom prst="rect">
            <a:avLst/>
          </a:prstGeom>
          <a:noFill/>
          <a:ln>
            <a:noFill/>
          </a:ln>
        </p:spPr>
        <p:txBody>
          <a:bodyPr spcFirstLastPara="1" wrap="square" lIns="0" tIns="0" rIns="0" bIns="0" anchor="t" anchorCtr="0">
            <a:noAutofit/>
          </a:bodyPr>
          <a:lstStyle/>
          <a:p>
            <a:pPr marL="457200" indent="-330200">
              <a:buClr>
                <a:srgbClr val="C40E3E"/>
              </a:buClr>
              <a:buSzPts val="1600"/>
              <a:buFont typeface="Arial"/>
              <a:buChar char="●"/>
            </a:pPr>
            <a:endParaRPr lang="en-US" sz="2100" dirty="0">
              <a:solidFill>
                <a:srgbClr val="C40E3E"/>
              </a:solidFill>
            </a:endParaRPr>
          </a:p>
          <a:p>
            <a:pPr marL="457200" indent="-330200">
              <a:buClr>
                <a:srgbClr val="C40E3E"/>
              </a:buClr>
              <a:buSzPts val="1600"/>
              <a:buFont typeface="Arial"/>
              <a:buChar char="●"/>
            </a:pPr>
            <a:endParaRPr lang="en-US" sz="2100" dirty="0">
              <a:solidFill>
                <a:srgbClr val="C40E3E"/>
              </a:solidFill>
            </a:endParaRPr>
          </a:p>
          <a:p>
            <a:pPr marL="457200" indent="-330200">
              <a:buClr>
                <a:srgbClr val="C40E3E"/>
              </a:buClr>
              <a:buSzPts val="1600"/>
              <a:buFont typeface="Arial"/>
              <a:buChar char="●"/>
            </a:pPr>
            <a:r>
              <a:rPr lang="en-US" sz="2100" dirty="0">
                <a:solidFill>
                  <a:srgbClr val="C40E3E"/>
                </a:solidFill>
              </a:rPr>
              <a:t>               Wellness Program participants: </a:t>
            </a:r>
            <a:r>
              <a:rPr lang="en-US" sz="2100" dirty="0"/>
              <a:t>Obtain an annual routine eye exam for an additional $5 reduction on your specialist copay.</a:t>
            </a:r>
          </a:p>
          <a:p>
            <a:pPr marL="457200" indent="-330200">
              <a:buClr>
                <a:srgbClr val="C40E3E"/>
              </a:buClr>
              <a:buSzPts val="1600"/>
              <a:buFont typeface="Arial"/>
              <a:buChar char="●"/>
            </a:pPr>
            <a:endParaRPr lang="en-US" sz="2100" dirty="0"/>
          </a:p>
          <a:p>
            <a:pPr marL="457200" indent="-330200">
              <a:buClr>
                <a:srgbClr val="C40E3E"/>
              </a:buClr>
              <a:buSzPts val="1600"/>
              <a:buFont typeface="Arial"/>
              <a:buChar char="●"/>
            </a:pPr>
            <a:r>
              <a:rPr lang="en-US" sz="2100" dirty="0">
                <a:solidFill>
                  <a:srgbClr val="C00000"/>
                </a:solidFill>
              </a:rPr>
              <a:t>Flu shots are available at your local retail pharmacy using your CVS Rx card- $0 Copay</a:t>
            </a:r>
          </a:p>
          <a:p>
            <a:pPr marL="457200" marR="0" lvl="0" indent="-330200" algn="l" rtl="0">
              <a:spcBef>
                <a:spcPts val="0"/>
              </a:spcBef>
              <a:spcAft>
                <a:spcPts val="0"/>
              </a:spcAft>
              <a:buClr>
                <a:srgbClr val="C40E3E"/>
              </a:buClr>
              <a:buSzPts val="1600"/>
              <a:buChar char="●"/>
            </a:pPr>
            <a:endParaRPr lang="en-US" sz="2100" dirty="0">
              <a:solidFill>
                <a:srgbClr val="C00000"/>
              </a:solidFill>
            </a:endParaRPr>
          </a:p>
          <a:p>
            <a:pPr marL="457200" marR="0" lvl="0" indent="-330200" algn="l" rtl="0">
              <a:spcBef>
                <a:spcPts val="0"/>
              </a:spcBef>
              <a:spcAft>
                <a:spcPts val="0"/>
              </a:spcAft>
              <a:buClr>
                <a:srgbClr val="C40E3E"/>
              </a:buClr>
              <a:buSzPts val="1600"/>
              <a:buChar char="●"/>
            </a:pPr>
            <a:r>
              <a:rPr lang="en-US" sz="2100" dirty="0">
                <a:solidFill>
                  <a:srgbClr val="C00000"/>
                </a:solidFill>
              </a:rPr>
              <a:t>Benefits plans are unchanged</a:t>
            </a:r>
            <a:endParaRPr lang="en-US" sz="2300" dirty="0">
              <a:solidFill>
                <a:srgbClr val="C00000"/>
              </a:solidFill>
            </a:endParaRPr>
          </a:p>
          <a:p>
            <a:pPr marL="457200" lvl="0" indent="-330200">
              <a:buClr>
                <a:srgbClr val="C40E3E"/>
              </a:buClr>
              <a:buSzPts val="1600"/>
              <a:buChar char="●"/>
            </a:pPr>
            <a:endParaRPr lang="en-US" sz="2100" dirty="0">
              <a:solidFill>
                <a:srgbClr val="C00000"/>
              </a:solidFill>
            </a:endParaRPr>
          </a:p>
          <a:p>
            <a:pPr marL="457200" lvl="0" indent="-330200">
              <a:buClr>
                <a:srgbClr val="C40E3E"/>
              </a:buClr>
              <a:buSzPts val="1600"/>
              <a:buChar char="●"/>
            </a:pPr>
            <a:r>
              <a:rPr lang="en-US" sz="2100" dirty="0">
                <a:solidFill>
                  <a:srgbClr val="C00000"/>
                </a:solidFill>
              </a:rPr>
              <a:t>FSA Maximum Deferral is $2,850</a:t>
            </a:r>
            <a:endParaRPr lang="en-US" sz="1600" dirty="0">
              <a:solidFill>
                <a:srgbClr val="C00000"/>
              </a:solidFill>
              <a:highlight>
                <a:srgbClr val="FFFF00"/>
              </a:highlight>
            </a:endParaRPr>
          </a:p>
          <a:p>
            <a:pPr marL="914400" lvl="1" indent="-317500">
              <a:buSzPts val="1400"/>
              <a:buChar char="○"/>
            </a:pPr>
            <a:r>
              <a:rPr lang="en-US" sz="1600" dirty="0"/>
              <a:t>Expanded eligibility for Over-the-counter (OTC)</a:t>
            </a:r>
          </a:p>
          <a:p>
            <a:pPr marL="914400" lvl="1" indent="-317500">
              <a:buSzPts val="1400"/>
              <a:buChar char="○"/>
            </a:pPr>
            <a:r>
              <a:rPr lang="en-US" sz="1600" dirty="0"/>
              <a:t>View our website or </a:t>
            </a:r>
            <a:r>
              <a:rPr lang="en-US" sz="1600" b="1" dirty="0"/>
              <a:t>mymdbenefits.com </a:t>
            </a:r>
            <a:r>
              <a:rPr lang="en-US" sz="1600" dirty="0"/>
              <a:t>for details</a:t>
            </a:r>
          </a:p>
          <a:p>
            <a:pPr marL="457200" lvl="0" indent="-330200">
              <a:buClr>
                <a:srgbClr val="C40E3E"/>
              </a:buClr>
              <a:buSzPts val="1600"/>
              <a:buChar char="●"/>
            </a:pPr>
            <a:endParaRPr lang="en-US" sz="2100" dirty="0">
              <a:solidFill>
                <a:srgbClr val="C40E3E"/>
              </a:solidFill>
            </a:endParaRPr>
          </a:p>
          <a:p>
            <a:pPr marL="457200" lvl="0" indent="-330200">
              <a:buClr>
                <a:srgbClr val="C40E3E"/>
              </a:buClr>
              <a:buSzPts val="1600"/>
              <a:buChar char="●"/>
            </a:pPr>
            <a:r>
              <a:rPr lang="en-US" sz="2100" dirty="0">
                <a:solidFill>
                  <a:srgbClr val="C00000"/>
                </a:solidFill>
              </a:rPr>
              <a:t>2023 Rx Formulary updates (</a:t>
            </a:r>
            <a:r>
              <a:rPr lang="en-US" dirty="0">
                <a:solidFill>
                  <a:srgbClr val="C00000"/>
                </a:solidFill>
              </a:rPr>
              <a:t>updates to follow)</a:t>
            </a:r>
            <a:endParaRPr lang="en-US" sz="1600" i="1" dirty="0">
              <a:solidFill>
                <a:srgbClr val="C00000"/>
              </a:solidFill>
            </a:endParaRPr>
          </a:p>
          <a:p>
            <a:pPr marL="914400" lvl="1" indent="-317500">
              <a:buSzPts val="1400"/>
              <a:buChar char="○"/>
            </a:pPr>
            <a:r>
              <a:rPr lang="en-US" sz="1600" dirty="0"/>
              <a:t>Member notification</a:t>
            </a:r>
          </a:p>
          <a:p>
            <a:pPr marL="914400" lvl="1" indent="-317500">
              <a:buSzPts val="1400"/>
              <a:buChar char="○"/>
            </a:pPr>
            <a:r>
              <a:rPr lang="en-US" sz="1600" dirty="0"/>
              <a:t>Physician notification</a:t>
            </a:r>
          </a:p>
          <a:p>
            <a:pPr marL="914400" lvl="1" indent="-317500">
              <a:buSzPts val="1400"/>
              <a:buChar char="○"/>
            </a:pPr>
            <a:r>
              <a:rPr lang="en-US" sz="1600" dirty="0"/>
              <a:t>No changes to the Retiree EGWP Program</a:t>
            </a:r>
          </a:p>
          <a:p>
            <a:pPr marL="127000" marR="0" lvl="0" algn="l" rtl="0">
              <a:lnSpc>
                <a:spcPct val="150000"/>
              </a:lnSpc>
              <a:spcBef>
                <a:spcPts val="0"/>
              </a:spcBef>
              <a:spcAft>
                <a:spcPts val="0"/>
              </a:spcAft>
              <a:buClr>
                <a:srgbClr val="C40E3E"/>
              </a:buClr>
              <a:buSzPts val="1600"/>
            </a:pPr>
            <a:endParaRPr sz="24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2" descr="terminology - What is the name for the spiky shape often used to enclose  the word &quot;NEW!&quot; in adverts? - Graphic Design Stack Exchange">
            <a:extLst>
              <a:ext uri="{FF2B5EF4-FFF2-40B4-BE49-F238E27FC236}">
                <a16:creationId xmlns:a16="http://schemas.microsoft.com/office/drawing/2014/main" id="{0C689B2F-640E-7089-458E-EA3DE31F5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08" y="1104523"/>
            <a:ext cx="1284514" cy="65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t>Highlights 2023</a:t>
            </a:r>
            <a:endParaRPr sz="3400" dirty="0"/>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2" name="TextBox 1">
            <a:extLst>
              <a:ext uri="{FF2B5EF4-FFF2-40B4-BE49-F238E27FC236}">
                <a16:creationId xmlns:a16="http://schemas.microsoft.com/office/drawing/2014/main" id="{F0653735-0D29-47CB-BF85-4EAF4E186A5B}"/>
              </a:ext>
            </a:extLst>
          </p:cNvPr>
          <p:cNvSpPr txBox="1"/>
          <p:nvPr/>
        </p:nvSpPr>
        <p:spPr>
          <a:xfrm>
            <a:off x="377987" y="1147478"/>
            <a:ext cx="8308800" cy="3477875"/>
          </a:xfrm>
          <a:prstGeom prst="rect">
            <a:avLst/>
          </a:prstGeom>
          <a:noFill/>
        </p:spPr>
        <p:txBody>
          <a:bodyPr wrap="square" rtlCol="0">
            <a:spAutoFit/>
          </a:bodyPr>
          <a:lstStyle/>
          <a:p>
            <a:endParaRPr lang="en-US" sz="2000" b="1" dirty="0">
              <a:solidFill>
                <a:schemeClr val="accent1"/>
              </a:solidFill>
            </a:endParaRPr>
          </a:p>
          <a:p>
            <a:endParaRPr lang="en-US" sz="2000" b="1" dirty="0">
              <a:solidFill>
                <a:schemeClr val="accent1"/>
              </a:solidFill>
            </a:endParaRPr>
          </a:p>
          <a:p>
            <a:r>
              <a:rPr lang="en-US" sz="2000" b="1" dirty="0">
                <a:solidFill>
                  <a:schemeClr val="accent1"/>
                </a:solidFill>
              </a:rPr>
              <a:t>Birth Events: Dependent Documentation Requirement</a:t>
            </a:r>
            <a:endParaRPr lang="en-US" sz="2000" dirty="0"/>
          </a:p>
          <a:p>
            <a:endParaRPr lang="en-US" sz="2000" dirty="0"/>
          </a:p>
          <a:p>
            <a:r>
              <a:rPr lang="en-US" sz="2000" dirty="0"/>
              <a:t>	An official birth certificate must be submitted with the birth event 	in order to add a newborn.</a:t>
            </a:r>
          </a:p>
          <a:p>
            <a:endParaRPr lang="en-US" sz="2000" dirty="0"/>
          </a:p>
          <a:p>
            <a:r>
              <a:rPr lang="en-US" sz="2000" dirty="0"/>
              <a:t>	Members continue to have 60 days to initiate and finalize 	birth events when enrolling their newborn.</a:t>
            </a:r>
          </a:p>
          <a:p>
            <a:endParaRPr lang="en-US" sz="2000" dirty="0"/>
          </a:p>
          <a:p>
            <a:r>
              <a:rPr lang="en-US" sz="2000" dirty="0"/>
              <a:t>	</a:t>
            </a:r>
          </a:p>
        </p:txBody>
      </p:sp>
      <p:sp>
        <p:nvSpPr>
          <p:cNvPr id="3" name="Rectangle: Rounded Corners 2">
            <a:extLst>
              <a:ext uri="{FF2B5EF4-FFF2-40B4-BE49-F238E27FC236}">
                <a16:creationId xmlns:a16="http://schemas.microsoft.com/office/drawing/2014/main" id="{0CAEFF3B-5FDE-2314-C9E3-644EC5915EA1}"/>
              </a:ext>
            </a:extLst>
          </p:cNvPr>
          <p:cNvSpPr/>
          <p:nvPr/>
        </p:nvSpPr>
        <p:spPr>
          <a:xfrm>
            <a:off x="267286" y="860079"/>
            <a:ext cx="8632269" cy="396541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F27827-52BE-FBB6-FF4A-7788031DCF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85" y="4912752"/>
            <a:ext cx="1266092" cy="1237957"/>
          </a:xfrm>
          <a:prstGeom prst="rect">
            <a:avLst/>
          </a:prstGeom>
          <a:noFill/>
          <a:ln>
            <a:noFill/>
          </a:ln>
        </p:spPr>
      </p:pic>
    </p:spTree>
    <p:extLst>
      <p:ext uri="{BB962C8B-B14F-4D97-AF65-F5344CB8AC3E}">
        <p14:creationId xmlns:p14="http://schemas.microsoft.com/office/powerpoint/2010/main" val="26297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g98248893bf_0_3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652" name="Google Shape;1652;g98248893bf_0_3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53" name="Google Shape;1653;g98248893bf_0_338"/>
          <p:cNvSpPr txBox="1">
            <a:spLocks noGrp="1"/>
          </p:cNvSpPr>
          <p:nvPr>
            <p:ph type="title"/>
          </p:nvPr>
        </p:nvSpPr>
        <p:spPr>
          <a:xfrm>
            <a:off x="380609" y="2896905"/>
            <a:ext cx="8536500"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latin typeface="Freestyle Script" panose="030804020302050B0404" pitchFamily="66" charset="0"/>
              </a:rPr>
              <a:t>Wellness</a:t>
            </a:r>
            <a:endParaRPr sz="9600" dirty="0">
              <a:latin typeface="Freestyle Script" panose="030804020302050B0404" pitchFamily="66" charset="0"/>
            </a:endParaRPr>
          </a:p>
        </p:txBody>
      </p:sp>
      <p:pic>
        <p:nvPicPr>
          <p:cNvPr id="5" name="Picture 4">
            <a:extLst>
              <a:ext uri="{FF2B5EF4-FFF2-40B4-BE49-F238E27FC236}">
                <a16:creationId xmlns:a16="http://schemas.microsoft.com/office/drawing/2014/main" id="{82683DBC-C142-40D2-ACD6-08E04B1AE0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822" y="2349305"/>
            <a:ext cx="1083212" cy="886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Graphic/Sloga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36pt and/or Subtitle">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wo content">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Content/Caption">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_x002d_Category xmlns="1d7b6081-7583-4274-933f-ce5f7d062d00">Miscellaneous</Sub_x002d_Category>
    <PublishingExpirationDate xmlns="http://schemas.microsoft.com/sharepoint/v3" xsi:nil="true"/>
    <PostDate xmlns="1d7b6081-7583-4274-933f-ce5f7d062d00">2022-09-28T12:35:05+00:00</PostDate>
    <PublishingStartDate xmlns="http://schemas.microsoft.com/sharepoint/v3" xsi:nil="true"/>
    <Plan_x0020_Year xmlns="1d7b6081-7583-4274-933f-ce5f7d062d00" xsi:nil="true"/>
    <Category0 xmlns="1d7b6081-7583-4274-933f-ce5f7d062d00">General</Category0>
  </documentManagement>
</p:properties>
</file>

<file path=customXml/itemProps1.xml><?xml version="1.0" encoding="utf-8"?>
<ds:datastoreItem xmlns:ds="http://schemas.openxmlformats.org/officeDocument/2006/customXml" ds:itemID="{57F87B91-B4FC-4D21-8809-4EB461E1D264}"/>
</file>

<file path=customXml/itemProps2.xml><?xml version="1.0" encoding="utf-8"?>
<ds:datastoreItem xmlns:ds="http://schemas.openxmlformats.org/officeDocument/2006/customXml" ds:itemID="{992A84D0-47D9-4CB4-B2F4-5337F24F6C5A}"/>
</file>

<file path=customXml/itemProps3.xml><?xml version="1.0" encoding="utf-8"?>
<ds:datastoreItem xmlns:ds="http://schemas.openxmlformats.org/officeDocument/2006/customXml" ds:itemID="{0F598001-523C-471D-8FD2-71E3CAC4B5C8}"/>
</file>

<file path=docProps/app.xml><?xml version="1.0" encoding="utf-8"?>
<Properties xmlns="http://schemas.openxmlformats.org/officeDocument/2006/extended-properties" xmlns:vt="http://schemas.openxmlformats.org/officeDocument/2006/docPropsVTypes">
  <TotalTime>4401</TotalTime>
  <Words>3293</Words>
  <Application>Microsoft Office PowerPoint</Application>
  <PresentationFormat>On-screen Show (4:3)</PresentationFormat>
  <Paragraphs>371</Paragraphs>
  <Slides>30</Slides>
  <Notes>28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Freestyle Script</vt:lpstr>
      <vt:lpstr>Courier New</vt:lpstr>
      <vt:lpstr>Overlock</vt:lpstr>
      <vt:lpstr>Calibri</vt:lpstr>
      <vt:lpstr>Noto Sans Symbols</vt:lpstr>
      <vt:lpstr>Arial</vt:lpstr>
      <vt:lpstr>Wingdings</vt:lpstr>
      <vt:lpstr>Graphic/Slogan</vt:lpstr>
      <vt:lpstr>Title 36pt and/or Subtitle</vt:lpstr>
      <vt:lpstr>Two content</vt:lpstr>
      <vt:lpstr>Picture/Content/Caption</vt:lpstr>
      <vt:lpstr>Trouble Free OE ABC Training Plan Year 2023</vt:lpstr>
      <vt:lpstr>Agenda:</vt:lpstr>
      <vt:lpstr>Open Enrollment</vt:lpstr>
      <vt:lpstr>Open Enrollment </vt:lpstr>
      <vt:lpstr>Dependent Verification Review (DVR) </vt:lpstr>
      <vt:lpstr>Benefit Highlights</vt:lpstr>
      <vt:lpstr>Highlights 2023</vt:lpstr>
      <vt:lpstr>Highlights 2023</vt:lpstr>
      <vt:lpstr>Wellness</vt:lpstr>
      <vt:lpstr>Wellness 2023</vt:lpstr>
      <vt:lpstr>Wellness 2023</vt:lpstr>
      <vt:lpstr> Financial Wellness: Upwise</vt:lpstr>
      <vt:lpstr>PowerPoint Presentation</vt:lpstr>
      <vt:lpstr>SPS Benefit System</vt:lpstr>
      <vt:lpstr>Open Enrollment</vt:lpstr>
      <vt:lpstr>Open Enrollment User-Interface</vt:lpstr>
      <vt:lpstr>Open Enrollment User-Interface</vt:lpstr>
      <vt:lpstr>Agency Readiness Checklist </vt:lpstr>
      <vt:lpstr> Agency Readiness Checklist Continued…. </vt:lpstr>
      <vt:lpstr>Open Enrollment Events-Special Notes</vt:lpstr>
      <vt:lpstr>Contractuals</vt:lpstr>
      <vt:lpstr>Contractual Employee Contracts</vt:lpstr>
      <vt:lpstr>Contractual Employee Contracts continued..</vt:lpstr>
      <vt:lpstr>Open Enrollment Event Process Contractuals</vt:lpstr>
      <vt:lpstr>Open Enrollment Event Process Retirees</vt:lpstr>
      <vt:lpstr>Sending a 2023 Contract in a Delta File</vt:lpstr>
      <vt:lpstr>EBD  Reminders</vt:lpstr>
      <vt:lpstr>Reminders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Training 2023</dc:title>
  <dc:creator>Ashley Feight</dc:creator>
  <cp:keywords>ABC Training 2023</cp:keywords>
  <cp:lastModifiedBy>Carole Wollenweber</cp:lastModifiedBy>
  <cp:revision>90</cp:revision>
  <cp:lastPrinted>2022-09-07T18:51:05Z</cp:lastPrinted>
  <dcterms:created xsi:type="dcterms:W3CDTF">2019-04-26T18:13:27Z</dcterms:created>
  <dcterms:modified xsi:type="dcterms:W3CDTF">2022-09-28T12:18:13Z</dcterms:modified>
  <cp:category>ABC Training 2023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ies>
</file>