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5" r:id="rId1"/>
  </p:sldMasterIdLst>
  <p:notesMasterIdLst>
    <p:notesMasterId r:id="rId24"/>
  </p:notesMasterIdLst>
  <p:handoutMasterIdLst>
    <p:handoutMasterId r:id="rId25"/>
  </p:handoutMasterIdLst>
  <p:sldIdLst>
    <p:sldId id="256" r:id="rId2"/>
    <p:sldId id="257" r:id="rId3"/>
    <p:sldId id="259" r:id="rId4"/>
    <p:sldId id="267" r:id="rId5"/>
    <p:sldId id="261" r:id="rId6"/>
    <p:sldId id="269" r:id="rId7"/>
    <p:sldId id="302" r:id="rId8"/>
    <p:sldId id="275" r:id="rId9"/>
    <p:sldId id="277" r:id="rId10"/>
    <p:sldId id="262" r:id="rId11"/>
    <p:sldId id="305" r:id="rId12"/>
    <p:sldId id="264" r:id="rId13"/>
    <p:sldId id="306" r:id="rId14"/>
    <p:sldId id="307" r:id="rId15"/>
    <p:sldId id="270" r:id="rId16"/>
    <p:sldId id="300" r:id="rId17"/>
    <p:sldId id="299" r:id="rId18"/>
    <p:sldId id="297" r:id="rId19"/>
    <p:sldId id="298" r:id="rId20"/>
    <p:sldId id="258" r:id="rId21"/>
    <p:sldId id="260" r:id="rId22"/>
    <p:sldId id="271" r:id="rId23"/>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tford, Glynis" initials="WG" lastIdx="15" clrIdx="0">
    <p:extLst>
      <p:ext uri="{19B8F6BF-5375-455C-9EA6-DF929625EA0E}">
        <p15:presenceInfo xmlns:p15="http://schemas.microsoft.com/office/powerpoint/2012/main" userId="Watford, Glyn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46" autoAdjust="0"/>
    <p:restoredTop sz="88997" autoAdjust="0"/>
  </p:normalViewPr>
  <p:slideViewPr>
    <p:cSldViewPr>
      <p:cViewPr varScale="1">
        <p:scale>
          <a:sx n="88" d="100"/>
          <a:sy n="88" d="100"/>
        </p:scale>
        <p:origin x="1056" y="67"/>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notesViewPr>
    <p:cSldViewPr>
      <p:cViewPr varScale="1">
        <p:scale>
          <a:sx n="62" d="100"/>
          <a:sy n="62" d="100"/>
        </p:scale>
        <p:origin x="239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1804"/>
          </a:xfrm>
          <a:prstGeom prst="rect">
            <a:avLst/>
          </a:prstGeom>
        </p:spPr>
        <p:txBody>
          <a:bodyPr vert="horz" lIns="91440" tIns="45720" rIns="91440" bIns="45720" rtlCol="0"/>
          <a:lstStyle>
            <a:lvl1pPr algn="r">
              <a:defRPr sz="1200"/>
            </a:lvl1pPr>
          </a:lstStyle>
          <a:p>
            <a:fld id="{32F8806F-6B18-4DA1-A0ED-0BB8E0CE49E9}" type="datetimeFigureOut">
              <a:rPr lang="en-US" smtClean="0"/>
              <a:t>7/6/2021</a:t>
            </a:fld>
            <a:endParaRPr lang="en-US" dirty="0"/>
          </a:p>
        </p:txBody>
      </p:sp>
      <p:sp>
        <p:nvSpPr>
          <p:cNvPr id="4" name="Footer Placeholder 3"/>
          <p:cNvSpPr>
            <a:spLocks noGrp="1"/>
          </p:cNvSpPr>
          <p:nvPr>
            <p:ph type="ftr" sz="quarter" idx="2"/>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772668"/>
            <a:ext cx="2971800" cy="461804"/>
          </a:xfrm>
          <a:prstGeom prst="rect">
            <a:avLst/>
          </a:prstGeom>
        </p:spPr>
        <p:txBody>
          <a:bodyPr vert="horz" lIns="91440" tIns="45720" rIns="91440" bIns="45720" rtlCol="0" anchor="b"/>
          <a:lstStyle>
            <a:lvl1pPr algn="r">
              <a:defRPr sz="1200"/>
            </a:lvl1pPr>
          </a:lstStyle>
          <a:p>
            <a:fld id="{63ABACB0-E68C-439C-8721-87C62712FF9D}" type="slidenum">
              <a:rPr lang="en-US" smtClean="0"/>
              <a:t>‹#›</a:t>
            </a:fld>
            <a:endParaRPr lang="en-US" dirty="0"/>
          </a:p>
        </p:txBody>
      </p:sp>
    </p:spTree>
    <p:extLst>
      <p:ext uri="{BB962C8B-B14F-4D97-AF65-F5344CB8AC3E}">
        <p14:creationId xmlns:p14="http://schemas.microsoft.com/office/powerpoint/2010/main" val="1941305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fld id="{21252681-1F00-43A1-A562-092BEA6F4B84}" type="datetimeFigureOut">
              <a:rPr lang="en-US" smtClean="0"/>
              <a:t>7/6/2021</a:t>
            </a:fld>
            <a:endParaRPr lang="en-US" dirty="0"/>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40" tIns="45720" rIns="91440" bIns="45720" rtlCol="0" anchor="b"/>
          <a:lstStyle>
            <a:lvl1pPr algn="r">
              <a:defRPr sz="1200"/>
            </a:lvl1pPr>
          </a:lstStyle>
          <a:p>
            <a:fld id="{567F349B-AA37-4D00-8DAB-8C541D822527}" type="slidenum">
              <a:rPr lang="en-US" smtClean="0"/>
              <a:t>‹#›</a:t>
            </a:fld>
            <a:endParaRPr lang="en-US" dirty="0"/>
          </a:p>
        </p:txBody>
      </p:sp>
    </p:spTree>
    <p:extLst>
      <p:ext uri="{BB962C8B-B14F-4D97-AF65-F5344CB8AC3E}">
        <p14:creationId xmlns:p14="http://schemas.microsoft.com/office/powerpoint/2010/main" val="2916216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I – Signed into law</a:t>
            </a:r>
            <a:r>
              <a:rPr lang="en-US" baseline="0" dirty="0"/>
              <a:t> in 1990 by President George H.W. Bush.</a:t>
            </a:r>
            <a:endParaRPr lang="en-US" dirty="0"/>
          </a:p>
          <a:p>
            <a:r>
              <a:rPr lang="en-US" dirty="0"/>
              <a:t>Bullet 4- State</a:t>
            </a:r>
            <a:r>
              <a:rPr lang="en-US" baseline="0" dirty="0"/>
              <a:t> the meaning of all 5 Titles( Employment), (Public Services in State and Local Government), (Public Accommodations), (Telecommunications) and (Miscellaneous Provisions)</a:t>
            </a:r>
            <a:endParaRPr lang="en-US" dirty="0"/>
          </a:p>
        </p:txBody>
      </p:sp>
      <p:sp>
        <p:nvSpPr>
          <p:cNvPr id="4" name="Slide Number Placeholder 3"/>
          <p:cNvSpPr>
            <a:spLocks noGrp="1"/>
          </p:cNvSpPr>
          <p:nvPr>
            <p:ph type="sldNum" sz="quarter" idx="10"/>
          </p:nvPr>
        </p:nvSpPr>
        <p:spPr/>
        <p:txBody>
          <a:bodyPr/>
          <a:lstStyle/>
          <a:p>
            <a:fld id="{567F349B-AA37-4D00-8DAB-8C541D822527}" type="slidenum">
              <a:rPr lang="en-US" smtClean="0"/>
              <a:t>3</a:t>
            </a:fld>
            <a:endParaRPr lang="en-US" dirty="0"/>
          </a:p>
        </p:txBody>
      </p:sp>
    </p:spTree>
    <p:extLst>
      <p:ext uri="{BB962C8B-B14F-4D97-AF65-F5344CB8AC3E}">
        <p14:creationId xmlns:p14="http://schemas.microsoft.com/office/powerpoint/2010/main" val="3634145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result of COVID-19 agencies are experiencing an  uptick in reasonable accommodation requests to telework as a result of individuals fear of contracting COVID-19.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Not all of the reasons are protected under the ADA.  For</a:t>
            </a:r>
            <a:r>
              <a:rPr lang="en-US" sz="1200" baseline="0" dirty="0">
                <a:latin typeface="Times New Roman" panose="02020603050405020304" pitchFamily="18" charset="0"/>
                <a:cs typeface="Times New Roman" panose="02020603050405020304" pitchFamily="18" charset="0"/>
              </a:rPr>
              <a:t> example:  ???  RA request must be for your own ADA qualifying disability.</a:t>
            </a:r>
            <a:endParaRPr lang="en-US" dirty="0"/>
          </a:p>
          <a:p>
            <a:endParaRPr lang="en-US" dirty="0"/>
          </a:p>
        </p:txBody>
      </p:sp>
      <p:sp>
        <p:nvSpPr>
          <p:cNvPr id="4" name="Slide Number Placeholder 3"/>
          <p:cNvSpPr>
            <a:spLocks noGrp="1"/>
          </p:cNvSpPr>
          <p:nvPr>
            <p:ph type="sldNum" sz="quarter" idx="5"/>
          </p:nvPr>
        </p:nvSpPr>
        <p:spPr/>
        <p:txBody>
          <a:bodyPr/>
          <a:lstStyle/>
          <a:p>
            <a:fld id="{567F349B-AA37-4D00-8DAB-8C541D822527}" type="slidenum">
              <a:rPr lang="en-US" smtClean="0"/>
              <a:t>17</a:t>
            </a:fld>
            <a:endParaRPr lang="en-US" dirty="0"/>
          </a:p>
        </p:txBody>
      </p:sp>
    </p:spTree>
    <p:extLst>
      <p:ext uri="{BB962C8B-B14F-4D97-AF65-F5344CB8AC3E}">
        <p14:creationId xmlns:p14="http://schemas.microsoft.com/office/powerpoint/2010/main" val="93398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a:t>
            </a:r>
            <a:r>
              <a:rPr lang="en-US" baseline="0" dirty="0"/>
              <a:t> 1 – For this training we will focus on Title I of the ADA – Employment.</a:t>
            </a:r>
          </a:p>
          <a:p>
            <a:r>
              <a:rPr lang="en-US" baseline="0" dirty="0"/>
              <a:t>Bullet 5/6 – The law broadened the coverage to make it easier for more individuals to establish that they have a disability. Denise, you may want to add more to this talking point…Look up the ADAAA</a:t>
            </a:r>
          </a:p>
          <a:p>
            <a:endParaRPr lang="en-US" baseline="0" dirty="0"/>
          </a:p>
          <a:p>
            <a:r>
              <a:rPr lang="en-US" baseline="0" dirty="0"/>
              <a:t>Title II-State and Local Government</a:t>
            </a:r>
          </a:p>
          <a:p>
            <a:r>
              <a:rPr lang="en-US" baseline="0" dirty="0"/>
              <a:t>Title III-Public Accommodations</a:t>
            </a:r>
          </a:p>
          <a:p>
            <a:r>
              <a:rPr lang="en-US" baseline="0" dirty="0"/>
              <a:t>Title IV-Telecommunications and</a:t>
            </a:r>
          </a:p>
          <a:p>
            <a:r>
              <a:rPr lang="en-US" baseline="0" dirty="0"/>
              <a:t>Title V- Miscellaneous Provisions</a:t>
            </a:r>
            <a:endParaRPr lang="en-US" dirty="0"/>
          </a:p>
        </p:txBody>
      </p:sp>
      <p:sp>
        <p:nvSpPr>
          <p:cNvPr id="4" name="Slide Number Placeholder 3"/>
          <p:cNvSpPr>
            <a:spLocks noGrp="1"/>
          </p:cNvSpPr>
          <p:nvPr>
            <p:ph type="sldNum" sz="quarter" idx="10"/>
          </p:nvPr>
        </p:nvSpPr>
        <p:spPr/>
        <p:txBody>
          <a:bodyPr/>
          <a:lstStyle/>
          <a:p>
            <a:fld id="{567F349B-AA37-4D00-8DAB-8C541D822527}" type="slidenum">
              <a:rPr lang="en-US" smtClean="0"/>
              <a:t>4</a:t>
            </a:fld>
            <a:endParaRPr lang="en-US" dirty="0"/>
          </a:p>
        </p:txBody>
      </p:sp>
    </p:spTree>
    <p:extLst>
      <p:ext uri="{BB962C8B-B14F-4D97-AF65-F5344CB8AC3E}">
        <p14:creationId xmlns:p14="http://schemas.microsoft.com/office/powerpoint/2010/main" val="2356472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examples</a:t>
            </a:r>
            <a:r>
              <a:rPr lang="en-US" baseline="0" dirty="0"/>
              <a:t> as you go through the bullets.  Major life activities also include bodily functions such as bowels, brain, reproductive, respiratory, brain etc.</a:t>
            </a:r>
          </a:p>
          <a:p>
            <a:r>
              <a:rPr lang="en-US" baseline="0" dirty="0"/>
              <a:t>Bullet 3 –In other words, an impairment that does not limit a major life activity.</a:t>
            </a:r>
            <a:endParaRPr lang="en-US" dirty="0"/>
          </a:p>
        </p:txBody>
      </p:sp>
      <p:sp>
        <p:nvSpPr>
          <p:cNvPr id="4" name="Slide Number Placeholder 3"/>
          <p:cNvSpPr>
            <a:spLocks noGrp="1"/>
          </p:cNvSpPr>
          <p:nvPr>
            <p:ph type="sldNum" sz="quarter" idx="10"/>
          </p:nvPr>
        </p:nvSpPr>
        <p:spPr/>
        <p:txBody>
          <a:bodyPr/>
          <a:lstStyle/>
          <a:p>
            <a:fld id="{567F349B-AA37-4D00-8DAB-8C541D822527}" type="slidenum">
              <a:rPr lang="en-US" smtClean="0"/>
              <a:t>5</a:t>
            </a:fld>
            <a:endParaRPr lang="en-US" dirty="0"/>
          </a:p>
        </p:txBody>
      </p:sp>
    </p:spTree>
    <p:extLst>
      <p:ext uri="{BB962C8B-B14F-4D97-AF65-F5344CB8AC3E}">
        <p14:creationId xmlns:p14="http://schemas.microsoft.com/office/powerpoint/2010/main" val="626743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a:t>
            </a:r>
            <a:r>
              <a:rPr lang="en-US" baseline="0" dirty="0"/>
              <a:t> points:  For example, m</a:t>
            </a:r>
            <a:r>
              <a:rPr lang="en-US" dirty="0"/>
              <a:t>aking existing facilities or jobs readily accessible to and usable by persons with disabilities,</a:t>
            </a:r>
            <a:r>
              <a:rPr lang="en-US" baseline="0" dirty="0"/>
              <a:t> such as </a:t>
            </a:r>
            <a:r>
              <a:rPr lang="en-US" dirty="0"/>
              <a:t>restructuring a job, modifying work schedules, reassigning</a:t>
            </a:r>
            <a:r>
              <a:rPr lang="en-US" baseline="0" dirty="0"/>
              <a:t> </a:t>
            </a:r>
            <a:r>
              <a:rPr lang="en-US" dirty="0"/>
              <a:t>to a vacant position;</a:t>
            </a:r>
          </a:p>
          <a:p>
            <a:r>
              <a:rPr lang="en-US" dirty="0"/>
              <a:t>Also, acquiring or modifying equipment or devices, adjusting or modifying examinations, training materials, or policies, and providing qualified readers or interpreters.</a:t>
            </a:r>
          </a:p>
          <a:p>
            <a:endParaRPr lang="en-US" dirty="0"/>
          </a:p>
        </p:txBody>
      </p:sp>
      <p:sp>
        <p:nvSpPr>
          <p:cNvPr id="4" name="Slide Number Placeholder 3"/>
          <p:cNvSpPr>
            <a:spLocks noGrp="1"/>
          </p:cNvSpPr>
          <p:nvPr>
            <p:ph type="sldNum" sz="quarter" idx="10"/>
          </p:nvPr>
        </p:nvSpPr>
        <p:spPr/>
        <p:txBody>
          <a:bodyPr/>
          <a:lstStyle/>
          <a:p>
            <a:fld id="{567F349B-AA37-4D00-8DAB-8C541D822527}" type="slidenum">
              <a:rPr lang="en-US" smtClean="0"/>
              <a:t>6</a:t>
            </a:fld>
            <a:endParaRPr lang="en-US" dirty="0"/>
          </a:p>
        </p:txBody>
      </p:sp>
    </p:spTree>
    <p:extLst>
      <p:ext uri="{BB962C8B-B14F-4D97-AF65-F5344CB8AC3E}">
        <p14:creationId xmlns:p14="http://schemas.microsoft.com/office/powerpoint/2010/main" val="2171896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F349B-AA37-4D00-8DAB-8C541D822527}" type="slidenum">
              <a:rPr lang="en-US" smtClean="0"/>
              <a:t>10</a:t>
            </a:fld>
            <a:endParaRPr lang="en-US" dirty="0"/>
          </a:p>
        </p:txBody>
      </p:sp>
    </p:spTree>
    <p:extLst>
      <p:ext uri="{BB962C8B-B14F-4D97-AF65-F5344CB8AC3E}">
        <p14:creationId xmlns:p14="http://schemas.microsoft.com/office/powerpoint/2010/main" val="1953668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a:t>
            </a:r>
            <a:r>
              <a:rPr lang="en-US" baseline="0" dirty="0"/>
              <a:t> points:  Bullet 4: There are no magic words or formalities. </a:t>
            </a:r>
            <a:r>
              <a:rPr lang="en-US" b="0" i="0" baseline="0" dirty="0">
                <a:solidFill>
                  <a:srgbClr val="555555"/>
                </a:solidFill>
                <a:effectLst/>
                <a:latin typeface="Lato"/>
              </a:rPr>
              <a:t>A</a:t>
            </a:r>
            <a:r>
              <a:rPr lang="en-US" b="0" i="0" dirty="0">
                <a:solidFill>
                  <a:srgbClr val="555555"/>
                </a:solidFill>
                <a:effectLst/>
                <a:latin typeface="Lato"/>
              </a:rPr>
              <a:t>n individual may use "plain English" and need not mention the ADA or use the phrase "reasonable accommodation" when requesting an accommodation. Therefore, any time an employee indicates that he/she is having a problem and the problem is related to a medical condition, the employer should consider whether the employee is making a request for accommodation under the ADA.  </a:t>
            </a:r>
            <a:r>
              <a:rPr lang="en-US" baseline="0" dirty="0"/>
              <a:t>Give examples.</a:t>
            </a:r>
          </a:p>
          <a:p>
            <a:r>
              <a:rPr lang="en-US" baseline="0" dirty="0"/>
              <a:t>Also, discuss need for employee to complete the RA Request form.  (Informational purposes only.)</a:t>
            </a:r>
            <a:endParaRPr lang="en-US" dirty="0"/>
          </a:p>
        </p:txBody>
      </p:sp>
      <p:sp>
        <p:nvSpPr>
          <p:cNvPr id="4" name="Slide Number Placeholder 3"/>
          <p:cNvSpPr>
            <a:spLocks noGrp="1"/>
          </p:cNvSpPr>
          <p:nvPr>
            <p:ph type="sldNum" sz="quarter" idx="5"/>
          </p:nvPr>
        </p:nvSpPr>
        <p:spPr/>
        <p:txBody>
          <a:bodyPr/>
          <a:lstStyle/>
          <a:p>
            <a:fld id="{567F349B-AA37-4D00-8DAB-8C541D822527}" type="slidenum">
              <a:rPr lang="en-US" smtClean="0"/>
              <a:t>12</a:t>
            </a:fld>
            <a:endParaRPr lang="en-US" dirty="0"/>
          </a:p>
        </p:txBody>
      </p:sp>
    </p:spTree>
    <p:extLst>
      <p:ext uri="{BB962C8B-B14F-4D97-AF65-F5344CB8AC3E}">
        <p14:creationId xmlns:p14="http://schemas.microsoft.com/office/powerpoint/2010/main" val="197515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Unreasonable delay in response to a request can result in significant legal consequences.</a:t>
            </a:r>
          </a:p>
          <a:p>
            <a:endParaRPr lang="en-US" dirty="0"/>
          </a:p>
        </p:txBody>
      </p:sp>
      <p:sp>
        <p:nvSpPr>
          <p:cNvPr id="4" name="Slide Number Placeholder 3"/>
          <p:cNvSpPr>
            <a:spLocks noGrp="1"/>
          </p:cNvSpPr>
          <p:nvPr>
            <p:ph type="sldNum" sz="quarter" idx="10"/>
          </p:nvPr>
        </p:nvSpPr>
        <p:spPr/>
        <p:txBody>
          <a:bodyPr/>
          <a:lstStyle/>
          <a:p>
            <a:fld id="{567F349B-AA37-4D00-8DAB-8C541D822527}" type="slidenum">
              <a:rPr lang="en-US" smtClean="0"/>
              <a:t>13</a:t>
            </a:fld>
            <a:endParaRPr lang="en-US" dirty="0"/>
          </a:p>
        </p:txBody>
      </p:sp>
    </p:spTree>
    <p:extLst>
      <p:ext uri="{BB962C8B-B14F-4D97-AF65-F5344CB8AC3E}">
        <p14:creationId xmlns:p14="http://schemas.microsoft.com/office/powerpoint/2010/main" val="2867275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dirty="0"/>
              <a:t>Gather</a:t>
            </a:r>
            <a:r>
              <a:rPr lang="en-US" baseline="0" dirty="0"/>
              <a:t> info:  Completion of RA request form; request medical documentation, if needed; meet with employee to determine the problem, limitations that are causing the problem, and needs;</a:t>
            </a:r>
          </a:p>
          <a:p>
            <a:r>
              <a:rPr lang="en-US" baseline="0" dirty="0"/>
              <a:t>Explore accommodation options:  Brainstorm ideas</a:t>
            </a:r>
          </a:p>
          <a:p>
            <a:r>
              <a:rPr lang="en-US" baseline="0" dirty="0"/>
              <a:t>Choose an accommodation:  Select an accommodation that is feasible and effective</a:t>
            </a:r>
          </a:p>
          <a:p>
            <a:r>
              <a:rPr lang="en-US" baseline="0" dirty="0"/>
              <a:t>Implement accommodation:  put selected accommodation in place</a:t>
            </a:r>
          </a:p>
          <a:p>
            <a:r>
              <a:rPr lang="en-US" baseline="0" dirty="0"/>
              <a:t>Monitor accommodation: follow up with employee</a:t>
            </a:r>
          </a:p>
        </p:txBody>
      </p:sp>
      <p:sp>
        <p:nvSpPr>
          <p:cNvPr id="4" name="Slide Number Placeholder 3"/>
          <p:cNvSpPr>
            <a:spLocks noGrp="1"/>
          </p:cNvSpPr>
          <p:nvPr>
            <p:ph type="sldNum" sz="quarter" idx="10"/>
          </p:nvPr>
        </p:nvSpPr>
        <p:spPr/>
        <p:txBody>
          <a:bodyPr/>
          <a:lstStyle/>
          <a:p>
            <a:fld id="{567F349B-AA37-4D00-8DAB-8C541D822527}" type="slidenum">
              <a:rPr lang="en-US" smtClean="0"/>
              <a:t>14</a:t>
            </a:fld>
            <a:endParaRPr lang="en-US" dirty="0"/>
          </a:p>
        </p:txBody>
      </p:sp>
    </p:spTree>
    <p:extLst>
      <p:ext uri="{BB962C8B-B14F-4D97-AF65-F5344CB8AC3E}">
        <p14:creationId xmlns:p14="http://schemas.microsoft.com/office/powerpoint/2010/main" val="560854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undue hardship</a:t>
            </a:r>
            <a:r>
              <a:rPr lang="en-US" baseline="0" dirty="0"/>
              <a:t> occurs when the employer can not find an effective and feasible accommodation that will allow the employee to do the essential functions of their job.  Things considered to determine undue hardship are:</a:t>
            </a:r>
            <a:endParaRPr lang="en-US" dirty="0"/>
          </a:p>
        </p:txBody>
      </p:sp>
      <p:sp>
        <p:nvSpPr>
          <p:cNvPr id="4" name="Slide Number Placeholder 3"/>
          <p:cNvSpPr>
            <a:spLocks noGrp="1"/>
          </p:cNvSpPr>
          <p:nvPr>
            <p:ph type="sldNum" sz="quarter" idx="10"/>
          </p:nvPr>
        </p:nvSpPr>
        <p:spPr/>
        <p:txBody>
          <a:bodyPr/>
          <a:lstStyle/>
          <a:p>
            <a:fld id="{567F349B-AA37-4D00-8DAB-8C541D822527}" type="slidenum">
              <a:rPr lang="en-US" smtClean="0"/>
              <a:t>15</a:t>
            </a:fld>
            <a:endParaRPr lang="en-US" dirty="0"/>
          </a:p>
        </p:txBody>
      </p:sp>
    </p:spTree>
    <p:extLst>
      <p:ext uri="{BB962C8B-B14F-4D97-AF65-F5344CB8AC3E}">
        <p14:creationId xmlns:p14="http://schemas.microsoft.com/office/powerpoint/2010/main" val="945307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C86C185-6641-4542-96D6-54874AEC117C}" type="datetime1">
              <a:rPr lang="en-US" smtClean="0"/>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9AEB8-CB6B-4C51-81E5-0EC302EEF447}" type="slidenum">
              <a:rPr lang="en-US" smtClean="0"/>
              <a:t>‹#›</a:t>
            </a:fld>
            <a:endParaRPr lang="en-US" dirty="0"/>
          </a:p>
        </p:txBody>
      </p:sp>
    </p:spTree>
    <p:extLst>
      <p:ext uri="{BB962C8B-B14F-4D97-AF65-F5344CB8AC3E}">
        <p14:creationId xmlns:p14="http://schemas.microsoft.com/office/powerpoint/2010/main" val="2164374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DA260A-2AEE-49F0-B015-262AFEA63902}" type="datetime1">
              <a:rPr lang="en-US" smtClean="0"/>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9AEB8-CB6B-4C51-81E5-0EC302EEF447}" type="slidenum">
              <a:rPr lang="en-US" smtClean="0"/>
              <a:t>‹#›</a:t>
            </a:fld>
            <a:endParaRPr lang="en-US" dirty="0"/>
          </a:p>
        </p:txBody>
      </p:sp>
    </p:spTree>
    <p:extLst>
      <p:ext uri="{BB962C8B-B14F-4D97-AF65-F5344CB8AC3E}">
        <p14:creationId xmlns:p14="http://schemas.microsoft.com/office/powerpoint/2010/main" val="761232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E01878-BA7F-4C8A-9414-D6E6D7B11DAB}" type="datetime1">
              <a:rPr lang="en-US" smtClean="0"/>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9AEB8-CB6B-4C51-81E5-0EC302EEF447}" type="slidenum">
              <a:rPr lang="en-US" smtClean="0"/>
              <a:t>‹#›</a:t>
            </a:fld>
            <a:endParaRPr lang="en-US" dirty="0"/>
          </a:p>
        </p:txBody>
      </p:sp>
    </p:spTree>
    <p:extLst>
      <p:ext uri="{BB962C8B-B14F-4D97-AF65-F5344CB8AC3E}">
        <p14:creationId xmlns:p14="http://schemas.microsoft.com/office/powerpoint/2010/main" val="19013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EE9A27-6FF9-40AC-841F-ABA38D633637}" type="datetime1">
              <a:rPr lang="en-US" smtClean="0"/>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9AEB8-CB6B-4C51-81E5-0EC302EEF447}" type="slidenum">
              <a:rPr lang="en-US" smtClean="0"/>
              <a:t>‹#›</a:t>
            </a:fld>
            <a:endParaRPr lang="en-US" dirty="0"/>
          </a:p>
        </p:txBody>
      </p:sp>
    </p:spTree>
    <p:extLst>
      <p:ext uri="{BB962C8B-B14F-4D97-AF65-F5344CB8AC3E}">
        <p14:creationId xmlns:p14="http://schemas.microsoft.com/office/powerpoint/2010/main" val="1377944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E4B248-A3EF-4166-A7EB-FC2CED36F652}" type="datetime1">
              <a:rPr lang="en-US" smtClean="0"/>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9AEB8-CB6B-4C51-81E5-0EC302EEF447}" type="slidenum">
              <a:rPr lang="en-US" smtClean="0"/>
              <a:t>‹#›</a:t>
            </a:fld>
            <a:endParaRPr lang="en-US" dirty="0"/>
          </a:p>
        </p:txBody>
      </p:sp>
    </p:spTree>
    <p:extLst>
      <p:ext uri="{BB962C8B-B14F-4D97-AF65-F5344CB8AC3E}">
        <p14:creationId xmlns:p14="http://schemas.microsoft.com/office/powerpoint/2010/main" val="258691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3EDCFE-F9DF-473B-BBBE-BC85C6585F2C}" type="datetime1">
              <a:rPr lang="en-US" smtClean="0"/>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19AEB8-CB6B-4C51-81E5-0EC302EEF447}" type="slidenum">
              <a:rPr lang="en-US" smtClean="0"/>
              <a:t>‹#›</a:t>
            </a:fld>
            <a:endParaRPr lang="en-US" dirty="0"/>
          </a:p>
        </p:txBody>
      </p:sp>
    </p:spTree>
    <p:extLst>
      <p:ext uri="{BB962C8B-B14F-4D97-AF65-F5344CB8AC3E}">
        <p14:creationId xmlns:p14="http://schemas.microsoft.com/office/powerpoint/2010/main" val="913480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6D60E4-DE4C-4DB4-BF85-B74973720092}" type="datetime1">
              <a:rPr lang="en-US" smtClean="0"/>
              <a:t>7/6/2021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19AEB8-CB6B-4C51-81E5-0EC302EEF447}" type="slidenum">
              <a:rPr lang="en-US" smtClean="0"/>
              <a:t>‹#›</a:t>
            </a:fld>
            <a:endParaRPr lang="en-US" dirty="0"/>
          </a:p>
        </p:txBody>
      </p:sp>
    </p:spTree>
    <p:extLst>
      <p:ext uri="{BB962C8B-B14F-4D97-AF65-F5344CB8AC3E}">
        <p14:creationId xmlns:p14="http://schemas.microsoft.com/office/powerpoint/2010/main" val="49011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F7CA66-C6A6-4403-A711-A6EAA5BBC416}" type="datetime1">
              <a:rPr lang="en-US" smtClean="0"/>
              <a:t>7/6/2021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19AEB8-CB6B-4C51-81E5-0EC302EEF447}" type="slidenum">
              <a:rPr lang="en-US" smtClean="0"/>
              <a:t>‹#›</a:t>
            </a:fld>
            <a:endParaRPr lang="en-US" dirty="0"/>
          </a:p>
        </p:txBody>
      </p:sp>
    </p:spTree>
    <p:extLst>
      <p:ext uri="{BB962C8B-B14F-4D97-AF65-F5344CB8AC3E}">
        <p14:creationId xmlns:p14="http://schemas.microsoft.com/office/powerpoint/2010/main" val="3141212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57C5A-29EE-4598-B99B-26F54A0081F7}" type="datetime1">
              <a:rPr lang="en-US" smtClean="0"/>
              <a:t>7/6/2021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19AEB8-CB6B-4C51-81E5-0EC302EEF447}" type="slidenum">
              <a:rPr lang="en-US" smtClean="0"/>
              <a:t>‹#›</a:t>
            </a:fld>
            <a:endParaRPr lang="en-US" dirty="0"/>
          </a:p>
        </p:txBody>
      </p:sp>
    </p:spTree>
    <p:extLst>
      <p:ext uri="{BB962C8B-B14F-4D97-AF65-F5344CB8AC3E}">
        <p14:creationId xmlns:p14="http://schemas.microsoft.com/office/powerpoint/2010/main" val="2201625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23EBF5-B78E-4805-B9E9-4F8DF9DA8678}" type="datetime1">
              <a:rPr lang="en-US" smtClean="0"/>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19AEB8-CB6B-4C51-81E5-0EC302EEF447}" type="slidenum">
              <a:rPr lang="en-US" smtClean="0"/>
              <a:t>‹#›</a:t>
            </a:fld>
            <a:endParaRPr lang="en-US" dirty="0"/>
          </a:p>
        </p:txBody>
      </p:sp>
    </p:spTree>
    <p:extLst>
      <p:ext uri="{BB962C8B-B14F-4D97-AF65-F5344CB8AC3E}">
        <p14:creationId xmlns:p14="http://schemas.microsoft.com/office/powerpoint/2010/main" val="270949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5FAC2E8-4FA6-44B3-A3BC-904147DF619B}" type="datetime1">
              <a:rPr lang="en-US" smtClean="0"/>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19AEB8-CB6B-4C51-81E5-0EC302EEF447}" type="slidenum">
              <a:rPr lang="en-US" smtClean="0"/>
              <a:t>‹#›</a:t>
            </a:fld>
            <a:endParaRPr lang="en-US" dirty="0"/>
          </a:p>
        </p:txBody>
      </p:sp>
    </p:spTree>
    <p:extLst>
      <p:ext uri="{BB962C8B-B14F-4D97-AF65-F5344CB8AC3E}">
        <p14:creationId xmlns:p14="http://schemas.microsoft.com/office/powerpoint/2010/main" val="99644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BAB8743-7F85-49D4-A827-848CCDD9D5A4}" type="datetime1">
              <a:rPr lang="en-US" smtClean="0"/>
              <a:t>7/6/2021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19AEB8-CB6B-4C51-81E5-0EC302EEF447}" type="slidenum">
              <a:rPr lang="en-US" smtClean="0"/>
              <a:t>‹#›</a:t>
            </a:fld>
            <a:endParaRPr lang="en-US" dirty="0"/>
          </a:p>
        </p:txBody>
      </p:sp>
    </p:spTree>
    <p:extLst>
      <p:ext uri="{BB962C8B-B14F-4D97-AF65-F5344CB8AC3E}">
        <p14:creationId xmlns:p14="http://schemas.microsoft.com/office/powerpoint/2010/main" val="1645186950"/>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technofaq.org/posts/2016/08/5-ways-to-boost-motivation-at-workplace/"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nancynwilson.com/lack-focus-can-sabotage-lif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davidwmullen.com/2009/05/26/four-warning-signs-your-social-media-expert-may-be-bad-for-busines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maxpixel.net/Checklist-Man-People-Box-Hand-Goals-Pen-Notebook-2589418"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848600" cy="2971800"/>
          </a:xfrm>
        </p:spPr>
        <p:txBody>
          <a:bodyPr>
            <a:noAutofit/>
          </a:bodyPr>
          <a:lstStyle/>
          <a:p>
            <a:br>
              <a:rPr lang="en-US" sz="2400" b="1" dirty="0">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The Fundamentals of the Americans with Disabilities Act (ADA), Americans </a:t>
            </a:r>
            <a:r>
              <a:rPr lang="en-US" sz="2400" dirty="0">
                <a:latin typeface="Times New Roman" panose="02020603050405020304" pitchFamily="18" charset="0"/>
                <a:cs typeface="Times New Roman" panose="02020603050405020304" pitchFamily="18" charset="0"/>
              </a:rPr>
              <a:t>with </a:t>
            </a:r>
            <a:r>
              <a:rPr lang="en-US" sz="2400" b="1" dirty="0">
                <a:effectLst/>
                <a:latin typeface="Times New Roman" panose="02020603050405020304" pitchFamily="18" charset="0"/>
                <a:cs typeface="Times New Roman" panose="02020603050405020304" pitchFamily="18" charset="0"/>
              </a:rPr>
              <a:t>Disabilities Act Amendments Act (ADAAA) &amp; Reasonable Accommodation Process</a:t>
            </a:r>
            <a:br>
              <a:rPr lang="en-US" sz="2400" b="1" dirty="0">
                <a:effectLst/>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sz="2400" b="1" dirty="0">
                <a:effectLst/>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3657600"/>
            <a:ext cx="8077200" cy="2927350"/>
          </a:xfrm>
        </p:spPr>
        <p:txBody>
          <a:bodyPr>
            <a:normAutofit/>
          </a:bodyPr>
          <a:lstStyle/>
          <a:p>
            <a:pPr algn="just"/>
            <a:endParaRPr lang="en-US" sz="1800" dirty="0"/>
          </a:p>
          <a:p>
            <a:pPr algn="ctr"/>
            <a:r>
              <a:rPr lang="en-US" sz="2500" dirty="0">
                <a:latin typeface="Times New Roman" panose="02020603050405020304" pitchFamily="18" charset="0"/>
                <a:cs typeface="Times New Roman" panose="02020603050405020304" pitchFamily="18" charset="0"/>
              </a:rPr>
              <a:t>Presented by: 			</a:t>
            </a:r>
          </a:p>
        </p:txBody>
      </p:sp>
      <p:sp>
        <p:nvSpPr>
          <p:cNvPr id="4" name="Slide Number Placeholder 3"/>
          <p:cNvSpPr>
            <a:spLocks noGrp="1"/>
          </p:cNvSpPr>
          <p:nvPr>
            <p:ph type="sldNum" sz="quarter" idx="12"/>
          </p:nvPr>
        </p:nvSpPr>
        <p:spPr/>
        <p:txBody>
          <a:bodyPr/>
          <a:lstStyle/>
          <a:p>
            <a:fld id="{4A19AEB8-CB6B-4C51-81E5-0EC302EEF447}" type="slidenum">
              <a:rPr lang="en-US" smtClean="0"/>
              <a:t>1</a:t>
            </a:fld>
            <a:endParaRPr lang="en-US" dirty="0"/>
          </a:p>
        </p:txBody>
      </p:sp>
      <p:pic>
        <p:nvPicPr>
          <p:cNvPr id="5" name="Picture 4"/>
          <p:cNvPicPr>
            <a:picLocks noChangeAspect="1"/>
          </p:cNvPicPr>
          <p:nvPr/>
        </p:nvPicPr>
        <p:blipFill>
          <a:blip r:embed="rId2"/>
          <a:stretch>
            <a:fillRect/>
          </a:stretch>
        </p:blipFill>
        <p:spPr>
          <a:xfrm>
            <a:off x="1600200" y="2057400"/>
            <a:ext cx="6096000" cy="1600200"/>
          </a:xfrm>
          <a:prstGeom prst="rect">
            <a:avLst/>
          </a:prstGeom>
        </p:spPr>
      </p:pic>
    </p:spTree>
    <p:extLst>
      <p:ext uri="{BB962C8B-B14F-4D97-AF65-F5344CB8AC3E}">
        <p14:creationId xmlns:p14="http://schemas.microsoft.com/office/powerpoint/2010/main" val="1879839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7309231" cy="1143000"/>
          </a:xfrm>
        </p:spPr>
        <p:txBody>
          <a:bodyPr>
            <a:normAutofit/>
          </a:bodyPr>
          <a:lstStyle/>
          <a:p>
            <a:pPr algn="ctr"/>
            <a:r>
              <a:rPr lang="en-US" sz="2000" b="1" dirty="0">
                <a:effectLst/>
                <a:latin typeface="Arial" panose="020B0604020202020204" pitchFamily="34" charset="0"/>
                <a:cs typeface="Arial" panose="020B0604020202020204" pitchFamily="34" charset="0"/>
              </a:rPr>
              <a:t>STATE OF </a:t>
            </a:r>
            <a:r>
              <a:rPr lang="en-US" sz="2000" b="1" dirty="0">
                <a:latin typeface="Arial" panose="020B0604020202020204" pitchFamily="34" charset="0"/>
                <a:cs typeface="Arial" panose="020B0604020202020204" pitchFamily="34" charset="0"/>
              </a:rPr>
              <a:t>MARYLAND REASONABLE ACCOMMODATIONS </a:t>
            </a:r>
            <a:r>
              <a:rPr lang="en-US" sz="2000" b="1" dirty="0">
                <a:effectLst/>
                <a:latin typeface="Arial" panose="020B0604020202020204" pitchFamily="34" charset="0"/>
                <a:cs typeface="Arial" panose="020B0604020202020204" pitchFamily="34" charset="0"/>
              </a:rPr>
              <a:t>POLICY AND PROCEDURE</a:t>
            </a:r>
          </a:p>
        </p:txBody>
      </p:sp>
      <p:pic>
        <p:nvPicPr>
          <p:cNvPr id="1027"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3439" t="17413" r="34105" b="12317"/>
          <a:stretch/>
        </p:blipFill>
        <p:spPr bwMode="auto">
          <a:xfrm>
            <a:off x="2362200" y="1600199"/>
            <a:ext cx="4038600" cy="487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A19AEB8-CB6B-4C51-81E5-0EC302EEF447}" type="slidenum">
              <a:rPr lang="en-US" smtClean="0"/>
              <a:t>10</a:t>
            </a:fld>
            <a:endParaRPr lang="en-US" dirty="0"/>
          </a:p>
        </p:txBody>
      </p:sp>
    </p:spTree>
    <p:extLst>
      <p:ext uri="{BB962C8B-B14F-4D97-AF65-F5344CB8AC3E}">
        <p14:creationId xmlns:p14="http://schemas.microsoft.com/office/powerpoint/2010/main" val="442646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430690" cy="1400530"/>
          </a:xfrm>
        </p:spPr>
        <p:txBody>
          <a:bodyPr>
            <a:normAutofit/>
          </a:bodyPr>
          <a:lstStyle/>
          <a:p>
            <a:pPr algn="ctr"/>
            <a:r>
              <a:rPr lang="en-US" sz="2400" b="1" dirty="0">
                <a:latin typeface="Times New Roman" panose="02020603050405020304" pitchFamily="18" charset="0"/>
                <a:cs typeface="Times New Roman" panose="02020603050405020304" pitchFamily="18" charset="0"/>
              </a:rPr>
              <a:t>STATE OF MARYLAND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REASONABLE ACCOMMODATIONS POLICY</a:t>
            </a:r>
          </a:p>
        </p:txBody>
      </p:sp>
      <p:sp>
        <p:nvSpPr>
          <p:cNvPr id="3" name="Content Placeholder 2"/>
          <p:cNvSpPr>
            <a:spLocks noGrp="1"/>
          </p:cNvSpPr>
          <p:nvPr>
            <p:ph idx="1"/>
          </p:nvPr>
        </p:nvSpPr>
        <p:spPr>
          <a:xfrm>
            <a:off x="827700" y="2057400"/>
            <a:ext cx="6711654" cy="4543424"/>
          </a:xfrm>
        </p:spPr>
        <p:txBody>
          <a:bodyPr>
            <a:normAutofit/>
          </a:bodyPr>
          <a:lstStyle/>
          <a:p>
            <a:r>
              <a:rPr lang="en-US" sz="2400" dirty="0">
                <a:latin typeface="Times New Roman" panose="02020603050405020304" pitchFamily="18" charset="0"/>
                <a:cs typeface="Times New Roman" panose="02020603050405020304" pitchFamily="18" charset="0"/>
              </a:rPr>
              <a:t>The State of Maryland is dedicated to full compliance with the reasonable accommodation requirements and the ADA.</a:t>
            </a:r>
          </a:p>
          <a:p>
            <a:pPr marL="118872"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No employee shall be retaliated against for seeking a reasonable accommodation for a disability.</a:t>
            </a:r>
          </a:p>
          <a:p>
            <a:pPr marL="0" indent="0">
              <a:buNone/>
            </a:pPr>
            <a:endParaRPr lang="en-US" sz="2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A19AEB8-CB6B-4C51-81E5-0EC302EEF447}" type="slidenum">
              <a:rPr lang="en-US" smtClean="0"/>
              <a:t>11</a:t>
            </a:fld>
            <a:endParaRPr lang="en-US" dirty="0"/>
          </a:p>
        </p:txBody>
      </p:sp>
      <p:pic>
        <p:nvPicPr>
          <p:cNvPr id="5" name="Picture 4"/>
          <p:cNvPicPr>
            <a:picLocks noChangeAspect="1"/>
          </p:cNvPicPr>
          <p:nvPr/>
        </p:nvPicPr>
        <p:blipFill>
          <a:blip r:embed="rId2"/>
          <a:stretch>
            <a:fillRect/>
          </a:stretch>
        </p:blipFill>
        <p:spPr>
          <a:xfrm>
            <a:off x="2971800" y="4724400"/>
            <a:ext cx="3276600" cy="1631951"/>
          </a:xfrm>
          <a:prstGeom prst="rect">
            <a:avLst/>
          </a:prstGeom>
        </p:spPr>
      </p:pic>
    </p:spTree>
    <p:extLst>
      <p:ext uri="{BB962C8B-B14F-4D97-AF65-F5344CB8AC3E}">
        <p14:creationId xmlns:p14="http://schemas.microsoft.com/office/powerpoint/2010/main" val="3060692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838200"/>
          </a:xfrm>
        </p:spPr>
        <p:txBody>
          <a:bodyPr>
            <a:normAutofit/>
          </a:bodyPr>
          <a:lstStyle/>
          <a:p>
            <a:pPr algn="ctr"/>
            <a:r>
              <a:rPr lang="en-US" sz="2400" b="1" dirty="0">
                <a:effectLst/>
                <a:latin typeface="Times New Roman" panose="02020603050405020304" pitchFamily="18" charset="0"/>
                <a:cs typeface="Times New Roman" panose="02020603050405020304" pitchFamily="18" charset="0"/>
              </a:rPr>
              <a:t>REASONABLE ACCOMMODATION</a:t>
            </a:r>
            <a:br>
              <a:rPr lang="en-US" sz="2400" b="1" dirty="0">
                <a:effectLst/>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PROCESS</a:t>
            </a:r>
            <a:endParaRPr lang="en-US" sz="2400" b="1" dirty="0">
              <a:effectLst/>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609600" y="1295400"/>
            <a:ext cx="7785644" cy="5486400"/>
          </a:xfrm>
        </p:spPr>
        <p:txBody>
          <a:bodyPr>
            <a:normAutofit/>
          </a:bodyPr>
          <a:lstStyle/>
          <a:p>
            <a:pPr marL="0" indent="0">
              <a:buNone/>
            </a:pPr>
            <a:endParaRPr lang="en-US"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Employees and Applicants may request an accommodation at anytime during employment and the hiring process to the ADA Coordinator, supervisor, manager, Recruitment Rep, or HR. </a:t>
            </a:r>
          </a:p>
          <a:p>
            <a:pPr marL="0" indent="0">
              <a:buNone/>
            </a:pP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Accommodation requests do not have to come directly from the employee or applicant.  Requests can come from a spouse, parent, physician, job coach, union rep, etc.</a:t>
            </a:r>
          </a:p>
          <a:p>
            <a:pPr marL="0" indent="0">
              <a:buNone/>
            </a:pP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Employees may mention to their supervisor or manager challenges they are experiencing while performing their job duties that are related to a medical condition.</a:t>
            </a:r>
          </a:p>
          <a:p>
            <a:pPr marL="0" indent="0">
              <a:buNone/>
            </a:pPr>
            <a:endParaRPr lang="en-US" dirty="0">
              <a:latin typeface="Times New Roman" panose="02020603050405020304" pitchFamily="18" charset="0"/>
              <a:cs typeface="Times New Roman" panose="02020603050405020304" pitchFamily="18" charset="0"/>
            </a:endParaRPr>
          </a:p>
          <a:p>
            <a:pPr marL="118872" indent="0">
              <a:buNone/>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A19AEB8-CB6B-4C51-81E5-0EC302EEF447}" type="slidenum">
              <a:rPr lang="en-US" smtClean="0"/>
              <a:t>12</a:t>
            </a:fld>
            <a:endParaRPr lang="en-US" dirty="0"/>
          </a:p>
        </p:txBody>
      </p:sp>
    </p:spTree>
    <p:extLst>
      <p:ext uri="{BB962C8B-B14F-4D97-AF65-F5344CB8AC3E}">
        <p14:creationId xmlns:p14="http://schemas.microsoft.com/office/powerpoint/2010/main" val="739922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736"/>
            <a:ext cx="7162800" cy="923464"/>
          </a:xfrm>
        </p:spPr>
        <p:txBody>
          <a:bodyPr>
            <a:normAutofit/>
          </a:bodyPr>
          <a:lstStyle/>
          <a:p>
            <a:pPr algn="ctr"/>
            <a:r>
              <a:rPr lang="en-US" sz="2400" b="1" dirty="0">
                <a:latin typeface="Times New Roman" panose="02020603050405020304" pitchFamily="18" charset="0"/>
                <a:cs typeface="Times New Roman" panose="02020603050405020304" pitchFamily="18" charset="0"/>
              </a:rPr>
              <a:t>REASONABLE ACCOMMODATION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PROCESS (cont.)</a:t>
            </a:r>
          </a:p>
        </p:txBody>
      </p:sp>
      <p:sp>
        <p:nvSpPr>
          <p:cNvPr id="3" name="Content Placeholder 2"/>
          <p:cNvSpPr>
            <a:spLocks noGrp="1"/>
          </p:cNvSpPr>
          <p:nvPr>
            <p:ph idx="1"/>
          </p:nvPr>
        </p:nvSpPr>
        <p:spPr>
          <a:xfrm>
            <a:off x="152400" y="1063423"/>
            <a:ext cx="8625113" cy="5794577"/>
          </a:xfrm>
        </p:spPr>
        <p:txBody>
          <a:bodyPr>
            <a:normAutofit/>
          </a:bodyPr>
          <a:lstStyle/>
          <a:p>
            <a:pPr marL="0" indent="0">
              <a:buNone/>
            </a:pPr>
            <a:endParaRPr lang="en-US" sz="2400" dirty="0">
              <a:latin typeface="Times New Roman" panose="02020603050405020304" pitchFamily="18" charset="0"/>
              <a:cs typeface="Times New Roman" panose="02020603050405020304" pitchFamily="18" charset="0"/>
            </a:endParaRPr>
          </a:p>
          <a:p>
            <a:pPr>
              <a:lnSpc>
                <a:spcPct val="100000"/>
              </a:lnSpc>
            </a:pPr>
            <a:r>
              <a:rPr lang="en-US" sz="1800" dirty="0">
                <a:latin typeface="Times New Roman" panose="02020603050405020304" pitchFamily="18" charset="0"/>
                <a:cs typeface="Times New Roman" panose="02020603050405020304" pitchFamily="18" charset="0"/>
              </a:rPr>
              <a:t>The ADA does not indicate a specific time frame for an employer to decide an accommodation request.  The law requires the employer to respond to accommodation requests expeditiously.  </a:t>
            </a:r>
          </a:p>
          <a:p>
            <a:pPr marL="0" indent="0">
              <a:lnSpc>
                <a:spcPct val="100000"/>
              </a:lnSpc>
              <a:buNone/>
            </a:pPr>
            <a:endParaRPr lang="en-US" sz="1800" dirty="0">
              <a:latin typeface="Times New Roman" panose="02020603050405020304" pitchFamily="18" charset="0"/>
              <a:cs typeface="Times New Roman" panose="02020603050405020304" pitchFamily="18" charset="0"/>
            </a:endParaRPr>
          </a:p>
          <a:p>
            <a:pPr>
              <a:lnSpc>
                <a:spcPct val="100000"/>
              </a:lnSpc>
            </a:pPr>
            <a:r>
              <a:rPr lang="en-US" sz="1800" dirty="0">
                <a:latin typeface="Times New Roman" panose="02020603050405020304" pitchFamily="18" charset="0"/>
                <a:cs typeface="Times New Roman" panose="02020603050405020304" pitchFamily="18" charset="0"/>
              </a:rPr>
              <a:t>The decision to grant or deny a reasonable accommodation will be provided to the employee and manager in writing.</a:t>
            </a:r>
          </a:p>
          <a:p>
            <a:pPr marL="0" indent="0">
              <a:lnSpc>
                <a:spcPct val="100000"/>
              </a:lnSpc>
              <a:buNone/>
            </a:pPr>
            <a:endParaRPr lang="en-US" sz="1800" dirty="0">
              <a:latin typeface="Times New Roman" panose="02020603050405020304" pitchFamily="18" charset="0"/>
              <a:cs typeface="Times New Roman" panose="02020603050405020304" pitchFamily="18" charset="0"/>
            </a:endParaRPr>
          </a:p>
          <a:p>
            <a:pPr>
              <a:lnSpc>
                <a:spcPct val="100000"/>
              </a:lnSpc>
            </a:pPr>
            <a:r>
              <a:rPr lang="en-US" sz="1800" dirty="0">
                <a:latin typeface="Times New Roman" panose="02020603050405020304" pitchFamily="18" charset="0"/>
                <a:cs typeface="Times New Roman" panose="02020603050405020304" pitchFamily="18" charset="0"/>
              </a:rPr>
              <a:t>The employer is not required to provide the accommodation requested but must provide an accommodation that is reasonable and effective for both the employee and employer. </a:t>
            </a:r>
          </a:p>
          <a:p>
            <a:pPr>
              <a:lnSpc>
                <a:spcPct val="100000"/>
              </a:lnSpc>
            </a:pPr>
            <a:endParaRPr lang="en-US" sz="1800" dirty="0">
              <a:latin typeface="Times New Roman" panose="02020603050405020304" pitchFamily="18" charset="0"/>
              <a:cs typeface="Times New Roman" panose="02020603050405020304" pitchFamily="18" charset="0"/>
            </a:endParaRPr>
          </a:p>
          <a:p>
            <a:pPr>
              <a:lnSpc>
                <a:spcPct val="100000"/>
              </a:lnSpc>
            </a:pPr>
            <a:r>
              <a:rPr lang="en-US" sz="1800" dirty="0">
                <a:latin typeface="Times New Roman" panose="02020603050405020304" pitchFamily="18" charset="0"/>
                <a:cs typeface="Times New Roman" panose="02020603050405020304" pitchFamily="18" charset="0"/>
              </a:rPr>
              <a:t>A confidential ADA file is created for the employee that is separate from the personnel file in Personnel Services.</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A19AEB8-CB6B-4C51-81E5-0EC302EEF447}" type="slidenum">
              <a:rPr lang="en-US" smtClean="0"/>
              <a:t>13</a:t>
            </a:fld>
            <a:endParaRPr lang="en-US" dirty="0"/>
          </a:p>
        </p:txBody>
      </p:sp>
    </p:spTree>
    <p:extLst>
      <p:ext uri="{BB962C8B-B14F-4D97-AF65-F5344CB8AC3E}">
        <p14:creationId xmlns:p14="http://schemas.microsoft.com/office/powerpoint/2010/main" val="2391232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2718"/>
            <a:ext cx="7156830" cy="1071282"/>
          </a:xfrm>
        </p:spPr>
        <p:txBody>
          <a:bodyPr/>
          <a:lstStyle/>
          <a:p>
            <a:pPr algn="ctr"/>
            <a:r>
              <a:rPr lang="en-US" sz="2400" b="1" dirty="0">
                <a:latin typeface="Times New Roman" panose="02020603050405020304" pitchFamily="18" charset="0"/>
                <a:cs typeface="Times New Roman" panose="02020603050405020304" pitchFamily="18" charset="0"/>
              </a:rPr>
              <a:t>REASONABLE ACCOMMODATION INTERACTIVE PROCESS</a:t>
            </a:r>
          </a:p>
        </p:txBody>
      </p:sp>
      <p:sp>
        <p:nvSpPr>
          <p:cNvPr id="3" name="Content Placeholder 2"/>
          <p:cNvSpPr>
            <a:spLocks noGrp="1"/>
          </p:cNvSpPr>
          <p:nvPr>
            <p:ph idx="1"/>
          </p:nvPr>
        </p:nvSpPr>
        <p:spPr>
          <a:xfrm>
            <a:off x="152400" y="1524000"/>
            <a:ext cx="8534400" cy="5486400"/>
          </a:xfrm>
        </p:spPr>
        <p:txBody>
          <a:bodyPr>
            <a:normAutofit/>
          </a:bodyPr>
          <a:lstStyle/>
          <a:p>
            <a:pPr marL="0" lvl="0" indent="0">
              <a:buClr>
                <a:srgbClr val="1E5155">
                  <a:lumMod val="40000"/>
                  <a:lumOff val="60000"/>
                </a:srgbClr>
              </a:buClr>
              <a:buNone/>
            </a:pPr>
            <a:r>
              <a:rPr lang="en-US" dirty="0">
                <a:latin typeface="Times New Roman" panose="02020603050405020304" pitchFamily="18" charset="0"/>
                <a:cs typeface="Times New Roman" panose="02020603050405020304" pitchFamily="18" charset="0"/>
              </a:rPr>
              <a:t>The ADA requires the employer to engage in the interactive process. Failure to do so may result in significant legal consequences. </a:t>
            </a:r>
          </a:p>
          <a:p>
            <a:pPr>
              <a:buClr>
                <a:srgbClr val="1E5155">
                  <a:lumMod val="40000"/>
                  <a:lumOff val="60000"/>
                </a:srgbClr>
              </a:buClr>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Gather Information</a:t>
            </a:r>
          </a:p>
          <a:p>
            <a:pPr lvl="0"/>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Explore Accommodation Options</a:t>
            </a:r>
          </a:p>
          <a:p>
            <a:pPr lvl="0"/>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Choose an Accommodation</a:t>
            </a:r>
          </a:p>
          <a:p>
            <a:pPr lvl="0"/>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Implement Accommodation</a:t>
            </a:r>
          </a:p>
          <a:p>
            <a:pPr marL="0" lvl="0" indent="0">
              <a:buNone/>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Monitor Accommodation</a:t>
            </a:r>
          </a:p>
          <a:p>
            <a:pPr lvl="0">
              <a:buClr>
                <a:srgbClr val="1E5155">
                  <a:lumMod val="40000"/>
                  <a:lumOff val="60000"/>
                </a:srgbClr>
              </a:buClr>
            </a:pPr>
            <a:endParaRPr lang="en-US" dirty="0">
              <a:latin typeface="Times New Roman" panose="02020603050405020304" pitchFamily="18" charset="0"/>
              <a:cs typeface="Times New Roman" panose="02020603050405020304" pitchFamily="18" charset="0"/>
            </a:endParaRPr>
          </a:p>
          <a:p>
            <a:pPr lvl="0">
              <a:buClr>
                <a:srgbClr val="1E5155">
                  <a:lumMod val="40000"/>
                  <a:lumOff val="60000"/>
                </a:srgbClr>
              </a:buCl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4A19AEB8-CB6B-4C51-81E5-0EC302EEF447}" type="slidenum">
              <a:rPr lang="en-US" smtClean="0"/>
              <a:t>14</a:t>
            </a:fld>
            <a:endParaRPr lang="en-US" dirty="0"/>
          </a:p>
        </p:txBody>
      </p:sp>
    </p:spTree>
    <p:extLst>
      <p:ext uri="{BB962C8B-B14F-4D97-AF65-F5344CB8AC3E}">
        <p14:creationId xmlns:p14="http://schemas.microsoft.com/office/powerpoint/2010/main" val="1920450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533400"/>
          </a:xfrm>
        </p:spPr>
        <p:txBody>
          <a:bodyPr>
            <a:normAutofit/>
          </a:bodyPr>
          <a:lstStyle/>
          <a:p>
            <a:pPr algn="ctr"/>
            <a:r>
              <a:rPr lang="en-US" sz="2400" b="1" dirty="0">
                <a:latin typeface="Times New Roman" panose="02020603050405020304" pitchFamily="18" charset="0"/>
                <a:cs typeface="Times New Roman" panose="02020603050405020304" pitchFamily="18" charset="0"/>
              </a:rPr>
              <a:t>DENIAL OF ACCOMMODATION REQUESTS</a:t>
            </a:r>
          </a:p>
        </p:txBody>
      </p:sp>
      <p:sp>
        <p:nvSpPr>
          <p:cNvPr id="3" name="Content Placeholder 2"/>
          <p:cNvSpPr>
            <a:spLocks noGrp="1"/>
          </p:cNvSpPr>
          <p:nvPr>
            <p:ph idx="1"/>
          </p:nvPr>
        </p:nvSpPr>
        <p:spPr>
          <a:xfrm>
            <a:off x="76200" y="990600"/>
            <a:ext cx="8839200" cy="5486401"/>
          </a:xfrm>
        </p:spPr>
        <p:txBody>
          <a:bodyPr>
            <a:normAutofit/>
          </a:bodyPr>
          <a:lstStyle/>
          <a:p>
            <a:pPr marL="118872" indent="0">
              <a:buNone/>
            </a:pPr>
            <a:r>
              <a:rPr lang="en-US" b="1" dirty="0">
                <a:latin typeface="Times New Roman" panose="02020603050405020304" pitchFamily="18" charset="0"/>
                <a:cs typeface="Times New Roman" panose="02020603050405020304" pitchFamily="18" charset="0"/>
              </a:rPr>
              <a:t>Undue Hardships are determined on a case-by-case basis.  Factors to consider are:</a:t>
            </a:r>
          </a:p>
          <a:p>
            <a:pPr marL="118872" indent="0">
              <a:buNone/>
            </a:pPr>
            <a:endParaRPr lang="en-US" sz="15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The nature and net cost of the accommodation needed;</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The overall financial resources of the facility or facilities involved in the provision of the reasonable accommodation;</a:t>
            </a:r>
          </a:p>
          <a:p>
            <a:pPr marL="0" indent="0">
              <a:buNone/>
            </a:pP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The type of operation or operations of the division;</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Whether the accommodation poses a “direct threat” to the health and safety of other employees and other persons associated to the business; and </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The impact of the accommodation upon the operation of the facility, including the impact on the ability of other employees to perform their duties and the impact on the facility’s ability to conduct business.</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A19AEB8-CB6B-4C51-81E5-0EC302EEF447}" type="slidenum">
              <a:rPr lang="en-US" smtClean="0"/>
              <a:t>15</a:t>
            </a:fld>
            <a:endParaRPr lang="en-US" dirty="0"/>
          </a:p>
        </p:txBody>
      </p:sp>
    </p:spTree>
    <p:extLst>
      <p:ext uri="{BB962C8B-B14F-4D97-AF65-F5344CB8AC3E}">
        <p14:creationId xmlns:p14="http://schemas.microsoft.com/office/powerpoint/2010/main" val="3080394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304800"/>
            <a:ext cx="7055380" cy="842682"/>
          </a:xfrm>
        </p:spPr>
        <p:txBody>
          <a:bodyPr/>
          <a:lstStyle/>
          <a:p>
            <a:pPr algn="ctr"/>
            <a:r>
              <a:rPr lang="en-US" sz="2400" b="1" dirty="0">
                <a:latin typeface="Times New Roman" panose="02020603050405020304" pitchFamily="18" charset="0"/>
                <a:cs typeface="Times New Roman" panose="02020603050405020304" pitchFamily="18" charset="0"/>
              </a:rPr>
              <a:t>ADA  AND COVID 19</a:t>
            </a:r>
          </a:p>
        </p:txBody>
      </p:sp>
      <p:sp>
        <p:nvSpPr>
          <p:cNvPr id="2" name="Content Placeholder 1">
            <a:extLst>
              <a:ext uri="{FF2B5EF4-FFF2-40B4-BE49-F238E27FC236}">
                <a16:creationId xmlns:a16="http://schemas.microsoft.com/office/drawing/2014/main" id="{6F4BE878-FD79-48DC-83AA-0508D85790D8}"/>
              </a:ext>
            </a:extLst>
          </p:cNvPr>
          <p:cNvSpPr>
            <a:spLocks noGrp="1"/>
          </p:cNvSpPr>
          <p:nvPr>
            <p:ph idx="1"/>
          </p:nvPr>
        </p:nvSpPr>
        <p:spPr>
          <a:xfrm>
            <a:off x="1143000" y="1371600"/>
            <a:ext cx="6853554" cy="4800606"/>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Covid-19 has changed how we operate in unpreceded ways. Despite such challenges, employers are still required to comply with ADA laws. </a:t>
            </a: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4A19AEB8-CB6B-4C51-81E5-0EC302EEF447}" type="slidenum">
              <a:rPr lang="en-US" smtClean="0"/>
              <a:t>16</a:t>
            </a:fld>
            <a:endParaRPr lang="en-US" dirty="0"/>
          </a:p>
        </p:txBody>
      </p:sp>
      <p:pic>
        <p:nvPicPr>
          <p:cNvPr id="6" name="Picture 5" descr="Text&#10;&#10;Description automatically generated">
            <a:extLst>
              <a:ext uri="{FF2B5EF4-FFF2-40B4-BE49-F238E27FC236}">
                <a16:creationId xmlns:a16="http://schemas.microsoft.com/office/drawing/2014/main" id="{B3234E32-69B2-4EF0-B367-FAFD885813F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71600" y="3048000"/>
            <a:ext cx="6400800" cy="2455069"/>
          </a:xfrm>
          <a:prstGeom prst="rect">
            <a:avLst/>
          </a:prstGeom>
        </p:spPr>
      </p:pic>
    </p:spTree>
    <p:extLst>
      <p:ext uri="{BB962C8B-B14F-4D97-AF65-F5344CB8AC3E}">
        <p14:creationId xmlns:p14="http://schemas.microsoft.com/office/powerpoint/2010/main" val="1480604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28600"/>
            <a:ext cx="7055380" cy="767687"/>
          </a:xfrm>
        </p:spPr>
        <p:txBody>
          <a:bodyPr/>
          <a:lstStyle/>
          <a:p>
            <a:pPr algn="ctr"/>
            <a:r>
              <a:rPr lang="en-US" sz="2400" dirty="0">
                <a:latin typeface="Times New Roman" panose="02020603050405020304" pitchFamily="18" charset="0"/>
                <a:cs typeface="Times New Roman" panose="02020603050405020304" pitchFamily="18" charset="0"/>
              </a:rPr>
              <a:t>ADA AND COVID 19 </a:t>
            </a:r>
          </a:p>
        </p:txBody>
      </p:sp>
      <p:sp>
        <p:nvSpPr>
          <p:cNvPr id="2" name="Content Placeholder 1">
            <a:extLst>
              <a:ext uri="{FF2B5EF4-FFF2-40B4-BE49-F238E27FC236}">
                <a16:creationId xmlns:a16="http://schemas.microsoft.com/office/drawing/2014/main" id="{6F4BE878-FD79-48DC-83AA-0508D85790D8}"/>
              </a:ext>
            </a:extLst>
          </p:cNvPr>
          <p:cNvSpPr>
            <a:spLocks noGrp="1"/>
          </p:cNvSpPr>
          <p:nvPr>
            <p:ph idx="1"/>
          </p:nvPr>
        </p:nvSpPr>
        <p:spPr>
          <a:xfrm>
            <a:off x="304800" y="1063423"/>
            <a:ext cx="8305800" cy="5946977"/>
          </a:xfrm>
        </p:spPr>
        <p:txBody>
          <a:bodyPr>
            <a:normAutofit/>
          </a:bodyPr>
          <a:lstStyle/>
          <a:p>
            <a:pPr marL="0" indent="0">
              <a:buNone/>
            </a:pPr>
            <a:r>
              <a:rPr lang="en-US" sz="1800" b="1" dirty="0">
                <a:latin typeface="Times New Roman" panose="02020603050405020304" pitchFamily="18" charset="0"/>
                <a:cs typeface="Times New Roman" panose="02020603050405020304" pitchFamily="18" charset="0"/>
              </a:rPr>
              <a:t>Some common reasons an employee may request a reasonable accommodation related to COVID-19:</a:t>
            </a:r>
          </a:p>
          <a:p>
            <a:pPr marL="0" indent="0" algn="ctr">
              <a:buNone/>
            </a:pPr>
            <a:endParaRPr lang="en-US" sz="1800"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General fear of contracting COVID-19</a:t>
            </a:r>
          </a:p>
          <a:p>
            <a:pPr lvl="1"/>
            <a:r>
              <a:rPr lang="en-US" dirty="0">
                <a:latin typeface="Times New Roman" panose="02020603050405020304" pitchFamily="18" charset="0"/>
                <a:cs typeface="Times New Roman" panose="02020603050405020304" pitchFamily="18" charset="0"/>
              </a:rPr>
              <a:t>Fear of exposing a vulnerable family member to COVID-19.</a:t>
            </a:r>
          </a:p>
          <a:p>
            <a:pPr lvl="1"/>
            <a:r>
              <a:rPr lang="en-US" dirty="0">
                <a:latin typeface="Times New Roman" panose="02020603050405020304" pitchFamily="18" charset="0"/>
                <a:cs typeface="Times New Roman" panose="02020603050405020304" pitchFamily="18" charset="0"/>
              </a:rPr>
              <a:t>Having an underlying health conditions</a:t>
            </a:r>
          </a:p>
          <a:p>
            <a:pPr lvl="1"/>
            <a:r>
              <a:rPr lang="en-US" dirty="0">
                <a:latin typeface="Times New Roman" panose="02020603050405020304" pitchFamily="18" charset="0"/>
                <a:cs typeface="Times New Roman" panose="02020603050405020304" pitchFamily="18" charset="0"/>
              </a:rPr>
              <a:t>Difficulties with arranging child care</a:t>
            </a:r>
          </a:p>
          <a:p>
            <a:pPr lvl="1"/>
            <a:r>
              <a:rPr lang="en-US" dirty="0">
                <a:latin typeface="Times New Roman" panose="02020603050405020304" pitchFamily="18" charset="0"/>
                <a:cs typeface="Times New Roman" panose="02020603050405020304" pitchFamily="18" charset="0"/>
              </a:rPr>
              <a:t>General fear of potential unsafe work environment</a:t>
            </a:r>
          </a:p>
          <a:p>
            <a:endParaRPr lang="en-US" dirty="0"/>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4A19AEB8-CB6B-4C51-81E5-0EC302EEF447}" type="slidenum">
              <a:rPr lang="en-US" smtClean="0"/>
              <a:t>17</a:t>
            </a:fld>
            <a:endParaRPr lang="en-US" dirty="0"/>
          </a:p>
        </p:txBody>
      </p:sp>
      <p:pic>
        <p:nvPicPr>
          <p:cNvPr id="6" name="Picture 5" descr="A person wearing a suit and tie in front of a computer&#10;&#10;Description automatically generated">
            <a:extLst>
              <a:ext uri="{FF2B5EF4-FFF2-40B4-BE49-F238E27FC236}">
                <a16:creationId xmlns:a16="http://schemas.microsoft.com/office/drawing/2014/main" id="{8EBA425B-65F7-487D-A895-2551E575BC4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56090" y="3810000"/>
            <a:ext cx="4572000" cy="2362200"/>
          </a:xfrm>
          <a:prstGeom prst="rect">
            <a:avLst/>
          </a:prstGeom>
        </p:spPr>
      </p:pic>
    </p:spTree>
    <p:extLst>
      <p:ext uri="{BB962C8B-B14F-4D97-AF65-F5344CB8AC3E}">
        <p14:creationId xmlns:p14="http://schemas.microsoft.com/office/powerpoint/2010/main" val="3697892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543800" cy="609600"/>
          </a:xfrm>
        </p:spPr>
        <p:txBody>
          <a:bodyPr>
            <a:normAutofit/>
          </a:bodyPr>
          <a:lstStyle/>
          <a:p>
            <a:pPr algn="ctr"/>
            <a:r>
              <a:rPr lang="en-US" sz="2400" b="1" dirty="0">
                <a:latin typeface="Times New Roman" panose="02020603050405020304" pitchFamily="18" charset="0"/>
                <a:cs typeface="Times New Roman" panose="02020603050405020304" pitchFamily="18" charset="0"/>
              </a:rPr>
              <a:t>Some Common Pitfalls</a:t>
            </a:r>
          </a:p>
        </p:txBody>
      </p:sp>
      <p:sp>
        <p:nvSpPr>
          <p:cNvPr id="3" name="Content Placeholder 2"/>
          <p:cNvSpPr>
            <a:spLocks noGrp="1"/>
          </p:cNvSpPr>
          <p:nvPr>
            <p:ph idx="1"/>
          </p:nvPr>
        </p:nvSpPr>
        <p:spPr>
          <a:xfrm>
            <a:off x="827700" y="1143000"/>
            <a:ext cx="7173300" cy="5562600"/>
          </a:xfrm>
        </p:spPr>
        <p:txBody>
          <a:bodyPr>
            <a:normAutofit/>
          </a:bodyPr>
          <a:lstStyle/>
          <a:p>
            <a:pPr marL="0" indent="0">
              <a:buNone/>
            </a:pPr>
            <a:endParaRPr lang="en-US" sz="1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Ignoring a request- this is the same as denying a request.</a:t>
            </a:r>
          </a:p>
          <a:p>
            <a:pPr marL="118872"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Making assumptions about the accommodation that is needed.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Sharing an employee’s disability with other employees who do not need to know the information.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Not considering an employee’s need for an accommodation when scheduling training or other work activities.</a:t>
            </a:r>
          </a:p>
          <a:p>
            <a:endParaRPr lang="en-US" sz="1400" dirty="0">
              <a:latin typeface="Arial" panose="020B0604020202020204" pitchFamily="34" charset="0"/>
              <a:cs typeface="Arial" panose="020B0604020202020204" pitchFamily="34" charset="0"/>
            </a:endParaRPr>
          </a:p>
          <a:p>
            <a:pPr marL="118872" indent="0">
              <a:buNone/>
            </a:pP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A19AEB8-CB6B-4C51-81E5-0EC302EEF447}" type="slidenum">
              <a:rPr lang="en-US" smtClean="0"/>
              <a:t>18</a:t>
            </a:fld>
            <a:endParaRPr lang="en-US" dirty="0"/>
          </a:p>
        </p:txBody>
      </p:sp>
      <p:pic>
        <p:nvPicPr>
          <p:cNvPr id="6" name="Picture 5" descr="Icon&#10;&#10;Description automatically generated">
            <a:extLst>
              <a:ext uri="{FF2B5EF4-FFF2-40B4-BE49-F238E27FC236}">
                <a16:creationId xmlns:a16="http://schemas.microsoft.com/office/drawing/2014/main" id="{0FB934B7-CDCE-40C6-8CC3-F8945BDEC48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48000" y="5345059"/>
            <a:ext cx="2324100" cy="1440117"/>
          </a:xfrm>
          <a:prstGeom prst="rect">
            <a:avLst/>
          </a:prstGeom>
        </p:spPr>
      </p:pic>
    </p:spTree>
    <p:extLst>
      <p:ext uri="{BB962C8B-B14F-4D97-AF65-F5344CB8AC3E}">
        <p14:creationId xmlns:p14="http://schemas.microsoft.com/office/powerpoint/2010/main" val="3635919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606223"/>
          </a:xfrm>
        </p:spPr>
        <p:txBody>
          <a:bodyPr>
            <a:normAutofit/>
          </a:bodyPr>
          <a:lstStyle/>
          <a:p>
            <a:pPr algn="ctr"/>
            <a:r>
              <a:rPr lang="en-US" sz="2400" b="1" dirty="0">
                <a:latin typeface="Times New Roman" panose="02020603050405020304" pitchFamily="18" charset="0"/>
                <a:cs typeface="Times New Roman" panose="02020603050405020304" pitchFamily="18" charset="0"/>
              </a:rPr>
              <a:t>BEST PRACTICES</a:t>
            </a:r>
          </a:p>
        </p:txBody>
      </p:sp>
      <p:sp>
        <p:nvSpPr>
          <p:cNvPr id="3" name="Content Placeholder 2"/>
          <p:cNvSpPr>
            <a:spLocks noGrp="1"/>
          </p:cNvSpPr>
          <p:nvPr>
            <p:ph idx="1"/>
          </p:nvPr>
        </p:nvSpPr>
        <p:spPr>
          <a:xfrm>
            <a:off x="304800" y="914400"/>
            <a:ext cx="8534400" cy="5486399"/>
          </a:xfrm>
        </p:spPr>
        <p:txBody>
          <a:bodyPr>
            <a:normAutofit fontScale="85000" lnSpcReduction="20000"/>
          </a:bodyPr>
          <a:lstStyle/>
          <a:p>
            <a:pPr marL="118872"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Do not predetermine whether or not the condition is a disability. </a:t>
            </a:r>
          </a:p>
          <a:p>
            <a:endParaRPr lang="en-US"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Focus on the accommodation.</a:t>
            </a:r>
          </a:p>
          <a:p>
            <a:endParaRPr lang="en-US"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Request medical documentation from qualified medical personnel before providing an accommodation, if needed.</a:t>
            </a:r>
          </a:p>
          <a:p>
            <a:endParaRPr lang="en-US"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Keep an open mind during the interactive process.</a:t>
            </a:r>
          </a:p>
          <a:p>
            <a:endParaRPr lang="en-US"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Refer all ADA matters to the ADA Coordinator.</a:t>
            </a:r>
          </a:p>
          <a:p>
            <a:endParaRPr lang="en-US"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DO NOT RETALIATE!</a:t>
            </a:r>
          </a:p>
          <a:p>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					</a:t>
            </a:r>
          </a:p>
          <a:p>
            <a:pPr marL="118872" indent="0">
              <a:buNone/>
            </a:pP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A19AEB8-CB6B-4C51-81E5-0EC302EEF447}" type="slidenum">
              <a:rPr lang="en-US" smtClean="0"/>
              <a:t>19</a:t>
            </a:fld>
            <a:endParaRPr lang="en-US" dirty="0"/>
          </a:p>
        </p:txBody>
      </p:sp>
      <p:pic>
        <p:nvPicPr>
          <p:cNvPr id="9" name="Picture 8" descr="A picture containing text&#10;&#10;Description automatically generated">
            <a:extLst>
              <a:ext uri="{FF2B5EF4-FFF2-40B4-BE49-F238E27FC236}">
                <a16:creationId xmlns:a16="http://schemas.microsoft.com/office/drawing/2014/main" id="{F239BAF8-E68D-4002-8A0D-3537487B1DE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43400" y="4572000"/>
            <a:ext cx="4572000" cy="1828799"/>
          </a:xfrm>
          <a:prstGeom prst="rect">
            <a:avLst/>
          </a:prstGeom>
        </p:spPr>
      </p:pic>
    </p:spTree>
    <p:extLst>
      <p:ext uri="{BB962C8B-B14F-4D97-AF65-F5344CB8AC3E}">
        <p14:creationId xmlns:p14="http://schemas.microsoft.com/office/powerpoint/2010/main" val="998283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8229600" cy="533400"/>
          </a:xfrm>
        </p:spPr>
        <p:txBody>
          <a:bodyPr>
            <a:normAutofit/>
          </a:bodyPr>
          <a:lstStyle/>
          <a:p>
            <a:pPr algn="ctr"/>
            <a:r>
              <a:rPr lang="en-US" sz="2400" b="1" dirty="0">
                <a:latin typeface="Times New Roman" panose="02020603050405020304" pitchFamily="18" charset="0"/>
                <a:cs typeface="Times New Roman" panose="02020603050405020304" pitchFamily="18" charset="0"/>
              </a:rPr>
              <a:t>WHAT YOU WILL LEARN</a:t>
            </a:r>
            <a:endParaRPr lang="en-US" sz="2400" b="1" dirty="0">
              <a:effectLst/>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457200" y="838200"/>
            <a:ext cx="7696200" cy="5867401"/>
          </a:xfrm>
        </p:spPr>
        <p:txBody>
          <a:bodyPr>
            <a:noAutofit/>
          </a:bodyPr>
          <a:lstStyle/>
          <a:p>
            <a:pPr marL="109728" indent="0">
              <a:buNone/>
            </a:pPr>
            <a:r>
              <a:rPr lang="en-US" sz="1600" b="1" dirty="0">
                <a:latin typeface="Times New Roman" panose="02020603050405020304" pitchFamily="18" charset="0"/>
                <a:cs typeface="Times New Roman" panose="02020603050405020304" pitchFamily="18" charset="0"/>
              </a:rPr>
              <a:t>This informational session will provide you with fundamental knowledge of the ADA, ADAAA and Reasonable Accommodation process. The following information will be discussed:</a:t>
            </a:r>
          </a:p>
          <a:p>
            <a:pPr marL="109728" indent="0">
              <a:buNone/>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History of ADA &amp; ADAAA</a:t>
            </a:r>
          </a:p>
          <a:p>
            <a:pPr>
              <a:lnSpc>
                <a:spcPct val="150000"/>
              </a:lnSpc>
            </a:pPr>
            <a:r>
              <a:rPr lang="en-US" sz="1600" dirty="0">
                <a:latin typeface="Times New Roman" panose="02020603050405020304" pitchFamily="18" charset="0"/>
                <a:cs typeface="Times New Roman" panose="02020603050405020304" pitchFamily="18" charset="0"/>
              </a:rPr>
              <a:t>Definition of a Disability defined by law</a:t>
            </a:r>
          </a:p>
          <a:p>
            <a:pPr>
              <a:lnSpc>
                <a:spcPct val="150000"/>
              </a:lnSpc>
            </a:pPr>
            <a:r>
              <a:rPr lang="en-US" sz="1600" dirty="0">
                <a:latin typeface="Times New Roman" panose="02020603050405020304" pitchFamily="18" charset="0"/>
                <a:cs typeface="Times New Roman" panose="02020603050405020304" pitchFamily="18" charset="0"/>
              </a:rPr>
              <a:t>Definition of a Reasonable Accommodation</a:t>
            </a:r>
          </a:p>
          <a:p>
            <a:pPr>
              <a:lnSpc>
                <a:spcPct val="150000"/>
              </a:lnSpc>
            </a:pPr>
            <a:r>
              <a:rPr lang="en-US" sz="1600" dirty="0">
                <a:latin typeface="Times New Roman" panose="02020603050405020304" pitchFamily="18" charset="0"/>
                <a:cs typeface="Times New Roman" panose="02020603050405020304" pitchFamily="18" charset="0"/>
              </a:rPr>
              <a:t>ADA Coordinator Role</a:t>
            </a:r>
          </a:p>
          <a:p>
            <a:pPr>
              <a:lnSpc>
                <a:spcPct val="150000"/>
              </a:lnSpc>
            </a:pPr>
            <a:r>
              <a:rPr lang="en-US" sz="1600" dirty="0">
                <a:latin typeface="Times New Roman" panose="02020603050405020304" pitchFamily="18" charset="0"/>
                <a:cs typeface="Times New Roman" panose="02020603050405020304" pitchFamily="18" charset="0"/>
              </a:rPr>
              <a:t>Responsibility of Management</a:t>
            </a:r>
          </a:p>
          <a:p>
            <a:pPr>
              <a:lnSpc>
                <a:spcPct val="150000"/>
              </a:lnSpc>
            </a:pPr>
            <a:r>
              <a:rPr lang="en-US" sz="1600" dirty="0">
                <a:latin typeface="Times New Roman" panose="02020603050405020304" pitchFamily="18" charset="0"/>
                <a:cs typeface="Times New Roman" panose="02020603050405020304" pitchFamily="18" charset="0"/>
              </a:rPr>
              <a:t>State of Maryland Reasonable Accommodation Request Policy and Procedure</a:t>
            </a:r>
          </a:p>
          <a:p>
            <a:pPr>
              <a:lnSpc>
                <a:spcPct val="150000"/>
              </a:lnSpc>
            </a:pPr>
            <a:r>
              <a:rPr lang="en-US" sz="1600" dirty="0">
                <a:latin typeface="Times New Roman" panose="02020603050405020304" pitchFamily="18" charset="0"/>
                <a:cs typeface="Times New Roman" panose="02020603050405020304" pitchFamily="18" charset="0"/>
              </a:rPr>
              <a:t>Reasonable Accommodation Process</a:t>
            </a:r>
          </a:p>
          <a:p>
            <a:pPr>
              <a:lnSpc>
                <a:spcPct val="150000"/>
              </a:lnSpc>
            </a:pPr>
            <a:r>
              <a:rPr lang="en-US" sz="1600" dirty="0">
                <a:latin typeface="Times New Roman" panose="02020603050405020304" pitchFamily="18" charset="0"/>
                <a:cs typeface="Times New Roman" panose="02020603050405020304" pitchFamily="18" charset="0"/>
              </a:rPr>
              <a:t>ADA &amp; COVID 19</a:t>
            </a:r>
          </a:p>
          <a:p>
            <a:pPr>
              <a:lnSpc>
                <a:spcPct val="150000"/>
              </a:lnSpc>
            </a:pPr>
            <a:r>
              <a:rPr lang="en-US" sz="1600" dirty="0">
                <a:latin typeface="Times New Roman" panose="02020603050405020304" pitchFamily="18" charset="0"/>
                <a:cs typeface="Times New Roman" panose="02020603050405020304" pitchFamily="18" charset="0"/>
              </a:rPr>
              <a:t>Pitfalls and Best Practices</a:t>
            </a:r>
          </a:p>
          <a:p>
            <a:pPr>
              <a:lnSpc>
                <a:spcPct val="150000"/>
              </a:lnSpc>
            </a:pPr>
            <a:r>
              <a:rPr lang="en-US" sz="1600" dirty="0">
                <a:latin typeface="Times New Roman" panose="02020603050405020304" pitchFamily="18" charset="0"/>
                <a:cs typeface="Times New Roman" panose="02020603050405020304" pitchFamily="18" charset="0"/>
              </a:rPr>
              <a:t>Questions</a:t>
            </a:r>
          </a:p>
          <a:p>
            <a:pPr marL="109728" indent="0">
              <a:buNone/>
            </a:pPr>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A19AEB8-CB6B-4C51-81E5-0EC302EEF447}" type="slidenum">
              <a:rPr lang="en-US" smtClean="0"/>
              <a:t>2</a:t>
            </a:fld>
            <a:endParaRPr lang="en-US" dirty="0"/>
          </a:p>
        </p:txBody>
      </p:sp>
    </p:spTree>
    <p:extLst>
      <p:ext uri="{BB962C8B-B14F-4D97-AF65-F5344CB8AC3E}">
        <p14:creationId xmlns:p14="http://schemas.microsoft.com/office/powerpoint/2010/main" val="1976772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143000"/>
          </a:xfrm>
        </p:spPr>
        <p:txBody>
          <a:bodyPr>
            <a:normAutofit/>
          </a:bodyPr>
          <a:lstStyle/>
          <a:p>
            <a:pPr algn="ctr"/>
            <a:r>
              <a:rPr lang="en-US" sz="2400" b="1" dirty="0">
                <a:effectLst/>
                <a:latin typeface="Times New Roman" panose="02020603050405020304" pitchFamily="18" charset="0"/>
                <a:cs typeface="Times New Roman" panose="02020603050405020304" pitchFamily="18" charset="0"/>
              </a:rPr>
              <a:t>QUESTIONS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80842" y="1825625"/>
            <a:ext cx="3782316"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A19AEB8-CB6B-4C51-81E5-0EC302EEF447}" type="slidenum">
              <a:rPr lang="en-US" smtClean="0"/>
              <a:t>20</a:t>
            </a:fld>
            <a:endParaRPr lang="en-US" dirty="0"/>
          </a:p>
        </p:txBody>
      </p:sp>
    </p:spTree>
    <p:extLst>
      <p:ext uri="{BB962C8B-B14F-4D97-AF65-F5344CB8AC3E}">
        <p14:creationId xmlns:p14="http://schemas.microsoft.com/office/powerpoint/2010/main" val="3569459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62000"/>
          </a:xfrm>
        </p:spPr>
        <p:txBody>
          <a:bodyPr>
            <a:normAutofit/>
          </a:bodyPr>
          <a:lstStyle/>
          <a:p>
            <a:pPr algn="ctr"/>
            <a:r>
              <a:rPr lang="en-US" sz="2400" b="1" dirty="0">
                <a:effectLst/>
                <a:latin typeface="Times New Roman" panose="02020603050405020304" pitchFamily="18" charset="0"/>
                <a:cs typeface="Times New Roman" panose="02020603050405020304" pitchFamily="18" charset="0"/>
              </a:rPr>
              <a:t>OSEEOC CONTACTS</a:t>
            </a:r>
          </a:p>
        </p:txBody>
      </p:sp>
      <p:sp>
        <p:nvSpPr>
          <p:cNvPr id="2" name="Content Placeholder 1"/>
          <p:cNvSpPr>
            <a:spLocks noGrp="1"/>
          </p:cNvSpPr>
          <p:nvPr>
            <p:ph idx="1"/>
          </p:nvPr>
        </p:nvSpPr>
        <p:spPr>
          <a:xfrm>
            <a:off x="457200" y="762000"/>
            <a:ext cx="8229600" cy="5943600"/>
          </a:xfrm>
        </p:spPr>
        <p:txBody>
          <a:bodyPr>
            <a:normAutofit fontScale="62500" lnSpcReduction="20000"/>
          </a:bodyPr>
          <a:lstStyle/>
          <a:p>
            <a:pPr marL="109728" indent="0" algn="ctr">
              <a:buNone/>
            </a:pPr>
            <a:r>
              <a:rPr lang="en-US" sz="2900" b="1" dirty="0">
                <a:latin typeface="Times New Roman" panose="02020603050405020304" pitchFamily="18" charset="0"/>
                <a:cs typeface="Times New Roman" panose="02020603050405020304" pitchFamily="18" charset="0"/>
              </a:rPr>
              <a:t>Glynis Watford</a:t>
            </a:r>
          </a:p>
          <a:p>
            <a:pPr marL="109728" indent="0" algn="ctr">
              <a:buNone/>
            </a:pPr>
            <a:r>
              <a:rPr lang="en-US" sz="2900" dirty="0">
                <a:latin typeface="Times New Roman" panose="02020603050405020304" pitchFamily="18" charset="0"/>
                <a:cs typeface="Times New Roman" panose="02020603050405020304" pitchFamily="18" charset="0"/>
              </a:rPr>
              <a:t>Statewide EEO Coordinator</a:t>
            </a:r>
          </a:p>
          <a:p>
            <a:pPr marL="109728" indent="0" algn="ctr">
              <a:buNone/>
            </a:pPr>
            <a:r>
              <a:rPr lang="en-US" sz="2900" dirty="0">
                <a:latin typeface="Times New Roman" panose="02020603050405020304" pitchFamily="18" charset="0"/>
                <a:cs typeface="Times New Roman" panose="02020603050405020304" pitchFamily="18" charset="0"/>
              </a:rPr>
              <a:t>Glynis.watford@Maryland.gov</a:t>
            </a:r>
          </a:p>
          <a:p>
            <a:pPr marL="109728" indent="0" algn="ctr">
              <a:buNone/>
            </a:pPr>
            <a:r>
              <a:rPr lang="en-US" sz="2900" dirty="0">
                <a:latin typeface="Times New Roman" panose="02020603050405020304" pitchFamily="18" charset="0"/>
                <a:cs typeface="Times New Roman" panose="02020603050405020304" pitchFamily="18" charset="0"/>
              </a:rPr>
              <a:t>410-767-4061</a:t>
            </a:r>
          </a:p>
          <a:p>
            <a:pPr marL="109728" indent="0" algn="ctr">
              <a:buNone/>
            </a:pPr>
            <a:endParaRPr lang="en-US" sz="2900" dirty="0">
              <a:latin typeface="Times New Roman" panose="02020603050405020304" pitchFamily="18" charset="0"/>
              <a:cs typeface="Times New Roman" panose="02020603050405020304" pitchFamily="18" charset="0"/>
            </a:endParaRPr>
          </a:p>
          <a:p>
            <a:pPr marL="109728" indent="0" algn="ctr">
              <a:buNone/>
            </a:pPr>
            <a:r>
              <a:rPr lang="en-US" sz="2900" b="1" dirty="0">
                <a:latin typeface="Times New Roman" panose="02020603050405020304" pitchFamily="18" charset="0"/>
                <a:cs typeface="Times New Roman" panose="02020603050405020304" pitchFamily="18" charset="0"/>
              </a:rPr>
              <a:t>Nicole Webb</a:t>
            </a:r>
          </a:p>
          <a:p>
            <a:pPr marL="109728" indent="0" algn="ctr">
              <a:buNone/>
            </a:pPr>
            <a:r>
              <a:rPr lang="en-US" sz="2900" dirty="0">
                <a:latin typeface="Times New Roman" panose="02020603050405020304" pitchFamily="18" charset="0"/>
                <a:cs typeface="Times New Roman" panose="02020603050405020304" pitchFamily="18" charset="0"/>
              </a:rPr>
              <a:t>Senior EEO Compliance Officer</a:t>
            </a:r>
          </a:p>
          <a:p>
            <a:pPr marL="109728" indent="0" algn="ctr">
              <a:buNone/>
            </a:pPr>
            <a:r>
              <a:rPr lang="en-US" sz="2900" dirty="0">
                <a:latin typeface="Times New Roman" panose="02020603050405020304" pitchFamily="18" charset="0"/>
                <a:cs typeface="Times New Roman" panose="02020603050405020304" pitchFamily="18" charset="0"/>
              </a:rPr>
              <a:t>Nicole.webb@Maryland.gov</a:t>
            </a:r>
          </a:p>
          <a:p>
            <a:pPr marL="109728" indent="0" algn="ctr">
              <a:buNone/>
            </a:pPr>
            <a:r>
              <a:rPr lang="en-US" sz="2900" dirty="0">
                <a:latin typeface="Times New Roman" panose="02020603050405020304" pitchFamily="18" charset="0"/>
                <a:cs typeface="Times New Roman" panose="02020603050405020304" pitchFamily="18" charset="0"/>
              </a:rPr>
              <a:t>410-767-4761</a:t>
            </a:r>
          </a:p>
          <a:p>
            <a:pPr marL="109728" indent="0" algn="ctr">
              <a:buNone/>
            </a:pPr>
            <a:endParaRPr lang="en-US" sz="2900" dirty="0">
              <a:latin typeface="Times New Roman" panose="02020603050405020304" pitchFamily="18" charset="0"/>
              <a:cs typeface="Times New Roman" panose="02020603050405020304" pitchFamily="18" charset="0"/>
            </a:endParaRPr>
          </a:p>
          <a:p>
            <a:pPr marL="109728" indent="0" algn="ctr">
              <a:buNone/>
            </a:pPr>
            <a:r>
              <a:rPr lang="en-US" sz="2900" b="1" dirty="0">
                <a:latin typeface="Times New Roman" panose="02020603050405020304" pitchFamily="18" charset="0"/>
                <a:cs typeface="Times New Roman" panose="02020603050405020304" pitchFamily="18" charset="0"/>
              </a:rPr>
              <a:t>Denise Green</a:t>
            </a:r>
          </a:p>
          <a:p>
            <a:pPr marL="109728" indent="0" algn="ctr">
              <a:buNone/>
            </a:pPr>
            <a:r>
              <a:rPr lang="en-US" sz="2900" dirty="0">
                <a:latin typeface="Times New Roman" panose="02020603050405020304" pitchFamily="18" charset="0"/>
                <a:cs typeface="Times New Roman" panose="02020603050405020304" pitchFamily="18" charset="0"/>
              </a:rPr>
              <a:t>EEO Compliance Officer/EEO Officer</a:t>
            </a:r>
          </a:p>
          <a:p>
            <a:pPr marL="109728" indent="0" algn="ctr">
              <a:buNone/>
            </a:pPr>
            <a:r>
              <a:rPr lang="en-US" sz="2900" dirty="0">
                <a:latin typeface="Times New Roman" panose="02020603050405020304" pitchFamily="18" charset="0"/>
                <a:cs typeface="Times New Roman" panose="02020603050405020304" pitchFamily="18" charset="0"/>
              </a:rPr>
              <a:t>ADA Coordinator (</a:t>
            </a:r>
            <a:r>
              <a:rPr lang="en-US" sz="2900" b="1" dirty="0">
                <a:latin typeface="Times New Roman" panose="02020603050405020304" pitchFamily="18" charset="0"/>
                <a:cs typeface="Times New Roman" panose="02020603050405020304" pitchFamily="18" charset="0"/>
              </a:rPr>
              <a:t>DBM &amp; DO-IT</a:t>
            </a:r>
            <a:r>
              <a:rPr lang="en-US" sz="2900" dirty="0">
                <a:latin typeface="Times New Roman" panose="02020603050405020304" pitchFamily="18" charset="0"/>
                <a:cs typeface="Times New Roman" panose="02020603050405020304" pitchFamily="18" charset="0"/>
              </a:rPr>
              <a:t>)</a:t>
            </a:r>
          </a:p>
          <a:p>
            <a:pPr marL="109728" indent="0" algn="ctr">
              <a:buNone/>
            </a:pPr>
            <a:r>
              <a:rPr lang="en-US" sz="2900" dirty="0">
                <a:latin typeface="Times New Roman" panose="02020603050405020304" pitchFamily="18" charset="0"/>
                <a:cs typeface="Times New Roman" panose="02020603050405020304" pitchFamily="18" charset="0"/>
              </a:rPr>
              <a:t>Denise.green@Maryland.gov</a:t>
            </a:r>
          </a:p>
          <a:p>
            <a:pPr marL="109728" indent="0" algn="ctr">
              <a:buNone/>
            </a:pPr>
            <a:r>
              <a:rPr lang="en-US" sz="2900" dirty="0">
                <a:latin typeface="Times New Roman" panose="02020603050405020304" pitchFamily="18" charset="0"/>
                <a:cs typeface="Times New Roman" panose="02020603050405020304" pitchFamily="18" charset="0"/>
              </a:rPr>
              <a:t>410-767-1013</a:t>
            </a:r>
          </a:p>
          <a:p>
            <a:pPr marL="109728" indent="0" algn="ctr">
              <a:buNone/>
            </a:pPr>
            <a:endParaRPr lang="en-US" sz="2900" dirty="0">
              <a:latin typeface="Times New Roman" panose="02020603050405020304" pitchFamily="18" charset="0"/>
              <a:cs typeface="Times New Roman" panose="02020603050405020304" pitchFamily="18" charset="0"/>
            </a:endParaRPr>
          </a:p>
          <a:p>
            <a:pPr marL="109728" indent="0" algn="ctr">
              <a:buNone/>
            </a:pPr>
            <a:r>
              <a:rPr lang="en-US" sz="2900" b="1" dirty="0">
                <a:latin typeface="Times New Roman" panose="02020603050405020304" pitchFamily="18" charset="0"/>
                <a:cs typeface="Times New Roman" panose="02020603050405020304" pitchFamily="18" charset="0"/>
              </a:rPr>
              <a:t>Norma Belton</a:t>
            </a:r>
          </a:p>
          <a:p>
            <a:pPr marL="109728" indent="0" algn="ctr">
              <a:buNone/>
            </a:pPr>
            <a:r>
              <a:rPr lang="en-US" sz="2900" dirty="0">
                <a:latin typeface="Times New Roman" panose="02020603050405020304" pitchFamily="18" charset="0"/>
                <a:cs typeface="Times New Roman" panose="02020603050405020304" pitchFamily="18" charset="0"/>
              </a:rPr>
              <a:t>Compliance Coordinator</a:t>
            </a:r>
          </a:p>
          <a:p>
            <a:pPr marL="109728" indent="0" algn="ctr">
              <a:buNone/>
            </a:pPr>
            <a:r>
              <a:rPr lang="en-US" sz="2900" dirty="0">
                <a:latin typeface="Times New Roman" panose="02020603050405020304" pitchFamily="18" charset="0"/>
                <a:cs typeface="Times New Roman" panose="02020603050405020304" pitchFamily="18" charset="0"/>
              </a:rPr>
              <a:t>Norma.belton@Maryland.gov</a:t>
            </a:r>
          </a:p>
          <a:p>
            <a:pPr marL="109728" indent="0" algn="ctr">
              <a:buNone/>
            </a:pPr>
            <a:r>
              <a:rPr lang="en-US" sz="2900" dirty="0">
                <a:latin typeface="Times New Roman" panose="02020603050405020304" pitchFamily="18" charset="0"/>
                <a:cs typeface="Times New Roman" panose="02020603050405020304" pitchFamily="18" charset="0"/>
              </a:rPr>
              <a:t>410-767-4735</a:t>
            </a:r>
          </a:p>
          <a:p>
            <a:pPr marL="109728" indent="0" algn="ctr">
              <a:buNone/>
            </a:pP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A19AEB8-CB6B-4C51-81E5-0EC302EEF447}" type="slidenum">
              <a:rPr lang="en-US" smtClean="0"/>
              <a:t>21</a:t>
            </a:fld>
            <a:endParaRPr lang="en-US" dirty="0"/>
          </a:p>
        </p:txBody>
      </p:sp>
    </p:spTree>
    <p:extLst>
      <p:ext uri="{BB962C8B-B14F-4D97-AF65-F5344CB8AC3E}">
        <p14:creationId xmlns:p14="http://schemas.microsoft.com/office/powerpoint/2010/main" val="323646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27176"/>
          </a:xfrm>
        </p:spPr>
        <p:txBody>
          <a:bodyPr>
            <a:normAutofit/>
          </a:bodyPr>
          <a:lstStyle/>
          <a:p>
            <a:pPr algn="ctr"/>
            <a:r>
              <a:rPr lang="en-US" sz="2400" b="1" dirty="0">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nvPr>
        </p:nvSpPr>
        <p:spPr>
          <a:xfrm>
            <a:off x="228600" y="1483228"/>
            <a:ext cx="8458200" cy="4754966"/>
          </a:xfrm>
        </p:spPr>
        <p:txBody>
          <a:bodyPr>
            <a:normAutofit/>
          </a:bodyPr>
          <a:lstStyle/>
          <a:p>
            <a:pPr marL="118872" indent="0" algn="ctr">
              <a:buNone/>
            </a:pPr>
            <a:endParaRPr lang="en-US" sz="1400" b="1" dirty="0">
              <a:latin typeface="Times New Roman" panose="02020603050405020304" pitchFamily="18" charset="0"/>
              <a:cs typeface="Times New Roman" panose="02020603050405020304" pitchFamily="18" charset="0"/>
            </a:endParaRPr>
          </a:p>
          <a:p>
            <a:pPr marL="118872" indent="0" algn="ctr">
              <a:buNone/>
            </a:pPr>
            <a:endParaRPr lang="en-US" sz="1400" b="1" dirty="0">
              <a:latin typeface="Times New Roman" panose="02020603050405020304" pitchFamily="18" charset="0"/>
              <a:cs typeface="Times New Roman" panose="02020603050405020304" pitchFamily="18" charset="0"/>
            </a:endParaRPr>
          </a:p>
          <a:p>
            <a:pPr marL="118872" indent="0" algn="ctr">
              <a:buNone/>
            </a:pPr>
            <a:r>
              <a:rPr lang="en-US" b="1" dirty="0">
                <a:latin typeface="Times New Roman" panose="02020603050405020304" pitchFamily="18" charset="0"/>
                <a:cs typeface="Times New Roman" panose="02020603050405020304" pitchFamily="18" charset="0"/>
              </a:rPr>
              <a:t>Equal Employment Opportunity Commission</a:t>
            </a:r>
          </a:p>
          <a:p>
            <a:pPr marL="118872" indent="0" algn="ctr">
              <a:buNone/>
            </a:pPr>
            <a:r>
              <a:rPr lang="en-US" dirty="0">
                <a:latin typeface="Times New Roman" panose="02020603050405020304" pitchFamily="18" charset="0"/>
                <a:cs typeface="Times New Roman" panose="02020603050405020304" pitchFamily="18" charset="0"/>
              </a:rPr>
              <a:t>https://www.eeoc.gov/</a:t>
            </a:r>
          </a:p>
          <a:p>
            <a:pPr marL="118872" indent="0" algn="ctr">
              <a:buNone/>
            </a:pPr>
            <a:endParaRPr lang="en-US" dirty="0">
              <a:latin typeface="Times New Roman" panose="02020603050405020304" pitchFamily="18" charset="0"/>
              <a:cs typeface="Times New Roman" panose="02020603050405020304" pitchFamily="18" charset="0"/>
            </a:endParaRPr>
          </a:p>
          <a:p>
            <a:pPr marL="118872" indent="0" algn="ctr">
              <a:buNone/>
            </a:pPr>
            <a:r>
              <a:rPr lang="en-US" b="1" dirty="0">
                <a:latin typeface="Times New Roman" panose="02020603050405020304" pitchFamily="18" charset="0"/>
                <a:cs typeface="Times New Roman" panose="02020603050405020304" pitchFamily="18" charset="0"/>
              </a:rPr>
              <a:t>Department of Budget and Management</a:t>
            </a:r>
          </a:p>
          <a:p>
            <a:pPr marL="118872" indent="0" algn="ctr">
              <a:buNone/>
            </a:pPr>
            <a:r>
              <a:rPr lang="en-US" dirty="0">
                <a:latin typeface="Times New Roman" panose="02020603050405020304" pitchFamily="18" charset="0"/>
                <a:cs typeface="Times New Roman" panose="02020603050405020304" pitchFamily="18" charset="0"/>
              </a:rPr>
              <a:t>http://dbm.maryland.gov/eeo/Pages/EEOHome.aspx</a:t>
            </a:r>
          </a:p>
          <a:p>
            <a:pPr marL="118872" indent="0" algn="ctr">
              <a:buNone/>
            </a:pPr>
            <a:endParaRPr lang="en-US" dirty="0">
              <a:latin typeface="Times New Roman" panose="02020603050405020304" pitchFamily="18" charset="0"/>
              <a:cs typeface="Times New Roman" panose="02020603050405020304" pitchFamily="18" charset="0"/>
            </a:endParaRPr>
          </a:p>
          <a:p>
            <a:pPr marL="118872" indent="0" algn="ctr">
              <a:buNone/>
            </a:pPr>
            <a:r>
              <a:rPr lang="en-US" b="1" dirty="0">
                <a:latin typeface="Times New Roman" panose="02020603050405020304" pitchFamily="18" charset="0"/>
                <a:cs typeface="Times New Roman" panose="02020603050405020304" pitchFamily="18" charset="0"/>
              </a:rPr>
              <a:t>Job Accommodation Network (JAN)</a:t>
            </a:r>
          </a:p>
          <a:p>
            <a:pPr marL="118872" indent="0" algn="ctr">
              <a:buNone/>
            </a:pPr>
            <a:r>
              <a:rPr lang="en-US" dirty="0">
                <a:latin typeface="Times New Roman" panose="02020603050405020304" pitchFamily="18" charset="0"/>
                <a:cs typeface="Times New Roman" panose="02020603050405020304" pitchFamily="18" charset="0"/>
              </a:rPr>
              <a:t>https://askjan.org/</a:t>
            </a:r>
          </a:p>
          <a:p>
            <a:pPr marL="118872" indent="0">
              <a:buNone/>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A19AEB8-CB6B-4C51-81E5-0EC302EEF447}" type="slidenum">
              <a:rPr lang="en-US" smtClean="0"/>
              <a:t>22</a:t>
            </a:fld>
            <a:endParaRPr lang="en-US" dirty="0"/>
          </a:p>
        </p:txBody>
      </p:sp>
    </p:spTree>
    <p:extLst>
      <p:ext uri="{BB962C8B-B14F-4D97-AF65-F5344CB8AC3E}">
        <p14:creationId xmlns:p14="http://schemas.microsoft.com/office/powerpoint/2010/main" val="1935271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95736"/>
            <a:ext cx="8229600" cy="618664"/>
          </a:xfrm>
        </p:spPr>
        <p:txBody>
          <a:bodyPr>
            <a:normAutofit/>
          </a:bodyPr>
          <a:lstStyle/>
          <a:p>
            <a:pPr algn="ctr"/>
            <a:r>
              <a:rPr lang="en-US" sz="2400" b="1" dirty="0">
                <a:effectLst/>
                <a:latin typeface="Times New Roman" panose="02020603050405020304" pitchFamily="18" charset="0"/>
                <a:cs typeface="Times New Roman" panose="02020603050405020304" pitchFamily="18" charset="0"/>
              </a:rPr>
              <a:t>HISTORY OF ADA &amp; ADAAA</a:t>
            </a:r>
          </a:p>
        </p:txBody>
      </p:sp>
      <p:sp>
        <p:nvSpPr>
          <p:cNvPr id="2" name="Content Placeholder 1"/>
          <p:cNvSpPr>
            <a:spLocks noGrp="1"/>
          </p:cNvSpPr>
          <p:nvPr>
            <p:ph idx="1"/>
          </p:nvPr>
        </p:nvSpPr>
        <p:spPr>
          <a:xfrm>
            <a:off x="457200" y="1063423"/>
            <a:ext cx="8229600" cy="6096000"/>
          </a:xfrm>
        </p:spPr>
        <p:txBody>
          <a:bodyPr>
            <a:normAutofit/>
          </a:bodyPr>
          <a:lstStyle/>
          <a:p>
            <a:r>
              <a:rPr lang="en-US" sz="1600" dirty="0">
                <a:latin typeface="Times New Roman" panose="02020603050405020304" pitchFamily="18" charset="0"/>
                <a:cs typeface="Times New Roman" panose="02020603050405020304" pitchFamily="18" charset="0"/>
              </a:rPr>
              <a:t>The Americans with Disabilities Act (ADA) was signed into law in 1990.</a:t>
            </a:r>
          </a:p>
          <a:p>
            <a:pPr marL="0" indent="0">
              <a:buNone/>
            </a:pP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 ADA is a civil rights law that prohibits discrimination against individuals with disabilities in all areas of public life, including jobs, schools, transportation, and all public and private places that are open to the general public.</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 ADA guarantees that people with disabilities have the same opportunities as everyone else to participate in the mainstream of American life -- to enjoy employment opportunities, to purchase goods and services, and to participate in State and local government programs and services.</a:t>
            </a:r>
          </a:p>
          <a:p>
            <a:pPr marL="0" indent="0">
              <a:buNone/>
            </a:pPr>
            <a:endParaRPr lang="en-US" sz="1400" dirty="0">
              <a:latin typeface="Times New Roman" panose="02020603050405020304" pitchFamily="18" charset="0"/>
              <a:cs typeface="Times New Roman" panose="02020603050405020304" pitchFamily="18" charset="0"/>
            </a:endParaRPr>
          </a:p>
          <a:p>
            <a:pPr marL="0" lvl="0" indent="0">
              <a:buClr>
                <a:srgbClr val="1E5155">
                  <a:lumMod val="40000"/>
                  <a:lumOff val="60000"/>
                </a:srgbClr>
              </a:buClr>
              <a:buNone/>
            </a:pPr>
            <a:r>
              <a:rPr lang="en-US" sz="1400" dirty="0">
                <a:solidFill>
                  <a:prstClr val="white"/>
                </a:solidFill>
                <a:latin typeface="Times New Roman" panose="02020603050405020304" pitchFamily="18" charset="0"/>
                <a:cs typeface="Times New Roman" panose="02020603050405020304" pitchFamily="18" charset="0"/>
              </a:rPr>
              <a:t>The ADA is divided into five (5) titles that relate to different areas of public life.</a:t>
            </a:r>
          </a:p>
          <a:p>
            <a:pPr lvl="0">
              <a:buClr>
                <a:srgbClr val="1E5155">
                  <a:lumMod val="40000"/>
                  <a:lumOff val="60000"/>
                </a:srgbClr>
              </a:buClr>
            </a:pPr>
            <a:endParaRPr lang="en-US" sz="1400" dirty="0">
              <a:solidFill>
                <a:prstClr val="white"/>
              </a:solidFill>
              <a:latin typeface="Times New Roman" panose="02020603050405020304" pitchFamily="18" charset="0"/>
              <a:cs typeface="Times New Roman" panose="02020603050405020304" pitchFamily="18" charset="0"/>
            </a:endParaRPr>
          </a:p>
          <a:p>
            <a:pPr marL="0" lvl="0" indent="0">
              <a:buClr>
                <a:srgbClr val="1E5155">
                  <a:lumMod val="40000"/>
                  <a:lumOff val="60000"/>
                </a:srgbClr>
              </a:buClr>
              <a:buNone/>
            </a:pPr>
            <a:endParaRPr lang="en-US" sz="1400" dirty="0">
              <a:solidFill>
                <a:prstClr val="white"/>
              </a:solidFill>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A19AEB8-CB6B-4C51-81E5-0EC302EEF447}" type="slidenum">
              <a:rPr lang="en-US" smtClean="0"/>
              <a:t>3</a:t>
            </a:fld>
            <a:endParaRPr lang="en-US" dirty="0"/>
          </a:p>
        </p:txBody>
      </p:sp>
      <p:pic>
        <p:nvPicPr>
          <p:cNvPr id="5" name="Picture 4"/>
          <p:cNvPicPr>
            <a:picLocks noChangeAspect="1"/>
          </p:cNvPicPr>
          <p:nvPr/>
        </p:nvPicPr>
        <p:blipFill>
          <a:blip r:embed="rId3"/>
          <a:stretch>
            <a:fillRect/>
          </a:stretch>
        </p:blipFill>
        <p:spPr>
          <a:xfrm>
            <a:off x="2286000" y="4343400"/>
            <a:ext cx="4572000" cy="2514600"/>
          </a:xfrm>
          <a:prstGeom prst="rect">
            <a:avLst/>
          </a:prstGeom>
        </p:spPr>
      </p:pic>
    </p:spTree>
    <p:extLst>
      <p:ext uri="{BB962C8B-B14F-4D97-AF65-F5344CB8AC3E}">
        <p14:creationId xmlns:p14="http://schemas.microsoft.com/office/powerpoint/2010/main" val="993020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819912"/>
          </a:xfrm>
        </p:spPr>
        <p:txBody>
          <a:bodyPr>
            <a:normAutofit/>
          </a:bodyPr>
          <a:lstStyle/>
          <a:p>
            <a:pPr algn="ctr"/>
            <a:r>
              <a:rPr lang="en-US" sz="2400" b="1" dirty="0">
                <a:effectLst/>
                <a:latin typeface="Times New Roman" panose="02020603050405020304" pitchFamily="18" charset="0"/>
                <a:cs typeface="Times New Roman" panose="02020603050405020304" pitchFamily="18" charset="0"/>
              </a:rPr>
              <a:t>HISTORY OF ADA &amp; ADAAA (Cont.)</a:t>
            </a:r>
          </a:p>
        </p:txBody>
      </p:sp>
      <p:sp>
        <p:nvSpPr>
          <p:cNvPr id="2" name="Content Placeholder 1"/>
          <p:cNvSpPr>
            <a:spLocks noGrp="1"/>
          </p:cNvSpPr>
          <p:nvPr>
            <p:ph idx="1"/>
          </p:nvPr>
        </p:nvSpPr>
        <p:spPr>
          <a:xfrm>
            <a:off x="457200" y="1471775"/>
            <a:ext cx="8229600" cy="4852825"/>
          </a:xfrm>
        </p:spPr>
        <p:txBody>
          <a:bodyPr>
            <a:normAutofit/>
          </a:bodyPr>
          <a:lstStyle/>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Title I (Employment) prohibits employers from discriminating against qualified individuals with disabilities in job application procedures, hiring, firing, advancement, compensation, job training, and other terms, conditions, and privileges of employment.</a:t>
            </a:r>
          </a:p>
          <a:p>
            <a:pPr marL="0" indent="0">
              <a:buNone/>
            </a:pP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Requires employers are to provide reasonable accommodations to qualified applicants and employees. </a:t>
            </a:r>
          </a:p>
          <a:p>
            <a:pPr marL="0" indent="0">
              <a:buNone/>
            </a:pP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Covers employers with 15 or more employees. </a:t>
            </a:r>
          </a:p>
          <a:p>
            <a:pPr marL="0" indent="0">
              <a:buNone/>
            </a:pP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Equal Employment Opportunity Commission (EEOC) is the federal agency that regulates and enforces title I of the law.</a:t>
            </a:r>
          </a:p>
          <a:p>
            <a:pPr marL="0" indent="0">
              <a:buNone/>
            </a:pP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ADA was extended to the Americans with Disabilities Act Amendments Act (ADAAA) in 2008 and became effective on January 1, 2009.</a:t>
            </a:r>
          </a:p>
          <a:p>
            <a:pPr marL="0" indent="0">
              <a:buNone/>
            </a:pP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ADAAA clarifies the definition of disability.</a:t>
            </a: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A19AEB8-CB6B-4C51-81E5-0EC302EEF447}" type="slidenum">
              <a:rPr lang="en-US" smtClean="0"/>
              <a:t>4</a:t>
            </a:fld>
            <a:endParaRPr lang="en-US" dirty="0"/>
          </a:p>
        </p:txBody>
      </p:sp>
    </p:spTree>
    <p:extLst>
      <p:ext uri="{BB962C8B-B14F-4D97-AF65-F5344CB8AC3E}">
        <p14:creationId xmlns:p14="http://schemas.microsoft.com/office/powerpoint/2010/main" val="14095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7620000" cy="1124712"/>
          </a:xfrm>
        </p:spPr>
        <p:txBody>
          <a:bodyPr>
            <a:normAutofit/>
          </a:bodyPr>
          <a:lstStyle/>
          <a:p>
            <a:pPr algn="ctr"/>
            <a:r>
              <a:rPr lang="en-US" sz="2400" b="1" dirty="0">
                <a:latin typeface="Times New Roman" panose="02020603050405020304" pitchFamily="18" charset="0"/>
                <a:cs typeface="Times New Roman" panose="02020603050405020304" pitchFamily="18" charset="0"/>
              </a:rPr>
              <a:t>WHAT IS A </a:t>
            </a:r>
            <a:r>
              <a:rPr lang="en-US" sz="2400" b="1" dirty="0">
                <a:effectLst/>
                <a:latin typeface="Times New Roman" panose="02020603050405020304" pitchFamily="18" charset="0"/>
                <a:cs typeface="Times New Roman" panose="02020603050405020304" pitchFamily="18" charset="0"/>
              </a:rPr>
              <a:t>DISABILITY AS DEFINED BY LAW?</a:t>
            </a:r>
          </a:p>
        </p:txBody>
      </p:sp>
      <p:sp>
        <p:nvSpPr>
          <p:cNvPr id="2" name="Content Placeholder 1"/>
          <p:cNvSpPr>
            <a:spLocks noGrp="1"/>
          </p:cNvSpPr>
          <p:nvPr>
            <p:ph idx="1"/>
          </p:nvPr>
        </p:nvSpPr>
        <p:spPr>
          <a:xfrm>
            <a:off x="152400" y="1377287"/>
            <a:ext cx="8686800" cy="4871120"/>
          </a:xfrm>
        </p:spPr>
        <p:txBody>
          <a:bodyPr>
            <a:normAutofit/>
          </a:bodyPr>
          <a:lstStyle/>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A physical or mental impairment that substantially limits one or more major life activity (such as walking, talking, seeing, hearing, or learning).</a:t>
            </a:r>
          </a:p>
          <a:p>
            <a:pPr marL="0" indent="0">
              <a:buNone/>
            </a:pP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A person who has a history or record of an impairment (such as cancer that is in remission).</a:t>
            </a:r>
          </a:p>
          <a:p>
            <a:pPr marL="0" indent="0">
              <a:buNone/>
            </a:pP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A person who is regarded or perceived by others as having an impairment.</a:t>
            </a: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A19AEB8-CB6B-4C51-81E5-0EC302EEF447}" type="slidenum">
              <a:rPr lang="en-US" smtClean="0"/>
              <a:t>5</a:t>
            </a:fld>
            <a:endParaRPr lang="en-US" dirty="0"/>
          </a:p>
        </p:txBody>
      </p:sp>
      <p:pic>
        <p:nvPicPr>
          <p:cNvPr id="5" name="Picture 4"/>
          <p:cNvPicPr>
            <a:picLocks noChangeAspect="1"/>
          </p:cNvPicPr>
          <p:nvPr/>
        </p:nvPicPr>
        <p:blipFill>
          <a:blip r:embed="rId3"/>
          <a:stretch>
            <a:fillRect/>
          </a:stretch>
        </p:blipFill>
        <p:spPr>
          <a:xfrm>
            <a:off x="1600199" y="4419600"/>
            <a:ext cx="5638801" cy="2133600"/>
          </a:xfrm>
          <a:prstGeom prst="rect">
            <a:avLst/>
          </a:prstGeom>
        </p:spPr>
      </p:pic>
    </p:spTree>
    <p:extLst>
      <p:ext uri="{BB962C8B-B14F-4D97-AF65-F5344CB8AC3E}">
        <p14:creationId xmlns:p14="http://schemas.microsoft.com/office/powerpoint/2010/main" val="3750026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530023"/>
          </a:xfrm>
        </p:spPr>
        <p:txBody>
          <a:bodyPr>
            <a:normAutofit/>
          </a:bodyPr>
          <a:lstStyle/>
          <a:p>
            <a:pPr algn="ctr"/>
            <a:r>
              <a:rPr lang="en-US" sz="2400" b="1" dirty="0">
                <a:latin typeface="Times New Roman" panose="02020603050405020304" pitchFamily="18" charset="0"/>
                <a:cs typeface="Times New Roman" panose="02020603050405020304" pitchFamily="18" charset="0"/>
              </a:rPr>
              <a:t>WHAT IS A REASONABLE ACCOMMODATION?</a:t>
            </a:r>
          </a:p>
        </p:txBody>
      </p:sp>
      <p:sp>
        <p:nvSpPr>
          <p:cNvPr id="3" name="Content Placeholder 2"/>
          <p:cNvSpPr>
            <a:spLocks noGrp="1"/>
          </p:cNvSpPr>
          <p:nvPr>
            <p:ph idx="1"/>
          </p:nvPr>
        </p:nvSpPr>
        <p:spPr>
          <a:xfrm>
            <a:off x="304800" y="1301087"/>
            <a:ext cx="8090444" cy="5328313"/>
          </a:xfrm>
        </p:spPr>
        <p:txBody>
          <a:bodyPr>
            <a:noAutofit/>
          </a:bodyPr>
          <a:lstStyle/>
          <a:p>
            <a:pPr marL="118872" indent="0">
              <a:buNone/>
            </a:pPr>
            <a:endParaRPr lang="en-US" sz="14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Modifications or adjustments to a job application process that enable a qualified applicant with a disability to participate in the hiring process;</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Modifications or adjustments to a job or work environment that enable a qualified individual with a disability to perform the essential functions of that position; or</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Modifications or adjustments that would enable an employee with a disability to enjoy equal benefits and privileges of employment as are enjoyed by other employees.</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Only individuals who have an actual disability, or who have a record of a disability are entitled to accommodations; individuals who are </a:t>
            </a:r>
            <a:r>
              <a:rPr lang="en-US" sz="1800" u="sng" dirty="0">
                <a:latin typeface="Times New Roman" panose="02020603050405020304" pitchFamily="18" charset="0"/>
                <a:cs typeface="Times New Roman" panose="02020603050405020304" pitchFamily="18" charset="0"/>
              </a:rPr>
              <a:t>regarded</a:t>
            </a:r>
            <a:r>
              <a:rPr lang="en-US" sz="1800" dirty="0">
                <a:latin typeface="Times New Roman" panose="02020603050405020304" pitchFamily="18" charset="0"/>
                <a:cs typeface="Times New Roman" panose="02020603050405020304" pitchFamily="18" charset="0"/>
              </a:rPr>
              <a:t> as having a disability are not entitled to accommodations.</a:t>
            </a:r>
          </a:p>
        </p:txBody>
      </p:sp>
      <p:sp>
        <p:nvSpPr>
          <p:cNvPr id="4" name="Slide Number Placeholder 3"/>
          <p:cNvSpPr>
            <a:spLocks noGrp="1"/>
          </p:cNvSpPr>
          <p:nvPr>
            <p:ph type="sldNum" sz="quarter" idx="12"/>
          </p:nvPr>
        </p:nvSpPr>
        <p:spPr/>
        <p:txBody>
          <a:bodyPr/>
          <a:lstStyle/>
          <a:p>
            <a:fld id="{4A19AEB8-CB6B-4C51-81E5-0EC302EEF447}" type="slidenum">
              <a:rPr lang="en-US" smtClean="0"/>
              <a:t>6</a:t>
            </a:fld>
            <a:endParaRPr lang="en-US" dirty="0"/>
          </a:p>
        </p:txBody>
      </p:sp>
    </p:spTree>
    <p:extLst>
      <p:ext uri="{BB962C8B-B14F-4D97-AF65-F5344CB8AC3E}">
        <p14:creationId xmlns:p14="http://schemas.microsoft.com/office/powerpoint/2010/main" val="2063246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772400" cy="874776"/>
          </a:xfrm>
        </p:spPr>
        <p:txBody>
          <a:bodyPr>
            <a:normAutofit/>
          </a:bodyPr>
          <a:lstStyle/>
          <a:p>
            <a:pPr algn="ctr"/>
            <a:r>
              <a:rPr lang="en-US" sz="2400" b="1" dirty="0">
                <a:latin typeface="Times New Roman" panose="02020603050405020304" pitchFamily="18" charset="0"/>
                <a:cs typeface="Times New Roman" panose="02020603050405020304" pitchFamily="18" charset="0"/>
              </a:rPr>
              <a:t>EXAMPLES OF REASONABLE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ACCOMMODATIONS</a:t>
            </a:r>
          </a:p>
        </p:txBody>
      </p:sp>
      <p:sp>
        <p:nvSpPr>
          <p:cNvPr id="3" name="Content Placeholder 2"/>
          <p:cNvSpPr>
            <a:spLocks noGrp="1"/>
          </p:cNvSpPr>
          <p:nvPr>
            <p:ph idx="1"/>
          </p:nvPr>
        </p:nvSpPr>
        <p:spPr>
          <a:xfrm>
            <a:off x="152400" y="1447800"/>
            <a:ext cx="8763000" cy="5029199"/>
          </a:xfrm>
        </p:spPr>
        <p:txBody>
          <a:bodyPr>
            <a:noAutofit/>
          </a:bodyPr>
          <a:lstStyle/>
          <a:p>
            <a:pPr lvl="0"/>
            <a:endParaRPr lang="en-US" sz="1800" dirty="0">
              <a:latin typeface="Times New Roman" panose="02020603050405020304" pitchFamily="18" charset="0"/>
              <a:cs typeface="Times New Roman" panose="02020603050405020304" pitchFamily="18" charset="0"/>
            </a:endParaRPr>
          </a:p>
          <a:p>
            <a:pPr lvl="0"/>
            <a:r>
              <a:rPr lang="en-US" sz="1800" dirty="0">
                <a:latin typeface="Times New Roman" panose="02020603050405020304" pitchFamily="18" charset="0"/>
                <a:cs typeface="Times New Roman" panose="02020603050405020304" pitchFamily="18" charset="0"/>
              </a:rPr>
              <a:t>A deaf applicant who needs a sign language interpreter during the job interview.</a:t>
            </a:r>
          </a:p>
          <a:p>
            <a:pPr marL="0" lvl="0" indent="0">
              <a:buNone/>
            </a:pPr>
            <a:endParaRPr lang="en-US" sz="1800" dirty="0">
              <a:latin typeface="Times New Roman" panose="02020603050405020304" pitchFamily="18" charset="0"/>
              <a:cs typeface="Times New Roman" panose="02020603050405020304" pitchFamily="18" charset="0"/>
            </a:endParaRPr>
          </a:p>
          <a:p>
            <a:pPr lvl="0"/>
            <a:r>
              <a:rPr lang="en-US" sz="1800" dirty="0">
                <a:latin typeface="Times New Roman" panose="02020603050405020304" pitchFamily="18" charset="0"/>
                <a:cs typeface="Times New Roman" panose="02020603050405020304" pitchFamily="18" charset="0"/>
              </a:rPr>
              <a:t>An employee with diabetes who needs regularly scheduled breaks during the workday to eat a snack and monitor blood sugar and insulin levels.</a:t>
            </a:r>
          </a:p>
          <a:p>
            <a:pPr marL="0" lvl="0" indent="0">
              <a:buNone/>
            </a:pPr>
            <a:endParaRPr lang="en-US" sz="1800" dirty="0">
              <a:latin typeface="Times New Roman" panose="02020603050405020304" pitchFamily="18" charset="0"/>
              <a:cs typeface="Times New Roman" panose="02020603050405020304" pitchFamily="18" charset="0"/>
            </a:endParaRPr>
          </a:p>
          <a:p>
            <a:pPr lvl="0"/>
            <a:r>
              <a:rPr lang="en-US" sz="1800" dirty="0">
                <a:latin typeface="Times New Roman" panose="02020603050405020304" pitchFamily="18" charset="0"/>
                <a:cs typeface="Times New Roman" panose="02020603050405020304" pitchFamily="18" charset="0"/>
              </a:rPr>
              <a:t>A blind employee who needs equipment on his/her computer to enlarge the print.</a:t>
            </a:r>
          </a:p>
          <a:p>
            <a:pPr marL="0" lvl="0" indent="0">
              <a:buNone/>
            </a:pPr>
            <a:endParaRPr lang="en-US" sz="1800" dirty="0">
              <a:latin typeface="Times New Roman" panose="02020603050405020304" pitchFamily="18" charset="0"/>
              <a:cs typeface="Times New Roman" panose="02020603050405020304" pitchFamily="18" charset="0"/>
            </a:endParaRPr>
          </a:p>
          <a:p>
            <a:pPr lvl="0"/>
            <a:r>
              <a:rPr lang="en-US" sz="1800" dirty="0">
                <a:latin typeface="Times New Roman" panose="02020603050405020304" pitchFamily="18" charset="0"/>
                <a:cs typeface="Times New Roman" panose="02020603050405020304" pitchFamily="18" charset="0"/>
              </a:rPr>
              <a:t>A deaf employee who needs text to speak equipment.</a:t>
            </a:r>
          </a:p>
          <a:p>
            <a:pPr marL="0" lvl="0" indent="0">
              <a:buNone/>
            </a:pPr>
            <a:endParaRPr lang="en-US" sz="1800" dirty="0">
              <a:latin typeface="Times New Roman" panose="02020603050405020304" pitchFamily="18" charset="0"/>
              <a:cs typeface="Times New Roman" panose="02020603050405020304" pitchFamily="18" charset="0"/>
            </a:endParaRPr>
          </a:p>
          <a:p>
            <a:pPr lvl="0"/>
            <a:r>
              <a:rPr lang="en-US" sz="1800" dirty="0">
                <a:latin typeface="Times New Roman" panose="02020603050405020304" pitchFamily="18" charset="0"/>
                <a:cs typeface="Times New Roman" panose="02020603050405020304" pitchFamily="18" charset="0"/>
              </a:rPr>
              <a:t>An employee with cancer who needs leave to have radiation or chemotherapy treatments.</a:t>
            </a:r>
          </a:p>
          <a:p>
            <a:pPr marL="118872" indent="0">
              <a:buNone/>
            </a:pPr>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A19AEB8-CB6B-4C51-81E5-0EC302EEF447}" type="slidenum">
              <a:rPr lang="en-US" smtClean="0"/>
              <a:t>7</a:t>
            </a:fld>
            <a:endParaRPr lang="en-US" dirty="0"/>
          </a:p>
        </p:txBody>
      </p:sp>
    </p:spTree>
    <p:extLst>
      <p:ext uri="{BB962C8B-B14F-4D97-AF65-F5344CB8AC3E}">
        <p14:creationId xmlns:p14="http://schemas.microsoft.com/office/powerpoint/2010/main" val="4150375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685800"/>
          </a:xfrm>
        </p:spPr>
        <p:txBody>
          <a:bodyPr>
            <a:normAutofit/>
          </a:bodyPr>
          <a:lstStyle/>
          <a:p>
            <a:pPr algn="ctr"/>
            <a:r>
              <a:rPr lang="en-US" sz="2400" b="1" dirty="0">
                <a:effectLst/>
                <a:latin typeface="Times New Roman" panose="02020603050405020304" pitchFamily="18" charset="0"/>
                <a:cs typeface="Times New Roman" panose="02020603050405020304" pitchFamily="18" charset="0"/>
              </a:rPr>
              <a:t>ADA COORDINATOR ROLE</a:t>
            </a:r>
          </a:p>
        </p:txBody>
      </p:sp>
      <p:sp>
        <p:nvSpPr>
          <p:cNvPr id="2" name="Content Placeholder 1"/>
          <p:cNvSpPr>
            <a:spLocks noGrp="1"/>
          </p:cNvSpPr>
          <p:nvPr>
            <p:ph idx="1"/>
          </p:nvPr>
        </p:nvSpPr>
        <p:spPr>
          <a:xfrm>
            <a:off x="152400" y="1371601"/>
            <a:ext cx="8534400" cy="5105399"/>
          </a:xfrm>
        </p:spPr>
        <p:txBody>
          <a:bodyPr>
            <a:normAutofit/>
          </a:bodyPr>
          <a:lstStyle/>
          <a:p>
            <a:endParaRPr lang="en-US" altLang="en-US" sz="1800" dirty="0">
              <a:latin typeface="Times New Roman" panose="02020603050405020304" pitchFamily="18" charset="0"/>
              <a:cs typeface="Times New Roman" panose="02020603050405020304" pitchFamily="18" charset="0"/>
            </a:endParaRPr>
          </a:p>
          <a:p>
            <a:r>
              <a:rPr lang="en-US" altLang="en-US" sz="1800" dirty="0">
                <a:latin typeface="Times New Roman" panose="02020603050405020304" pitchFamily="18" charset="0"/>
                <a:cs typeface="Times New Roman" panose="02020603050405020304" pitchFamily="18" charset="0"/>
              </a:rPr>
              <a:t>Coordinates the interactive process with the employee and designated manager/supervisor during the reasonable accommodation process.</a:t>
            </a:r>
          </a:p>
          <a:p>
            <a:pPr marL="461772" indent="-342900"/>
            <a:endParaRPr lang="en-US" altLang="en-US" sz="1800" dirty="0">
              <a:latin typeface="Times New Roman" panose="02020603050405020304" pitchFamily="18" charset="0"/>
              <a:cs typeface="Times New Roman" panose="02020603050405020304" pitchFamily="18" charset="0"/>
            </a:endParaRPr>
          </a:p>
          <a:p>
            <a:r>
              <a:rPr lang="en-US" altLang="en-US" sz="1800" dirty="0">
                <a:latin typeface="Times New Roman" panose="02020603050405020304" pitchFamily="18" charset="0"/>
                <a:cs typeface="Times New Roman" panose="02020603050405020304" pitchFamily="18" charset="0"/>
              </a:rPr>
              <a:t>Trains managers, supervisors and employees on the disability laws and reasonable accommodation process.</a:t>
            </a:r>
          </a:p>
          <a:p>
            <a:endParaRPr lang="en-US" altLang="en-US" sz="1800" dirty="0">
              <a:latin typeface="Times New Roman" panose="02020603050405020304" pitchFamily="18" charset="0"/>
              <a:cs typeface="Times New Roman" panose="02020603050405020304" pitchFamily="18" charset="0"/>
            </a:endParaRPr>
          </a:p>
          <a:p>
            <a:r>
              <a:rPr lang="en-US" altLang="en-US" sz="1800" dirty="0">
                <a:latin typeface="Times New Roman" panose="02020603050405020304" pitchFamily="18" charset="0"/>
                <a:cs typeface="Times New Roman" panose="02020603050405020304" pitchFamily="18" charset="0"/>
              </a:rPr>
              <a:t>Administers reasonable accommodations to all qualified employees and job applicants.</a:t>
            </a:r>
          </a:p>
          <a:p>
            <a:pPr marL="461772" indent="-342900"/>
            <a:endParaRPr lang="en-US" altLang="en-US" sz="1800" dirty="0">
              <a:latin typeface="Times New Roman" panose="02020603050405020304" pitchFamily="18" charset="0"/>
              <a:cs typeface="Times New Roman" panose="02020603050405020304" pitchFamily="18" charset="0"/>
            </a:endParaRPr>
          </a:p>
          <a:p>
            <a:r>
              <a:rPr lang="en-US" altLang="en-US" sz="1800" dirty="0">
                <a:latin typeface="Times New Roman" panose="02020603050405020304" pitchFamily="18" charset="0"/>
                <a:cs typeface="Times New Roman" panose="02020603050405020304" pitchFamily="18" charset="0"/>
              </a:rPr>
              <a:t>Ensures that meeting/conference rooms, lunch rooms and employment test are accessible.</a:t>
            </a:r>
          </a:p>
          <a:p>
            <a:pPr marL="461772" indent="-342900"/>
            <a:endParaRPr lang="en-US" altLang="en-US" sz="1800" dirty="0">
              <a:latin typeface="Times New Roman" panose="02020603050405020304" pitchFamily="18" charset="0"/>
              <a:cs typeface="Times New Roman" panose="02020603050405020304" pitchFamily="18" charset="0"/>
            </a:endParaRPr>
          </a:p>
          <a:p>
            <a:r>
              <a:rPr lang="en-US" altLang="en-US" sz="1800" dirty="0">
                <a:latin typeface="Times New Roman" panose="02020603050405020304" pitchFamily="18" charset="0"/>
                <a:cs typeface="Times New Roman" panose="02020603050405020304" pitchFamily="18" charset="0"/>
              </a:rPr>
              <a:t>Ensures all agency accessibility requirements are met.</a:t>
            </a:r>
          </a:p>
          <a:p>
            <a:pPr marL="118872" indent="0">
              <a:buNone/>
            </a:pPr>
            <a:endParaRPr lang="en-US" dirty="0"/>
          </a:p>
        </p:txBody>
      </p:sp>
      <p:sp>
        <p:nvSpPr>
          <p:cNvPr id="4" name="Slide Number Placeholder 3"/>
          <p:cNvSpPr>
            <a:spLocks noGrp="1"/>
          </p:cNvSpPr>
          <p:nvPr>
            <p:ph type="sldNum" sz="quarter" idx="12"/>
          </p:nvPr>
        </p:nvSpPr>
        <p:spPr/>
        <p:txBody>
          <a:bodyPr/>
          <a:lstStyle/>
          <a:p>
            <a:fld id="{4A19AEB8-CB6B-4C51-81E5-0EC302EEF447}" type="slidenum">
              <a:rPr lang="en-US" smtClean="0"/>
              <a:t>8</a:t>
            </a:fld>
            <a:endParaRPr lang="en-US" dirty="0"/>
          </a:p>
        </p:txBody>
      </p:sp>
    </p:spTree>
    <p:extLst>
      <p:ext uri="{BB962C8B-B14F-4D97-AF65-F5344CB8AC3E}">
        <p14:creationId xmlns:p14="http://schemas.microsoft.com/office/powerpoint/2010/main" val="3802154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95736"/>
            <a:ext cx="7696200" cy="923464"/>
          </a:xfrm>
        </p:spPr>
        <p:txBody>
          <a:bodyPr>
            <a:normAutofit/>
          </a:bodyPr>
          <a:lstStyle/>
          <a:p>
            <a:pPr algn="ctr"/>
            <a:r>
              <a:rPr lang="en-US" sz="2400" b="1" dirty="0">
                <a:latin typeface="Times New Roman" panose="02020603050405020304" pitchFamily="18" charset="0"/>
                <a:cs typeface="Times New Roman" panose="02020603050405020304" pitchFamily="18" charset="0"/>
              </a:rPr>
              <a:t>RESPONSIBILITY OF MANAGEMENT</a:t>
            </a:r>
          </a:p>
        </p:txBody>
      </p:sp>
      <p:sp>
        <p:nvSpPr>
          <p:cNvPr id="2" name="Content Placeholder 1"/>
          <p:cNvSpPr>
            <a:spLocks noGrp="1"/>
          </p:cNvSpPr>
          <p:nvPr>
            <p:ph idx="1"/>
          </p:nvPr>
        </p:nvSpPr>
        <p:spPr>
          <a:xfrm>
            <a:off x="381000" y="1295400"/>
            <a:ext cx="8305800" cy="5181600"/>
          </a:xfrm>
        </p:spPr>
        <p:txBody>
          <a:bodyPr>
            <a:normAutofit/>
          </a:bodyPr>
          <a:lstStyle/>
          <a:p>
            <a:r>
              <a:rPr lang="en-US" sz="1800" dirty="0">
                <a:latin typeface="Times New Roman" panose="02020603050405020304" pitchFamily="18" charset="0"/>
                <a:cs typeface="Times New Roman" panose="02020603050405020304" pitchFamily="18" charset="0"/>
              </a:rPr>
              <a:t>Connects employees and job applicants with the agencies ADA Coordinator for assistance.</a:t>
            </a:r>
          </a:p>
          <a:p>
            <a:pPr marL="0" indent="0">
              <a:buNone/>
            </a:pP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Cooperates with the ADA Coordinator and HR during the reasonable accommodation interactive process.</a:t>
            </a:r>
          </a:p>
          <a:p>
            <a:pPr marL="0" indent="0">
              <a:buNone/>
            </a:pP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Remains impartial, open-minded and confidential at all times.</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Participates in the interactive process and makes accommodation recommendations.  </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Attends ADA and EEO training.</a:t>
            </a:r>
          </a:p>
          <a:p>
            <a:pPr marL="118872" indent="0">
              <a:buNone/>
            </a:pPr>
            <a:endParaRPr lang="en-US" sz="1800" dirty="0">
              <a:latin typeface="Times New Roman" panose="02020603050405020304" pitchFamily="18" charset="0"/>
              <a:cs typeface="Times New Roman" panose="02020603050405020304" pitchFamily="18" charset="0"/>
            </a:endParaRPr>
          </a:p>
          <a:p>
            <a:r>
              <a:rPr lang="en-US" sz="1800" b="1" dirty="0">
                <a:solidFill>
                  <a:srgbClr val="FF0000"/>
                </a:solidFill>
                <a:latin typeface="Times New Roman" panose="02020603050405020304" pitchFamily="18" charset="0"/>
                <a:cs typeface="Times New Roman" panose="02020603050405020304" pitchFamily="18" charset="0"/>
              </a:rPr>
              <a:t>Do not subject an employee(s) to retaliation due to their request for an accommodation.</a:t>
            </a:r>
          </a:p>
          <a:p>
            <a:pPr marL="0" indent="0">
              <a:buNone/>
            </a:pPr>
            <a:endParaRPr lang="en-US" dirty="0"/>
          </a:p>
        </p:txBody>
      </p:sp>
      <p:sp>
        <p:nvSpPr>
          <p:cNvPr id="4" name="Slide Number Placeholder 3"/>
          <p:cNvSpPr>
            <a:spLocks noGrp="1"/>
          </p:cNvSpPr>
          <p:nvPr>
            <p:ph type="sldNum" sz="quarter" idx="12"/>
          </p:nvPr>
        </p:nvSpPr>
        <p:spPr/>
        <p:txBody>
          <a:bodyPr/>
          <a:lstStyle/>
          <a:p>
            <a:fld id="{4A19AEB8-CB6B-4C51-81E5-0EC302EEF447}" type="slidenum">
              <a:rPr lang="en-US" smtClean="0"/>
              <a:t>9</a:t>
            </a:fld>
            <a:endParaRPr lang="en-US" dirty="0"/>
          </a:p>
        </p:txBody>
      </p:sp>
    </p:spTree>
    <p:extLst>
      <p:ext uri="{BB962C8B-B14F-4D97-AF65-F5344CB8AC3E}">
        <p14:creationId xmlns:p14="http://schemas.microsoft.com/office/powerpoint/2010/main" val="636875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E1F4424170654A94B98C805DAC1B96" ma:contentTypeVersion="6" ma:contentTypeDescription="Create a new document." ma:contentTypeScope="" ma:versionID="64bae178d2d0e9be8f9726d6516cc5af">
  <xsd:schema xmlns:xsd="http://www.w3.org/2001/XMLSchema" xmlns:xs="http://www.w3.org/2001/XMLSchema" xmlns:p="http://schemas.microsoft.com/office/2006/metadata/properties" xmlns:ns1="http://schemas.microsoft.com/sharepoint/v3" targetNamespace="http://schemas.microsoft.com/office/2006/metadata/properties" ma:root="true" ma:fieldsID="2ab91acf0173590172983a49406d704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ma:readOnly="false">
      <xsd:simpleType>
        <xsd:restriction base="dms:Unknown"/>
      </xsd:simpleType>
    </xsd:element>
    <xsd:element name="PublishingExpirationDate" ma:index="5" nillable="true" ma:displayName="Scheduling End Date" ma:description=""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DB0509E-5730-4F63-AE96-BFEEFC6057CE}"/>
</file>

<file path=customXml/itemProps2.xml><?xml version="1.0" encoding="utf-8"?>
<ds:datastoreItem xmlns:ds="http://schemas.openxmlformats.org/officeDocument/2006/customXml" ds:itemID="{454289F8-D009-4B49-A1AB-83537633FBAF}"/>
</file>

<file path=customXml/itemProps3.xml><?xml version="1.0" encoding="utf-8"?>
<ds:datastoreItem xmlns:ds="http://schemas.openxmlformats.org/officeDocument/2006/customXml" ds:itemID="{A33569FF-D40B-4E5F-8BDF-092D5321ED3A}"/>
</file>

<file path=docProps/app.xml><?xml version="1.0" encoding="utf-8"?>
<Properties xmlns="http://schemas.openxmlformats.org/officeDocument/2006/extended-properties" xmlns:vt="http://schemas.openxmlformats.org/officeDocument/2006/docPropsVTypes">
  <Template/>
  <TotalTime>20331</TotalTime>
  <Words>2028</Words>
  <Application>Microsoft Office PowerPoint</Application>
  <PresentationFormat>On-screen Show (4:3)</PresentationFormat>
  <Paragraphs>272</Paragraphs>
  <Slides>22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Lato</vt:lpstr>
      <vt:lpstr>Times New Roman</vt:lpstr>
      <vt:lpstr>Office Theme</vt:lpstr>
      <vt:lpstr> The Fundamentals of the Americans with Disabilities Act (ADA), Americans with Disabilities Act Amendments Act (ADAAA) &amp; Reasonable Accommodation Process    </vt:lpstr>
      <vt:lpstr>WHAT YOU WILL LEARN</vt:lpstr>
      <vt:lpstr>HISTORY OF ADA &amp; ADAAA</vt:lpstr>
      <vt:lpstr>HISTORY OF ADA &amp; ADAAA (Cont.)</vt:lpstr>
      <vt:lpstr>WHAT IS A DISABILITY AS DEFINED BY LAW?</vt:lpstr>
      <vt:lpstr>WHAT IS A REASONABLE ACCOMMODATION?</vt:lpstr>
      <vt:lpstr>EXAMPLES OF REASONABLE  ACCOMMODATIONS</vt:lpstr>
      <vt:lpstr>ADA COORDINATOR ROLE</vt:lpstr>
      <vt:lpstr>RESPONSIBILITY OF MANAGEMENT</vt:lpstr>
      <vt:lpstr>STATE OF MARYLAND REASONABLE ACCOMMODATIONS POLICY AND PROCEDURE</vt:lpstr>
      <vt:lpstr>STATE OF MARYLAND  REASONABLE ACCOMMODATIONS POLICY</vt:lpstr>
      <vt:lpstr>REASONABLE ACCOMMODATION PROCESS</vt:lpstr>
      <vt:lpstr>REASONABLE ACCOMMODATION  PROCESS (cont.)</vt:lpstr>
      <vt:lpstr>REASONABLE ACCOMMODATION INTERACTIVE PROCESS</vt:lpstr>
      <vt:lpstr>DENIAL OF ACCOMMODATION REQUESTS</vt:lpstr>
      <vt:lpstr>ADA  AND COVID 19</vt:lpstr>
      <vt:lpstr>ADA AND COVID 19 </vt:lpstr>
      <vt:lpstr>Some Common Pitfalls</vt:lpstr>
      <vt:lpstr>BEST PRACTICES</vt:lpstr>
      <vt:lpstr>QUESTIONS</vt:lpstr>
      <vt:lpstr>OSEEOC CONTACTS</vt:lpstr>
      <vt:lpstr>REFERENCES</vt:lpstr>
    </vt:vector>
  </TitlesOfParts>
  <Company>Maryland Department of Information Technology(DOIT)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Fundamentals of the Americans Disability Act Amendment Act (ADAAA) &amp; Reasonable Accommodation Process</dc:title>
  <dc:creator>Webb, Nicole</dc:creator>
  <cp:lastModifiedBy>Donna Walker</cp:lastModifiedBy>
  <cp:revision>154</cp:revision>
  <cp:lastPrinted>2016-09-07T17:16:59Z</cp:lastPrinted>
  <dcterms:created xsi:type="dcterms:W3CDTF">2016-08-12T17:27:30Z</dcterms:created>
  <dcterms:modified xsi:type="dcterms:W3CDTF">2021-07-06T14:12:13Z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0x010100B4E1F4424170654A94B98C805DAC1B96</vt:lpwstr>
  </property>
</Properties>
</file>