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3.xml" ContentType="application/vnd.openxmlformats-officedocument.presentationml.notesSlide+xml"/>
  <Override PartName="/ppt/notesSlides/notesSlide28.xml" ContentType="application/vnd.openxmlformats-officedocument.presentationml.notesSlide+xml"/>
  <Override PartName="/ppt/notesSlides/notesSlide2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5" r:id="rId1"/>
    <p:sldMasterId id="2147483717" r:id="rId2"/>
  </p:sldMasterIdLst>
  <p:notesMasterIdLst>
    <p:notesMasterId r:id="rId34"/>
  </p:notesMasterIdLst>
  <p:handoutMasterIdLst>
    <p:handoutMasterId r:id="rId35"/>
  </p:handoutMasterIdLst>
  <p:sldIdLst>
    <p:sldId id="279" r:id="rId3"/>
    <p:sldId id="311" r:id="rId4"/>
    <p:sldId id="285" r:id="rId5"/>
    <p:sldId id="284" r:id="rId6"/>
    <p:sldId id="289" r:id="rId7"/>
    <p:sldId id="282" r:id="rId8"/>
    <p:sldId id="283" r:id="rId9"/>
    <p:sldId id="336" r:id="rId10"/>
    <p:sldId id="337" r:id="rId11"/>
    <p:sldId id="274" r:id="rId12"/>
    <p:sldId id="273" r:id="rId13"/>
    <p:sldId id="334" r:id="rId14"/>
    <p:sldId id="296" r:id="rId15"/>
    <p:sldId id="293" r:id="rId16"/>
    <p:sldId id="301" r:id="rId17"/>
    <p:sldId id="302" r:id="rId18"/>
    <p:sldId id="328" r:id="rId19"/>
    <p:sldId id="330" r:id="rId20"/>
    <p:sldId id="326" r:id="rId21"/>
    <p:sldId id="303" r:id="rId22"/>
    <p:sldId id="335" r:id="rId23"/>
    <p:sldId id="322" r:id="rId24"/>
    <p:sldId id="323" r:id="rId25"/>
    <p:sldId id="324" r:id="rId26"/>
    <p:sldId id="325" r:id="rId27"/>
    <p:sldId id="338" r:id="rId28"/>
    <p:sldId id="297" r:id="rId29"/>
    <p:sldId id="315" r:id="rId30"/>
    <p:sldId id="298" r:id="rId31"/>
    <p:sldId id="313" r:id="rId32"/>
    <p:sldId id="331" r:id="rId3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60B060"/>
    <a:srgbClr val="FFCC00"/>
    <a:srgbClr val="FFFF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806" autoAdjust="0"/>
    <p:restoredTop sz="89100" autoAdjust="0"/>
  </p:normalViewPr>
  <p:slideViewPr>
    <p:cSldViewPr>
      <p:cViewPr varScale="1">
        <p:scale>
          <a:sx n="64" d="100"/>
          <a:sy n="64" d="100"/>
        </p:scale>
        <p:origin x="1758"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272"/>
    </p:cViewPr>
  </p:sorterViewPr>
  <p:notesViewPr>
    <p:cSldViewPr>
      <p:cViewPr varScale="1">
        <p:scale>
          <a:sx n="55" d="100"/>
          <a:sy n="55" d="100"/>
        </p:scale>
        <p:origin x="-1722"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notesMaster" Target="notesMasters/notesMaster1.xml"/><Relationship Id="rId42" Type="http://schemas.openxmlformats.org/officeDocument/2006/relationships/customXml" Target="../customXml/item3.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40" Type="http://schemas.openxmlformats.org/officeDocument/2006/relationships/customXml" Target="../customXml/item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handoutMaster" Target="handoutMasters/handoutMaster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5" tIns="45718" rIns="91435" bIns="45718" numCol="1" anchor="t" anchorCtr="0" compatLnSpc="1">
            <a:prstTxWarp prst="textNoShape">
              <a:avLst/>
            </a:prstTxWarp>
          </a:bodyPr>
          <a:lstStyle>
            <a:lvl1pPr eaLnBrk="1" hangingPunct="1">
              <a:defRPr sz="1200"/>
            </a:lvl1pPr>
          </a:lstStyle>
          <a:p>
            <a:endParaRPr lang="en-US" altLang="en-US"/>
          </a:p>
        </p:txBody>
      </p:sp>
      <p:sp>
        <p:nvSpPr>
          <p:cNvPr id="56323"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5" tIns="45718" rIns="91435" bIns="45718" numCol="1" anchor="t" anchorCtr="0" compatLnSpc="1">
            <a:prstTxWarp prst="textNoShape">
              <a:avLst/>
            </a:prstTxWarp>
          </a:bodyPr>
          <a:lstStyle>
            <a:lvl1pPr algn="r" eaLnBrk="1" hangingPunct="1">
              <a:defRPr sz="1200"/>
            </a:lvl1pPr>
          </a:lstStyle>
          <a:p>
            <a:endParaRPr lang="en-US" altLang="en-US"/>
          </a:p>
        </p:txBody>
      </p:sp>
      <p:sp>
        <p:nvSpPr>
          <p:cNvPr id="56324"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5" tIns="45718" rIns="91435" bIns="45718" numCol="1" anchor="b" anchorCtr="0" compatLnSpc="1">
            <a:prstTxWarp prst="textNoShape">
              <a:avLst/>
            </a:prstTxWarp>
          </a:bodyPr>
          <a:lstStyle>
            <a:lvl1pPr eaLnBrk="1" hangingPunct="1">
              <a:defRPr sz="1200"/>
            </a:lvl1pPr>
          </a:lstStyle>
          <a:p>
            <a:endParaRPr lang="en-US" altLang="en-US"/>
          </a:p>
        </p:txBody>
      </p:sp>
      <p:sp>
        <p:nvSpPr>
          <p:cNvPr id="56325"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5" tIns="45718" rIns="91435" bIns="45718" numCol="1" anchor="b" anchorCtr="0" compatLnSpc="1">
            <a:prstTxWarp prst="textNoShape">
              <a:avLst/>
            </a:prstTxWarp>
          </a:bodyPr>
          <a:lstStyle>
            <a:lvl1pPr algn="r" eaLnBrk="1" hangingPunct="1">
              <a:defRPr sz="1200"/>
            </a:lvl1pPr>
          </a:lstStyle>
          <a:p>
            <a:fld id="{9E865FB8-C807-400A-9643-CA9CEDD9C271}"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5" tIns="45718" rIns="91435" bIns="45718" numCol="1" anchor="t" anchorCtr="0" compatLnSpc="1">
            <a:prstTxWarp prst="textNoShape">
              <a:avLst/>
            </a:prstTxWarp>
          </a:bodyPr>
          <a:lstStyle>
            <a:lvl1pPr eaLnBrk="1" hangingPunct="1">
              <a:defRPr sz="1200"/>
            </a:lvl1pPr>
          </a:lstStyle>
          <a:p>
            <a:endParaRPr lang="en-US" altLang="en-US"/>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5" tIns="45718" rIns="91435" bIns="45718" numCol="1" anchor="t" anchorCtr="0" compatLnSpc="1">
            <a:prstTxWarp prst="textNoShape">
              <a:avLst/>
            </a:prstTxWarp>
          </a:bodyPr>
          <a:lstStyle>
            <a:lvl1pPr algn="r" eaLnBrk="1" hangingPunct="1">
              <a:defRPr sz="1200"/>
            </a:lvl1pPr>
          </a:lstStyle>
          <a:p>
            <a:endParaRPr lang="en-US" altLang="en-US"/>
          </a:p>
        </p:txBody>
      </p:sp>
      <p:sp>
        <p:nvSpPr>
          <p:cNvPr id="450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5" tIns="45718" rIns="91435" bIns="4571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5" tIns="45718" rIns="91435" bIns="45718" numCol="1" anchor="b" anchorCtr="0" compatLnSpc="1">
            <a:prstTxWarp prst="textNoShape">
              <a:avLst/>
            </a:prstTxWarp>
          </a:bodyPr>
          <a:lstStyle>
            <a:lvl1pPr eaLnBrk="1" hangingPunct="1">
              <a:defRPr sz="1200"/>
            </a:lvl1pPr>
          </a:lstStyle>
          <a:p>
            <a:endParaRPr lang="en-US" alt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5" tIns="45718" rIns="91435" bIns="45718" numCol="1" anchor="b" anchorCtr="0" compatLnSpc="1">
            <a:prstTxWarp prst="textNoShape">
              <a:avLst/>
            </a:prstTxWarp>
          </a:bodyPr>
          <a:lstStyle>
            <a:lvl1pPr algn="r" eaLnBrk="1" hangingPunct="1">
              <a:defRPr sz="1200"/>
            </a:lvl1pPr>
          </a:lstStyle>
          <a:p>
            <a:fld id="{448D6BFE-33B2-469C-904C-44989A5290CE}"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28663" indent="-279400">
              <a:defRPr>
                <a:solidFill>
                  <a:schemeClr val="tx1"/>
                </a:solidFill>
                <a:latin typeface="Arial" panose="020B0604020202020204" pitchFamily="34" charset="0"/>
              </a:defRPr>
            </a:lvl2pPr>
            <a:lvl3pPr marL="1122363" indent="-225425">
              <a:defRPr>
                <a:solidFill>
                  <a:schemeClr val="tx1"/>
                </a:solidFill>
                <a:latin typeface="Arial" panose="020B0604020202020204" pitchFamily="34" charset="0"/>
              </a:defRPr>
            </a:lvl3pPr>
            <a:lvl4pPr marL="1570038" indent="-223838">
              <a:defRPr>
                <a:solidFill>
                  <a:schemeClr val="tx1"/>
                </a:solidFill>
                <a:latin typeface="Arial" panose="020B0604020202020204" pitchFamily="34" charset="0"/>
              </a:defRPr>
            </a:lvl4pPr>
            <a:lvl5pPr marL="2019300" indent="-225425">
              <a:defRPr>
                <a:solidFill>
                  <a:schemeClr val="tx1"/>
                </a:solidFill>
                <a:latin typeface="Arial" panose="020B0604020202020204" pitchFamily="34" charset="0"/>
              </a:defRPr>
            </a:lvl5pPr>
            <a:lvl6pPr marL="2476500" indent="-225425" eaLnBrk="0" fontAlgn="base" hangingPunct="0">
              <a:spcBef>
                <a:spcPct val="0"/>
              </a:spcBef>
              <a:spcAft>
                <a:spcPct val="0"/>
              </a:spcAft>
              <a:defRPr>
                <a:solidFill>
                  <a:schemeClr val="tx1"/>
                </a:solidFill>
                <a:latin typeface="Arial" panose="020B0604020202020204" pitchFamily="34" charset="0"/>
              </a:defRPr>
            </a:lvl6pPr>
            <a:lvl7pPr marL="2933700" indent="-225425" eaLnBrk="0" fontAlgn="base" hangingPunct="0">
              <a:spcBef>
                <a:spcPct val="0"/>
              </a:spcBef>
              <a:spcAft>
                <a:spcPct val="0"/>
              </a:spcAft>
              <a:defRPr>
                <a:solidFill>
                  <a:schemeClr val="tx1"/>
                </a:solidFill>
                <a:latin typeface="Arial" panose="020B0604020202020204" pitchFamily="34" charset="0"/>
              </a:defRPr>
            </a:lvl7pPr>
            <a:lvl8pPr marL="3390900" indent="-225425" eaLnBrk="0" fontAlgn="base" hangingPunct="0">
              <a:spcBef>
                <a:spcPct val="0"/>
              </a:spcBef>
              <a:spcAft>
                <a:spcPct val="0"/>
              </a:spcAft>
              <a:defRPr>
                <a:solidFill>
                  <a:schemeClr val="tx1"/>
                </a:solidFill>
                <a:latin typeface="Arial" panose="020B0604020202020204" pitchFamily="34" charset="0"/>
              </a:defRPr>
            </a:lvl8pPr>
            <a:lvl9pPr marL="3848100" indent="-225425" eaLnBrk="0" fontAlgn="base" hangingPunct="0">
              <a:spcBef>
                <a:spcPct val="0"/>
              </a:spcBef>
              <a:spcAft>
                <a:spcPct val="0"/>
              </a:spcAft>
              <a:defRPr>
                <a:solidFill>
                  <a:schemeClr val="tx1"/>
                </a:solidFill>
                <a:latin typeface="Arial" panose="020B0604020202020204" pitchFamily="34" charset="0"/>
              </a:defRPr>
            </a:lvl9pPr>
          </a:lstStyle>
          <a:p>
            <a:fld id="{C9F8D0A2-0EF9-4E21-AE2B-6C4E8601404E}" type="slidenum">
              <a:rPr lang="en-US" altLang="en-US"/>
              <a:pPr/>
              <a:t>1</a:t>
            </a:fld>
            <a:endParaRPr lang="en-US" alt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p:txBody>
          <a:bodyPr/>
          <a:lstStyle/>
          <a:p>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spect="1" noChangeArrowheads="1" noTextEdit="1"/>
          </p:cNvSpPr>
          <p:nvPr>
            <p:ph type="sldImg"/>
          </p:nvPr>
        </p:nvSpPr>
        <p:spPr>
          <a:ln/>
        </p:spPr>
      </p:sp>
      <p:sp>
        <p:nvSpPr>
          <p:cNvPr id="91139" name="Rectangle 3"/>
          <p:cNvSpPr>
            <a:spLocks noGrp="1" noChangeArrowheads="1"/>
          </p:cNvSpPr>
          <p:nvPr>
            <p:ph type="body" idx="1"/>
          </p:nvPr>
        </p:nvSpPr>
        <p:spPr/>
        <p:txBody>
          <a:bodyPr/>
          <a:lstStyle/>
          <a:p>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28663" indent="-279400">
              <a:defRPr>
                <a:solidFill>
                  <a:schemeClr val="tx1"/>
                </a:solidFill>
                <a:latin typeface="Arial" panose="020B0604020202020204" pitchFamily="34" charset="0"/>
              </a:defRPr>
            </a:lvl2pPr>
            <a:lvl3pPr marL="1122363" indent="-225425">
              <a:defRPr>
                <a:solidFill>
                  <a:schemeClr val="tx1"/>
                </a:solidFill>
                <a:latin typeface="Arial" panose="020B0604020202020204" pitchFamily="34" charset="0"/>
              </a:defRPr>
            </a:lvl3pPr>
            <a:lvl4pPr marL="1570038" indent="-223838">
              <a:defRPr>
                <a:solidFill>
                  <a:schemeClr val="tx1"/>
                </a:solidFill>
                <a:latin typeface="Arial" panose="020B0604020202020204" pitchFamily="34" charset="0"/>
              </a:defRPr>
            </a:lvl4pPr>
            <a:lvl5pPr marL="2019300" indent="-225425">
              <a:defRPr>
                <a:solidFill>
                  <a:schemeClr val="tx1"/>
                </a:solidFill>
                <a:latin typeface="Arial" panose="020B0604020202020204" pitchFamily="34" charset="0"/>
              </a:defRPr>
            </a:lvl5pPr>
            <a:lvl6pPr marL="2476500" indent="-225425" eaLnBrk="0" fontAlgn="base" hangingPunct="0">
              <a:spcBef>
                <a:spcPct val="0"/>
              </a:spcBef>
              <a:spcAft>
                <a:spcPct val="0"/>
              </a:spcAft>
              <a:defRPr>
                <a:solidFill>
                  <a:schemeClr val="tx1"/>
                </a:solidFill>
                <a:latin typeface="Arial" panose="020B0604020202020204" pitchFamily="34" charset="0"/>
              </a:defRPr>
            </a:lvl6pPr>
            <a:lvl7pPr marL="2933700" indent="-225425" eaLnBrk="0" fontAlgn="base" hangingPunct="0">
              <a:spcBef>
                <a:spcPct val="0"/>
              </a:spcBef>
              <a:spcAft>
                <a:spcPct val="0"/>
              </a:spcAft>
              <a:defRPr>
                <a:solidFill>
                  <a:schemeClr val="tx1"/>
                </a:solidFill>
                <a:latin typeface="Arial" panose="020B0604020202020204" pitchFamily="34" charset="0"/>
              </a:defRPr>
            </a:lvl7pPr>
            <a:lvl8pPr marL="3390900" indent="-225425" eaLnBrk="0" fontAlgn="base" hangingPunct="0">
              <a:spcBef>
                <a:spcPct val="0"/>
              </a:spcBef>
              <a:spcAft>
                <a:spcPct val="0"/>
              </a:spcAft>
              <a:defRPr>
                <a:solidFill>
                  <a:schemeClr val="tx1"/>
                </a:solidFill>
                <a:latin typeface="Arial" panose="020B0604020202020204" pitchFamily="34" charset="0"/>
              </a:defRPr>
            </a:lvl8pPr>
            <a:lvl9pPr marL="3848100" indent="-225425" eaLnBrk="0" fontAlgn="base" hangingPunct="0">
              <a:spcBef>
                <a:spcPct val="0"/>
              </a:spcBef>
              <a:spcAft>
                <a:spcPct val="0"/>
              </a:spcAft>
              <a:defRPr>
                <a:solidFill>
                  <a:schemeClr val="tx1"/>
                </a:solidFill>
                <a:latin typeface="Arial" panose="020B0604020202020204" pitchFamily="34" charset="0"/>
              </a:defRPr>
            </a:lvl9pPr>
          </a:lstStyle>
          <a:p>
            <a:fld id="{4FD91D9F-A759-4AD3-B65B-6FA44E01772E}" type="slidenum">
              <a:rPr lang="en-US" altLang="en-US"/>
              <a:pPr/>
              <a:t>13</a:t>
            </a:fld>
            <a:endParaRPr lang="en-US" alt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p:txBody>
          <a:bodyPr/>
          <a:lstStyle/>
          <a:p>
            <a:r>
              <a:rPr lang="en-US" altLang="en-US">
                <a:latin typeface="Arial" panose="020B0604020202020204" pitchFamily="34" charset="0"/>
                <a:cs typeface="Arial" panose="020B0604020202020204" pitchFamily="34" charset="0"/>
              </a:rPr>
              <a:t>Race, Color, National Origin, Religion, Age, Sex, Reprisal, Disability, Sexual Orientation, and Genetics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p:txBody>
          <a:bodyPr/>
          <a:lstStyle/>
          <a:p>
            <a:r>
              <a:rPr lang="en-US" altLang="en-US">
                <a:latin typeface="Arial" panose="020B0604020202020204" pitchFamily="34" charset="0"/>
                <a:cs typeface="Arial" panose="020B0604020202020204" pitchFamily="34" charset="0"/>
              </a:rPr>
              <a:t>Managers and Supervisors must remember that awareness is critical for the prevention of discrimination and harassment complaints.  They must at all levels share the responsibility to maintain a climate that discourages harassment.  Eliminating harassment form the workplace increases the quality of job performance and assists in the achievement of the organization missions and accomplishments.</a:t>
            </a:r>
          </a:p>
          <a:p>
            <a:endParaRPr lang="en-US" altLang="en-US">
              <a:latin typeface="Arial" panose="020B0604020202020204" pitchFamily="34" charset="0"/>
              <a:cs typeface="Arial" panose="020B0604020202020204" pitchFamily="34" charset="0"/>
            </a:endParaRPr>
          </a:p>
          <a:p>
            <a:r>
              <a:rPr lang="en-US" altLang="en-US" b="1">
                <a:latin typeface="Arial" panose="020B0604020202020204" pitchFamily="34" charset="0"/>
                <a:cs typeface="Arial" panose="020B0604020202020204" pitchFamily="34" charset="0"/>
              </a:rPr>
              <a:t>Monitor</a:t>
            </a:r>
            <a:r>
              <a:rPr lang="en-US" altLang="en-US">
                <a:latin typeface="Arial" panose="020B0604020202020204" pitchFamily="34" charset="0"/>
                <a:cs typeface="Arial" panose="020B0604020202020204" pitchFamily="34" charset="0"/>
              </a:rPr>
              <a:t> compensation practices and performance appraisal systems for </a:t>
            </a:r>
            <a:r>
              <a:rPr lang="en-US" altLang="en-US" b="1">
                <a:latin typeface="Arial" panose="020B0604020202020204" pitchFamily="34" charset="0"/>
                <a:cs typeface="Arial" panose="020B0604020202020204" pitchFamily="34" charset="0"/>
              </a:rPr>
              <a:t>patterns of potential discrimination</a:t>
            </a:r>
            <a:r>
              <a:rPr lang="en-US" altLang="en-US">
                <a:latin typeface="Arial" panose="020B0604020202020204" pitchFamily="34" charset="0"/>
                <a:cs typeface="Arial" panose="020B0604020202020204" pitchFamily="34" charset="0"/>
              </a:rPr>
              <a:t>. Make sure performance appraisals are based on employees’ actual job performance. Ensure consistency, i.e., that comparable job performances receive comparable ratings regardless of the evaluator, and that appraisals are neither artificially low nor artificially high. Allow employees, without negative consequences, to have their appraisals reviewed and corrected when appropriate. </a:t>
            </a:r>
          </a:p>
          <a:p>
            <a:endParaRPr lang="en-US" altLang="en-US">
              <a:latin typeface="Arial" panose="020B0604020202020204" pitchFamily="34" charset="0"/>
              <a:cs typeface="Arial" panose="020B0604020202020204" pitchFamily="34" charset="0"/>
            </a:endParaRPr>
          </a:p>
          <a:p>
            <a:r>
              <a:rPr lang="en-US" altLang="en-US">
                <a:latin typeface="Arial" panose="020B0604020202020204" pitchFamily="34" charset="0"/>
                <a:cs typeface="Arial" panose="020B0604020202020204" pitchFamily="34" charset="0"/>
              </a:rPr>
              <a:t>Develop the potential of employees, supervisors, and executives with EEO in mind, by providing</a:t>
            </a:r>
            <a:r>
              <a:rPr lang="en-US" altLang="en-US" b="1">
                <a:latin typeface="Arial" panose="020B0604020202020204" pitchFamily="34" charset="0"/>
                <a:cs typeface="Arial" panose="020B0604020202020204" pitchFamily="34" charset="0"/>
              </a:rPr>
              <a:t> training and mentoring</a:t>
            </a:r>
            <a:r>
              <a:rPr lang="en-US" altLang="en-US">
                <a:latin typeface="Arial" panose="020B0604020202020204" pitchFamily="34" charset="0"/>
                <a:cs typeface="Arial" panose="020B0604020202020204" pitchFamily="34" charset="0"/>
              </a:rPr>
              <a:t> that provides workers of all backgrounds the opportunity, skill, experience, and information necessary to perform well, and to ascend to upper-level jobs. </a:t>
            </a:r>
          </a:p>
          <a:p>
            <a:endParaRPr lang="en-US" altLang="en-US">
              <a:latin typeface="Arial" panose="020B0604020202020204" pitchFamily="34" charset="0"/>
              <a:cs typeface="Arial" panose="020B0604020202020204" pitchFamily="34" charset="0"/>
            </a:endParaRPr>
          </a:p>
          <a:p>
            <a:r>
              <a:rPr lang="en-US" altLang="en-US">
                <a:latin typeface="Arial" panose="020B0604020202020204" pitchFamily="34" charset="0"/>
                <a:cs typeface="Arial" panose="020B0604020202020204" pitchFamily="34" charset="0"/>
              </a:rPr>
              <a:t>Promote an </a:t>
            </a:r>
            <a:r>
              <a:rPr lang="en-US" altLang="en-US" b="1">
                <a:latin typeface="Arial" panose="020B0604020202020204" pitchFamily="34" charset="0"/>
                <a:cs typeface="Arial" panose="020B0604020202020204" pitchFamily="34" charset="0"/>
              </a:rPr>
              <a:t>inclusive culture</a:t>
            </a:r>
            <a:r>
              <a:rPr lang="en-US" altLang="en-US">
                <a:latin typeface="Arial" panose="020B0604020202020204" pitchFamily="34" charset="0"/>
                <a:cs typeface="Arial" panose="020B0604020202020204" pitchFamily="34" charset="0"/>
              </a:rPr>
              <a:t> in the workplace by inculcating an environment of professionalism and respect for personal differences. In addition, employees of all backgrounds should have equal </a:t>
            </a:r>
            <a:r>
              <a:rPr lang="en-US" altLang="en-US" b="1">
                <a:latin typeface="Arial" panose="020B0604020202020204" pitchFamily="34" charset="0"/>
                <a:cs typeface="Arial" panose="020B0604020202020204" pitchFamily="34" charset="0"/>
              </a:rPr>
              <a:t>access to workplace networks</a:t>
            </a:r>
            <a:r>
              <a:rPr lang="en-US" altLang="en-US">
                <a:latin typeface="Arial" panose="020B0604020202020204" pitchFamily="34" charset="0"/>
                <a:cs typeface="Arial" panose="020B0604020202020204" pitchFamily="34" charset="0"/>
              </a:rPr>
              <a:t>.</a:t>
            </a:r>
          </a:p>
          <a:p>
            <a:endParaRPr lang="en-US" altLang="en-US">
              <a:latin typeface="Arial" panose="020B0604020202020204" pitchFamily="34" charset="0"/>
              <a:cs typeface="Arial" panose="020B0604020202020204" pitchFamily="34" charset="0"/>
            </a:endParaRPr>
          </a:p>
          <a:p>
            <a:r>
              <a:rPr lang="en-US" altLang="en-US">
                <a:latin typeface="Arial" panose="020B0604020202020204" pitchFamily="34" charset="0"/>
                <a:cs typeface="Arial" panose="020B0604020202020204" pitchFamily="34" charset="0"/>
              </a:rPr>
              <a:t>Foster open communication and early dispute resolution. This will minimize the chance of misunderstandings escalating into legally actionable EEO problems. In addition, </a:t>
            </a:r>
            <a:r>
              <a:rPr lang="en-US" altLang="en-US" b="1">
                <a:latin typeface="Arial" panose="020B0604020202020204" pitchFamily="34" charset="0"/>
                <a:cs typeface="Arial" panose="020B0604020202020204" pitchFamily="34" charset="0"/>
              </a:rPr>
              <a:t>an alternative dispute-resolution (ADR) program</a:t>
            </a:r>
            <a:r>
              <a:rPr lang="en-US" altLang="en-US">
                <a:latin typeface="Arial" panose="020B0604020202020204" pitchFamily="34" charset="0"/>
                <a:cs typeface="Arial" panose="020B0604020202020204" pitchFamily="34" charset="0"/>
              </a:rPr>
              <a:t> can resolve EEO problems without the acrimony associated with an adversarial process. Importantly, however, even if there is such a program, an employee still is free to file a charge of discrimination with EEOC, and utilizing a company grievance procedure or other ADR mechanism does not suspend the running of the time period for filing an EEOC charge. As a best practice, however, employers should consider expressly waiving in advance any defense related to an employee’s failure to adhere to the charge-filing time period if the employee properly utilizes the employer’s ADR program. </a:t>
            </a:r>
          </a:p>
          <a:p>
            <a:endParaRPr lang="en-US" altLang="en-US">
              <a:latin typeface="Arial" panose="020B0604020202020204" pitchFamily="34" charset="0"/>
              <a:cs typeface="Arial" panose="020B0604020202020204" pitchFamily="34" charset="0"/>
            </a:endParaRPr>
          </a:p>
          <a:p>
            <a:r>
              <a:rPr lang="en-US" altLang="en-US">
                <a:latin typeface="Arial" panose="020B0604020202020204" pitchFamily="34" charset="0"/>
                <a:cs typeface="Arial" panose="020B0604020202020204" pitchFamily="34" charset="0"/>
              </a:rPr>
              <a:t>Protect against retaliation. Provide clear and credible assurances that if employees make complaints or provide information related to complaints the employer will </a:t>
            </a:r>
            <a:r>
              <a:rPr lang="en-US" altLang="en-US" b="1">
                <a:latin typeface="Arial" panose="020B0604020202020204" pitchFamily="34" charset="0"/>
                <a:cs typeface="Arial" panose="020B0604020202020204" pitchFamily="34" charset="0"/>
              </a:rPr>
              <a:t>protect employees from retaliation</a:t>
            </a:r>
            <a:r>
              <a:rPr lang="en-US" altLang="en-US">
                <a:latin typeface="Arial" panose="020B0604020202020204" pitchFamily="34" charset="0"/>
                <a:cs typeface="Arial" panose="020B0604020202020204" pitchFamily="34" charset="0"/>
              </a:rPr>
              <a:t>, and consistently follow through on this guarantee. </a:t>
            </a:r>
          </a:p>
          <a:p>
            <a:endParaRPr lang="en-US" altLang="en-US">
              <a:latin typeface="Arial" panose="020B0604020202020204" pitchFamily="34" charset="0"/>
              <a:cs typeface="Arial" panose="020B0604020202020204" pitchFamily="34" charset="0"/>
            </a:endParaRPr>
          </a:p>
          <a:p>
            <a:endParaRPr lang="en-US" altLang="en-US">
              <a:latin typeface="Arial" panose="020B0604020202020204" pitchFamily="34" charset="0"/>
              <a:cs typeface="Arial" panose="020B0604020202020204" pitchFamily="34" charset="0"/>
            </a:endParaRPr>
          </a:p>
          <a:p>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p:txBody>
          <a:bodyPr/>
          <a:lstStyle/>
          <a:p>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28663" indent="-279400">
              <a:defRPr>
                <a:solidFill>
                  <a:schemeClr val="tx1"/>
                </a:solidFill>
                <a:latin typeface="Arial" panose="020B0604020202020204" pitchFamily="34" charset="0"/>
              </a:defRPr>
            </a:lvl2pPr>
            <a:lvl3pPr marL="1122363" indent="-225425">
              <a:defRPr>
                <a:solidFill>
                  <a:schemeClr val="tx1"/>
                </a:solidFill>
                <a:latin typeface="Arial" panose="020B0604020202020204" pitchFamily="34" charset="0"/>
              </a:defRPr>
            </a:lvl3pPr>
            <a:lvl4pPr marL="1570038" indent="-223838">
              <a:defRPr>
                <a:solidFill>
                  <a:schemeClr val="tx1"/>
                </a:solidFill>
                <a:latin typeface="Arial" panose="020B0604020202020204" pitchFamily="34" charset="0"/>
              </a:defRPr>
            </a:lvl4pPr>
            <a:lvl5pPr marL="2019300" indent="-225425">
              <a:defRPr>
                <a:solidFill>
                  <a:schemeClr val="tx1"/>
                </a:solidFill>
                <a:latin typeface="Arial" panose="020B0604020202020204" pitchFamily="34" charset="0"/>
              </a:defRPr>
            </a:lvl5pPr>
            <a:lvl6pPr marL="2476500" indent="-225425" eaLnBrk="0" fontAlgn="base" hangingPunct="0">
              <a:spcBef>
                <a:spcPct val="0"/>
              </a:spcBef>
              <a:spcAft>
                <a:spcPct val="0"/>
              </a:spcAft>
              <a:defRPr>
                <a:solidFill>
                  <a:schemeClr val="tx1"/>
                </a:solidFill>
                <a:latin typeface="Arial" panose="020B0604020202020204" pitchFamily="34" charset="0"/>
              </a:defRPr>
            </a:lvl6pPr>
            <a:lvl7pPr marL="2933700" indent="-225425" eaLnBrk="0" fontAlgn="base" hangingPunct="0">
              <a:spcBef>
                <a:spcPct val="0"/>
              </a:spcBef>
              <a:spcAft>
                <a:spcPct val="0"/>
              </a:spcAft>
              <a:defRPr>
                <a:solidFill>
                  <a:schemeClr val="tx1"/>
                </a:solidFill>
                <a:latin typeface="Arial" panose="020B0604020202020204" pitchFamily="34" charset="0"/>
              </a:defRPr>
            </a:lvl7pPr>
            <a:lvl8pPr marL="3390900" indent="-225425" eaLnBrk="0" fontAlgn="base" hangingPunct="0">
              <a:spcBef>
                <a:spcPct val="0"/>
              </a:spcBef>
              <a:spcAft>
                <a:spcPct val="0"/>
              </a:spcAft>
              <a:defRPr>
                <a:solidFill>
                  <a:schemeClr val="tx1"/>
                </a:solidFill>
                <a:latin typeface="Arial" panose="020B0604020202020204" pitchFamily="34" charset="0"/>
              </a:defRPr>
            </a:lvl8pPr>
            <a:lvl9pPr marL="3848100" indent="-225425" eaLnBrk="0" fontAlgn="base" hangingPunct="0">
              <a:spcBef>
                <a:spcPct val="0"/>
              </a:spcBef>
              <a:spcAft>
                <a:spcPct val="0"/>
              </a:spcAft>
              <a:defRPr>
                <a:solidFill>
                  <a:schemeClr val="tx1"/>
                </a:solidFill>
                <a:latin typeface="Arial" panose="020B0604020202020204" pitchFamily="34" charset="0"/>
              </a:defRPr>
            </a:lvl9pPr>
          </a:lstStyle>
          <a:p>
            <a:fld id="{7AA1821F-C274-4343-A8F6-4C32083B1161}" type="slidenum">
              <a:rPr lang="en-US" altLang="en-US"/>
              <a:pPr/>
              <a:t>16</a:t>
            </a:fld>
            <a:endParaRPr lang="en-US" alt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p:txBody>
          <a:bodyPr/>
          <a:lstStyle/>
          <a:p>
            <a:r>
              <a:rPr lang="en-US" altLang="en-US">
                <a:latin typeface="Arial" panose="020B0604020202020204" pitchFamily="34" charset="0"/>
                <a:cs typeface="Arial" panose="020B0604020202020204" pitchFamily="34" charset="0"/>
              </a:rPr>
              <a:t>What is effective communication?</a:t>
            </a:r>
          </a:p>
          <a:p>
            <a:endParaRPr lang="en-US" altLang="en-US">
              <a:latin typeface="Arial" panose="020B0604020202020204" pitchFamily="34" charset="0"/>
              <a:cs typeface="Arial" panose="020B0604020202020204" pitchFamily="34" charset="0"/>
            </a:endParaRPr>
          </a:p>
          <a:p>
            <a:r>
              <a:rPr lang="en-US" altLang="en-US">
                <a:latin typeface="Arial" panose="020B0604020202020204" pitchFamily="34" charset="0"/>
                <a:cs typeface="Arial" panose="020B0604020202020204" pitchFamily="34" charset="0"/>
              </a:rPr>
              <a:t>How to have effective communication in the workplace:</a:t>
            </a:r>
          </a:p>
          <a:p>
            <a:pPr>
              <a:buFontTx/>
              <a:buChar char="•"/>
            </a:pPr>
            <a:r>
              <a:rPr lang="en-US" altLang="en-US">
                <a:latin typeface="Arial" panose="020B0604020202020204" pitchFamily="34" charset="0"/>
                <a:cs typeface="Arial" panose="020B0604020202020204" pitchFamily="34" charset="0"/>
              </a:rPr>
              <a:t>Open door policy</a:t>
            </a:r>
          </a:p>
          <a:p>
            <a:pPr>
              <a:buFontTx/>
              <a:buChar char="•"/>
            </a:pPr>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p:txBody>
          <a:bodyPr/>
          <a:lstStyle/>
          <a:p>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p:txBody>
          <a:bodyPr/>
          <a:lstStyle/>
          <a:p>
            <a:r>
              <a:rPr lang="en-US" altLang="en-US">
                <a:latin typeface="Arial" panose="020B0604020202020204" pitchFamily="34" charset="0"/>
                <a:cs typeface="Arial" panose="020B0604020202020204" pitchFamily="34" charset="0"/>
              </a:rPr>
              <a:t>Confidentiality – all information as part of the investigation is kept confidential.</a:t>
            </a:r>
          </a:p>
          <a:p>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28663" indent="-279400">
              <a:defRPr>
                <a:solidFill>
                  <a:schemeClr val="tx1"/>
                </a:solidFill>
                <a:latin typeface="Arial" panose="020B0604020202020204" pitchFamily="34" charset="0"/>
              </a:defRPr>
            </a:lvl2pPr>
            <a:lvl3pPr marL="1122363" indent="-225425">
              <a:defRPr>
                <a:solidFill>
                  <a:schemeClr val="tx1"/>
                </a:solidFill>
                <a:latin typeface="Arial" panose="020B0604020202020204" pitchFamily="34" charset="0"/>
              </a:defRPr>
            </a:lvl3pPr>
            <a:lvl4pPr marL="1570038" indent="-223838">
              <a:defRPr>
                <a:solidFill>
                  <a:schemeClr val="tx1"/>
                </a:solidFill>
                <a:latin typeface="Arial" panose="020B0604020202020204" pitchFamily="34" charset="0"/>
              </a:defRPr>
            </a:lvl4pPr>
            <a:lvl5pPr marL="2019300" indent="-225425">
              <a:defRPr>
                <a:solidFill>
                  <a:schemeClr val="tx1"/>
                </a:solidFill>
                <a:latin typeface="Arial" panose="020B0604020202020204" pitchFamily="34" charset="0"/>
              </a:defRPr>
            </a:lvl5pPr>
            <a:lvl6pPr marL="2476500" indent="-225425" eaLnBrk="0" fontAlgn="base" hangingPunct="0">
              <a:spcBef>
                <a:spcPct val="0"/>
              </a:spcBef>
              <a:spcAft>
                <a:spcPct val="0"/>
              </a:spcAft>
              <a:defRPr>
                <a:solidFill>
                  <a:schemeClr val="tx1"/>
                </a:solidFill>
                <a:latin typeface="Arial" panose="020B0604020202020204" pitchFamily="34" charset="0"/>
              </a:defRPr>
            </a:lvl6pPr>
            <a:lvl7pPr marL="2933700" indent="-225425" eaLnBrk="0" fontAlgn="base" hangingPunct="0">
              <a:spcBef>
                <a:spcPct val="0"/>
              </a:spcBef>
              <a:spcAft>
                <a:spcPct val="0"/>
              </a:spcAft>
              <a:defRPr>
                <a:solidFill>
                  <a:schemeClr val="tx1"/>
                </a:solidFill>
                <a:latin typeface="Arial" panose="020B0604020202020204" pitchFamily="34" charset="0"/>
              </a:defRPr>
            </a:lvl7pPr>
            <a:lvl8pPr marL="3390900" indent="-225425" eaLnBrk="0" fontAlgn="base" hangingPunct="0">
              <a:spcBef>
                <a:spcPct val="0"/>
              </a:spcBef>
              <a:spcAft>
                <a:spcPct val="0"/>
              </a:spcAft>
              <a:defRPr>
                <a:solidFill>
                  <a:schemeClr val="tx1"/>
                </a:solidFill>
                <a:latin typeface="Arial" panose="020B0604020202020204" pitchFamily="34" charset="0"/>
              </a:defRPr>
            </a:lvl8pPr>
            <a:lvl9pPr marL="3848100" indent="-225425" eaLnBrk="0" fontAlgn="base" hangingPunct="0">
              <a:spcBef>
                <a:spcPct val="0"/>
              </a:spcBef>
              <a:spcAft>
                <a:spcPct val="0"/>
              </a:spcAft>
              <a:defRPr>
                <a:solidFill>
                  <a:schemeClr val="tx1"/>
                </a:solidFill>
                <a:latin typeface="Arial" panose="020B0604020202020204" pitchFamily="34" charset="0"/>
              </a:defRPr>
            </a:lvl9pPr>
          </a:lstStyle>
          <a:p>
            <a:fld id="{56E0CDE2-0C39-4880-8172-60AE990039A2}" type="slidenum">
              <a:rPr lang="en-US" altLang="en-US"/>
              <a:pPr/>
              <a:t>19</a:t>
            </a:fld>
            <a:endParaRPr lang="en-US" alt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p:txBody>
          <a:bodyPr/>
          <a:lstStyle/>
          <a:p>
            <a:endParaRPr lang="en-US" altLang="en-US" dirty="0">
              <a:latin typeface="Arial" panose="020B0604020202020204" pitchFamily="34" charset="0"/>
              <a:cs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28663" indent="-279400">
              <a:defRPr>
                <a:solidFill>
                  <a:schemeClr val="tx1"/>
                </a:solidFill>
                <a:latin typeface="Arial" panose="020B0604020202020204" pitchFamily="34" charset="0"/>
              </a:defRPr>
            </a:lvl2pPr>
            <a:lvl3pPr marL="1122363" indent="-225425">
              <a:defRPr>
                <a:solidFill>
                  <a:schemeClr val="tx1"/>
                </a:solidFill>
                <a:latin typeface="Arial" panose="020B0604020202020204" pitchFamily="34" charset="0"/>
              </a:defRPr>
            </a:lvl3pPr>
            <a:lvl4pPr marL="1570038" indent="-223838">
              <a:defRPr>
                <a:solidFill>
                  <a:schemeClr val="tx1"/>
                </a:solidFill>
                <a:latin typeface="Arial" panose="020B0604020202020204" pitchFamily="34" charset="0"/>
              </a:defRPr>
            </a:lvl4pPr>
            <a:lvl5pPr marL="2019300" indent="-225425">
              <a:defRPr>
                <a:solidFill>
                  <a:schemeClr val="tx1"/>
                </a:solidFill>
                <a:latin typeface="Arial" panose="020B0604020202020204" pitchFamily="34" charset="0"/>
              </a:defRPr>
            </a:lvl5pPr>
            <a:lvl6pPr marL="2476500" indent="-225425" eaLnBrk="0" fontAlgn="base" hangingPunct="0">
              <a:spcBef>
                <a:spcPct val="0"/>
              </a:spcBef>
              <a:spcAft>
                <a:spcPct val="0"/>
              </a:spcAft>
              <a:defRPr>
                <a:solidFill>
                  <a:schemeClr val="tx1"/>
                </a:solidFill>
                <a:latin typeface="Arial" panose="020B0604020202020204" pitchFamily="34" charset="0"/>
              </a:defRPr>
            </a:lvl6pPr>
            <a:lvl7pPr marL="2933700" indent="-225425" eaLnBrk="0" fontAlgn="base" hangingPunct="0">
              <a:spcBef>
                <a:spcPct val="0"/>
              </a:spcBef>
              <a:spcAft>
                <a:spcPct val="0"/>
              </a:spcAft>
              <a:defRPr>
                <a:solidFill>
                  <a:schemeClr val="tx1"/>
                </a:solidFill>
                <a:latin typeface="Arial" panose="020B0604020202020204" pitchFamily="34" charset="0"/>
              </a:defRPr>
            </a:lvl7pPr>
            <a:lvl8pPr marL="3390900" indent="-225425" eaLnBrk="0" fontAlgn="base" hangingPunct="0">
              <a:spcBef>
                <a:spcPct val="0"/>
              </a:spcBef>
              <a:spcAft>
                <a:spcPct val="0"/>
              </a:spcAft>
              <a:defRPr>
                <a:solidFill>
                  <a:schemeClr val="tx1"/>
                </a:solidFill>
                <a:latin typeface="Arial" panose="020B0604020202020204" pitchFamily="34" charset="0"/>
              </a:defRPr>
            </a:lvl8pPr>
            <a:lvl9pPr marL="3848100" indent="-225425" eaLnBrk="0" fontAlgn="base" hangingPunct="0">
              <a:spcBef>
                <a:spcPct val="0"/>
              </a:spcBef>
              <a:spcAft>
                <a:spcPct val="0"/>
              </a:spcAft>
              <a:defRPr>
                <a:solidFill>
                  <a:schemeClr val="tx1"/>
                </a:solidFill>
                <a:latin typeface="Arial" panose="020B0604020202020204" pitchFamily="34" charset="0"/>
              </a:defRPr>
            </a:lvl9pPr>
          </a:lstStyle>
          <a:p>
            <a:fld id="{BA0BEAAD-1B05-4AEB-89D2-8F309EF26DC4}" type="slidenum">
              <a:rPr lang="en-US" altLang="en-US"/>
              <a:pPr/>
              <a:t>20</a:t>
            </a:fld>
            <a:endParaRPr lang="en-US" alt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p:txBody>
          <a:bodyPr/>
          <a:lstStyle/>
          <a:p>
            <a:pPr>
              <a:lnSpc>
                <a:spcPct val="80000"/>
              </a:lnSpc>
            </a:pPr>
            <a:r>
              <a:rPr lang="en-US" altLang="en-US" sz="800" b="1">
                <a:latin typeface="Arial" panose="020B0604020202020204" pitchFamily="34" charset="0"/>
                <a:cs typeface="Arial" panose="020B0604020202020204" pitchFamily="34" charset="0"/>
              </a:rPr>
              <a:t>“Reasonable”</a:t>
            </a:r>
            <a:r>
              <a:rPr lang="en-US" altLang="en-US" sz="800">
                <a:latin typeface="Arial" panose="020B0604020202020204" pitchFamily="34" charset="0"/>
                <a:cs typeface="Arial" panose="020B0604020202020204" pitchFamily="34" charset="0"/>
              </a:rPr>
              <a:t> is defined as whatever is appropriate, in the particular circumstances of the compliant, in order to allow complete presentation of the relevant information.</a:t>
            </a:r>
          </a:p>
          <a:p>
            <a:pPr>
              <a:lnSpc>
                <a:spcPct val="80000"/>
              </a:lnSpc>
            </a:pPr>
            <a:endParaRPr lang="en-US" altLang="en-US" sz="800">
              <a:latin typeface="Arial" panose="020B0604020202020204" pitchFamily="34" charset="0"/>
              <a:cs typeface="Arial" panose="020B0604020202020204" pitchFamily="34" charset="0"/>
            </a:endParaRPr>
          </a:p>
          <a:p>
            <a:pPr>
              <a:lnSpc>
                <a:spcPct val="80000"/>
              </a:lnSpc>
            </a:pPr>
            <a:r>
              <a:rPr lang="en-US" altLang="en-US" sz="700">
                <a:latin typeface="Times New Roman" panose="02020603050405020304" pitchFamily="18" charset="0"/>
                <a:cs typeface="Arial" panose="020B0604020202020204" pitchFamily="34" charset="0"/>
              </a:rPr>
              <a:t>Reprisal or retaliation is an </a:t>
            </a:r>
            <a:r>
              <a:rPr lang="en-US" altLang="en-US" sz="700" b="1">
                <a:solidFill>
                  <a:srgbClr val="FFCC00"/>
                </a:solidFill>
                <a:latin typeface="Times New Roman" panose="02020603050405020304" pitchFamily="18" charset="0"/>
                <a:cs typeface="Arial" panose="020B0604020202020204" pitchFamily="34" charset="0"/>
              </a:rPr>
              <a:t>allegation</a:t>
            </a:r>
            <a:r>
              <a:rPr lang="en-US" altLang="en-US" sz="700" i="1">
                <a:latin typeface="Times New Roman" panose="02020603050405020304" pitchFamily="18" charset="0"/>
                <a:cs typeface="Arial" panose="020B0604020202020204" pitchFamily="34" charset="0"/>
              </a:rPr>
              <a:t> </a:t>
            </a:r>
            <a:r>
              <a:rPr lang="en-US" altLang="en-US" sz="700">
                <a:latin typeface="Times New Roman" panose="02020603050405020304" pitchFamily="18" charset="0"/>
                <a:cs typeface="Arial" panose="020B0604020202020204" pitchFamily="34" charset="0"/>
              </a:rPr>
              <a:t>that management treated the employee adversely due to their involvement in a </a:t>
            </a:r>
            <a:r>
              <a:rPr lang="en-US" altLang="en-US" sz="700" b="1">
                <a:solidFill>
                  <a:srgbClr val="FFCC00"/>
                </a:solidFill>
                <a:latin typeface="Times New Roman" panose="02020603050405020304" pitchFamily="18" charset="0"/>
                <a:cs typeface="Arial" panose="020B0604020202020204" pitchFamily="34" charset="0"/>
              </a:rPr>
              <a:t>protected</a:t>
            </a:r>
            <a:r>
              <a:rPr lang="en-US" altLang="en-US" sz="700" b="1" i="1">
                <a:latin typeface="Times New Roman" panose="02020603050405020304" pitchFamily="18" charset="0"/>
                <a:cs typeface="Arial" panose="020B0604020202020204" pitchFamily="34" charset="0"/>
              </a:rPr>
              <a:t> </a:t>
            </a:r>
            <a:r>
              <a:rPr lang="en-US" altLang="en-US" sz="700">
                <a:latin typeface="Times New Roman" panose="02020603050405020304" pitchFamily="18" charset="0"/>
                <a:cs typeface="Arial" panose="020B0604020202020204" pitchFamily="34" charset="0"/>
              </a:rPr>
              <a:t>EEO activity</a:t>
            </a:r>
            <a:r>
              <a:rPr lang="en-US" altLang="en-US" sz="700" i="1">
                <a:latin typeface="Times New Roman" panose="02020603050405020304" pitchFamily="18" charset="0"/>
                <a:cs typeface="Arial" panose="020B0604020202020204" pitchFamily="34" charset="0"/>
              </a:rPr>
              <a:t> (</a:t>
            </a:r>
            <a:r>
              <a:rPr lang="en-US" altLang="en-US" sz="700">
                <a:latin typeface="Times New Roman" panose="02020603050405020304" pitchFamily="18" charset="0"/>
                <a:cs typeface="Arial" panose="020B0604020202020204" pitchFamily="34" charset="0"/>
              </a:rPr>
              <a:t>e.g. sought counseling, </a:t>
            </a:r>
          </a:p>
          <a:p>
            <a:pPr>
              <a:lnSpc>
                <a:spcPct val="80000"/>
              </a:lnSpc>
            </a:pPr>
            <a:r>
              <a:rPr lang="en-US" altLang="en-US" sz="700">
                <a:latin typeface="Times New Roman" panose="02020603050405020304" pitchFamily="18" charset="0"/>
                <a:cs typeface="Arial" panose="020B0604020202020204" pitchFamily="34" charset="0"/>
              </a:rPr>
              <a:t>filed a complaint, testified at an EEO hearing).</a:t>
            </a:r>
            <a:r>
              <a:rPr lang="en-US" altLang="en-US" sz="700" i="1">
                <a:latin typeface="Times New Roman" panose="02020603050405020304" pitchFamily="18" charset="0"/>
                <a:cs typeface="Arial" panose="020B0604020202020204" pitchFamily="34" charset="0"/>
              </a:rPr>
              <a:t> </a:t>
            </a:r>
          </a:p>
          <a:p>
            <a:pPr>
              <a:lnSpc>
                <a:spcPct val="80000"/>
              </a:lnSpc>
            </a:pPr>
            <a:endParaRPr lang="en-US" altLang="en-US" sz="800">
              <a:latin typeface="Arial" panose="020B0604020202020204" pitchFamily="34" charset="0"/>
              <a:cs typeface="Arial" panose="020B0604020202020204" pitchFamily="34" charset="0"/>
            </a:endParaRPr>
          </a:p>
          <a:p>
            <a:pPr>
              <a:lnSpc>
                <a:spcPct val="80000"/>
              </a:lnSpc>
            </a:pPr>
            <a:r>
              <a:rPr lang="en-US" altLang="en-US" sz="800">
                <a:latin typeface="Arial" panose="020B0604020202020204" pitchFamily="34" charset="0"/>
                <a:cs typeface="Arial" panose="020B0604020202020204" pitchFamily="34" charset="0"/>
              </a:rPr>
              <a:t>Employees have a right to be free from retaliation for their opposition to discrimination or their participation in an EEOC proceeding by filing a charge, testifying, assisting, or otherwise participating in any manner in an investigation, proceeding, or hearing under Title VII.(156) There are three essential elements of a retaliation claim:</a:t>
            </a:r>
          </a:p>
          <a:p>
            <a:pPr>
              <a:lnSpc>
                <a:spcPct val="80000"/>
              </a:lnSpc>
            </a:pPr>
            <a:r>
              <a:rPr lang="en-US" altLang="en-US" sz="800" b="1">
                <a:latin typeface="Arial" panose="020B0604020202020204" pitchFamily="34" charset="0"/>
                <a:cs typeface="Arial" panose="020B0604020202020204" pitchFamily="34" charset="0"/>
              </a:rPr>
              <a:t>Employee Protected Activity</a:t>
            </a:r>
            <a:r>
              <a:rPr lang="en-US" altLang="en-US" sz="800">
                <a:latin typeface="Arial" panose="020B0604020202020204" pitchFamily="34" charset="0"/>
                <a:cs typeface="Arial" panose="020B0604020202020204" pitchFamily="34" charset="0"/>
              </a:rPr>
              <a:t> – opposition to discrimination or participation in the statutory complaint process; </a:t>
            </a:r>
          </a:p>
          <a:p>
            <a:pPr>
              <a:lnSpc>
                <a:spcPct val="80000"/>
              </a:lnSpc>
            </a:pPr>
            <a:r>
              <a:rPr lang="en-US" altLang="en-US" sz="800" b="1">
                <a:latin typeface="Arial" panose="020B0604020202020204" pitchFamily="34" charset="0"/>
                <a:cs typeface="Arial" panose="020B0604020202020204" pitchFamily="34" charset="0"/>
              </a:rPr>
              <a:t>Employer Adverse Action</a:t>
            </a:r>
            <a:r>
              <a:rPr lang="en-US" altLang="en-US" sz="800">
                <a:latin typeface="Arial" panose="020B0604020202020204" pitchFamily="34" charset="0"/>
                <a:cs typeface="Arial" panose="020B0604020202020204" pitchFamily="34" charset="0"/>
              </a:rPr>
              <a:t> – any adverse treatment (beyond a petty slight or a trivial annoyance) that is based on a retaliatory motive and is reasonably likely to deter protected activity; and </a:t>
            </a:r>
          </a:p>
          <a:p>
            <a:pPr>
              <a:lnSpc>
                <a:spcPct val="80000"/>
              </a:lnSpc>
            </a:pPr>
            <a:r>
              <a:rPr lang="en-US" altLang="en-US" sz="800" b="1">
                <a:latin typeface="Arial" panose="020B0604020202020204" pitchFamily="34" charset="0"/>
                <a:cs typeface="Arial" panose="020B0604020202020204" pitchFamily="34" charset="0"/>
              </a:rPr>
              <a:t>Causal Connection</a:t>
            </a:r>
            <a:r>
              <a:rPr lang="en-US" altLang="en-US" sz="800">
                <a:latin typeface="Arial" panose="020B0604020202020204" pitchFamily="34" charset="0"/>
                <a:cs typeface="Arial" panose="020B0604020202020204" pitchFamily="34" charset="0"/>
              </a:rPr>
              <a:t> – between the protected activity and the adverse action. </a:t>
            </a:r>
          </a:p>
          <a:p>
            <a:pPr>
              <a:lnSpc>
                <a:spcPct val="80000"/>
              </a:lnSpc>
            </a:pPr>
            <a:endParaRPr lang="en-US" altLang="en-US" sz="800" b="1">
              <a:latin typeface="Arial" panose="020B0604020202020204" pitchFamily="34" charset="0"/>
              <a:cs typeface="Arial" panose="020B0604020202020204" pitchFamily="34" charset="0"/>
            </a:endParaRPr>
          </a:p>
          <a:p>
            <a:pPr>
              <a:lnSpc>
                <a:spcPct val="80000"/>
              </a:lnSpc>
            </a:pPr>
            <a:r>
              <a:rPr lang="en-US" altLang="en-US" sz="800" b="1">
                <a:latin typeface="Arial" panose="020B0604020202020204" pitchFamily="34" charset="0"/>
                <a:cs typeface="Arial" panose="020B0604020202020204" pitchFamily="34" charset="0"/>
              </a:rPr>
              <a:t>RETALIATION  </a:t>
            </a:r>
            <a:r>
              <a:rPr lang="en-US" altLang="en-US" sz="800">
                <a:latin typeface="Arial" panose="020B0604020202020204" pitchFamily="34" charset="0"/>
                <a:cs typeface="Arial" panose="020B0604020202020204" pitchFamily="34" charset="0"/>
              </a:rPr>
              <a:t>Pedro files a charge alleging discrimination because of his race, Black, and his national origin, Dominican. In the months following his charge, Pedro begins receiving less and less overtime work. He files another charge alleging that the denial of overtime is retaliatory. The employer states that Pedro was not assigned overtime because there is less work. The investigation reveals no significant change in the amount of overtime available before and after Pedro’s charge. Other employees with similar qualifications as Pedro have continued to be assigned overtime at approximately the same rate. These facts establish that Pedro has been subjected to retaliation for filing a charge, in violation of Title VII </a:t>
            </a:r>
          </a:p>
          <a:p>
            <a:pPr>
              <a:lnSpc>
                <a:spcPct val="80000"/>
              </a:lnSpc>
            </a:pPr>
            <a:endParaRPr lang="en-US" altLang="en-US" sz="800">
              <a:latin typeface="Arial" panose="020B0604020202020204" pitchFamily="34" charset="0"/>
              <a:cs typeface="Arial" panose="020B0604020202020204" pitchFamily="34" charset="0"/>
            </a:endParaRPr>
          </a:p>
          <a:p>
            <a:pPr>
              <a:lnSpc>
                <a:spcPct val="80000"/>
              </a:lnSpc>
            </a:pPr>
            <a:r>
              <a:rPr lang="en-US" altLang="en-US" sz="700">
                <a:latin typeface="Times New Roman" panose="02020603050405020304" pitchFamily="18" charset="0"/>
                <a:cs typeface="Arial" panose="020B0604020202020204" pitchFamily="34" charset="0"/>
              </a:rPr>
              <a:t>To establish a </a:t>
            </a:r>
            <a:r>
              <a:rPr lang="en-US" altLang="en-US" sz="700" i="1">
                <a:latin typeface="Times New Roman" panose="02020603050405020304" pitchFamily="18" charset="0"/>
                <a:cs typeface="Arial" panose="020B0604020202020204" pitchFamily="34" charset="0"/>
              </a:rPr>
              <a:t>prima facie</a:t>
            </a:r>
            <a:r>
              <a:rPr lang="en-US" altLang="en-US" sz="700">
                <a:latin typeface="Times New Roman" panose="02020603050405020304" pitchFamily="18" charset="0"/>
                <a:cs typeface="Arial" panose="020B0604020202020204" pitchFamily="34" charset="0"/>
              </a:rPr>
              <a:t> case of reprisal, the complainant must </a:t>
            </a:r>
          </a:p>
          <a:p>
            <a:pPr>
              <a:lnSpc>
                <a:spcPct val="80000"/>
              </a:lnSpc>
            </a:pPr>
            <a:r>
              <a:rPr lang="en-US" altLang="en-US" sz="700">
                <a:latin typeface="Times New Roman" panose="02020603050405020304" pitchFamily="18" charset="0"/>
                <a:cs typeface="Arial" panose="020B0604020202020204" pitchFamily="34" charset="0"/>
              </a:rPr>
              <a:t>show the following:</a:t>
            </a:r>
          </a:p>
          <a:p>
            <a:pPr>
              <a:lnSpc>
                <a:spcPct val="80000"/>
              </a:lnSpc>
              <a:buFont typeface="Wingdings" panose="05000000000000000000" pitchFamily="2" charset="2"/>
              <a:buNone/>
            </a:pPr>
            <a:r>
              <a:rPr lang="en-US" altLang="en-US" sz="700">
                <a:latin typeface="Times New Roman" panose="02020603050405020304" pitchFamily="18" charset="0"/>
                <a:cs typeface="Arial" panose="020B0604020202020204" pitchFamily="34" charset="0"/>
              </a:rPr>
              <a:t>that they were involved in a </a:t>
            </a:r>
            <a:r>
              <a:rPr lang="en-US" altLang="en-US" sz="700" i="1">
                <a:latin typeface="Times New Roman" panose="02020603050405020304" pitchFamily="18" charset="0"/>
                <a:cs typeface="Arial" panose="020B0604020202020204" pitchFamily="34" charset="0"/>
              </a:rPr>
              <a:t>protected</a:t>
            </a:r>
            <a:r>
              <a:rPr lang="en-US" altLang="en-US" sz="700">
                <a:latin typeface="Times New Roman" panose="02020603050405020304" pitchFamily="18" charset="0"/>
                <a:cs typeface="Arial" panose="020B0604020202020204" pitchFamily="34" charset="0"/>
              </a:rPr>
              <a:t> EEO activity;</a:t>
            </a:r>
          </a:p>
          <a:p>
            <a:pPr>
              <a:lnSpc>
                <a:spcPct val="80000"/>
              </a:lnSpc>
              <a:buFont typeface="Wingdings" panose="05000000000000000000" pitchFamily="2" charset="2"/>
              <a:buNone/>
            </a:pPr>
            <a:r>
              <a:rPr lang="en-US" altLang="en-US" sz="700">
                <a:latin typeface="Times New Roman" panose="02020603050405020304" pitchFamily="18" charset="0"/>
                <a:cs typeface="Arial" panose="020B0604020202020204" pitchFamily="34" charset="0"/>
              </a:rPr>
              <a:t>management was aware of that involvement; and</a:t>
            </a:r>
          </a:p>
          <a:p>
            <a:pPr>
              <a:lnSpc>
                <a:spcPct val="80000"/>
              </a:lnSpc>
              <a:buFont typeface="Wingdings" panose="05000000000000000000" pitchFamily="2" charset="2"/>
              <a:buNone/>
            </a:pPr>
            <a:r>
              <a:rPr lang="en-US" altLang="en-US" sz="700">
                <a:latin typeface="Times New Roman" panose="02020603050405020304" pitchFamily="18" charset="0"/>
                <a:cs typeface="Arial" panose="020B0604020202020204" pitchFamily="34" charset="0"/>
              </a:rPr>
              <a:t>the complainant was adversely affected within a relatively short time (determined on a case-by-case basis) because of his/her involvement in the </a:t>
            </a:r>
            <a:r>
              <a:rPr lang="en-US" altLang="en-US" sz="700" i="1">
                <a:latin typeface="Times New Roman" panose="02020603050405020304" pitchFamily="18" charset="0"/>
                <a:cs typeface="Arial" panose="020B0604020202020204" pitchFamily="34" charset="0"/>
              </a:rPr>
              <a:t>protected</a:t>
            </a:r>
            <a:r>
              <a:rPr lang="en-US" altLang="en-US" sz="700">
                <a:latin typeface="Times New Roman" panose="02020603050405020304" pitchFamily="18" charset="0"/>
                <a:cs typeface="Arial" panose="020B0604020202020204" pitchFamily="34" charset="0"/>
              </a:rPr>
              <a:t> activity.  Complainant must then show a causal relationship between management’s action(s) and the employee’s </a:t>
            </a:r>
            <a:r>
              <a:rPr lang="en-US" altLang="en-US" sz="700" i="1">
                <a:latin typeface="Times New Roman" panose="02020603050405020304" pitchFamily="18" charset="0"/>
                <a:cs typeface="Arial" panose="020B0604020202020204" pitchFamily="34" charset="0"/>
              </a:rPr>
              <a:t>protected</a:t>
            </a:r>
            <a:r>
              <a:rPr lang="en-US" altLang="en-US" sz="700">
                <a:latin typeface="Times New Roman" panose="02020603050405020304" pitchFamily="18" charset="0"/>
                <a:cs typeface="Arial" panose="020B0604020202020204" pitchFamily="34" charset="0"/>
              </a:rPr>
              <a:t> activity.</a:t>
            </a:r>
          </a:p>
          <a:p>
            <a:pPr>
              <a:lnSpc>
                <a:spcPct val="80000"/>
              </a:lnSpc>
            </a:pPr>
            <a:endParaRPr lang="en-US" altLang="en-US" sz="800">
              <a:latin typeface="Arial" panose="020B0604020202020204" pitchFamily="34" charset="0"/>
              <a:cs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p:txBody>
          <a:bodyPr/>
          <a:lstStyle/>
          <a:p>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p:txBody>
          <a:bodyPr/>
          <a:lstStyle/>
          <a:p>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28663" indent="-279400">
              <a:defRPr>
                <a:solidFill>
                  <a:schemeClr val="tx1"/>
                </a:solidFill>
                <a:latin typeface="Arial" panose="020B0604020202020204" pitchFamily="34" charset="0"/>
              </a:defRPr>
            </a:lvl2pPr>
            <a:lvl3pPr marL="1122363" indent="-225425">
              <a:defRPr>
                <a:solidFill>
                  <a:schemeClr val="tx1"/>
                </a:solidFill>
                <a:latin typeface="Arial" panose="020B0604020202020204" pitchFamily="34" charset="0"/>
              </a:defRPr>
            </a:lvl3pPr>
            <a:lvl4pPr marL="1570038" indent="-223838">
              <a:defRPr>
                <a:solidFill>
                  <a:schemeClr val="tx1"/>
                </a:solidFill>
                <a:latin typeface="Arial" panose="020B0604020202020204" pitchFamily="34" charset="0"/>
              </a:defRPr>
            </a:lvl4pPr>
            <a:lvl5pPr marL="2019300" indent="-225425">
              <a:defRPr>
                <a:solidFill>
                  <a:schemeClr val="tx1"/>
                </a:solidFill>
                <a:latin typeface="Arial" panose="020B0604020202020204" pitchFamily="34" charset="0"/>
              </a:defRPr>
            </a:lvl5pPr>
            <a:lvl6pPr marL="2476500" indent="-225425" eaLnBrk="0" fontAlgn="base" hangingPunct="0">
              <a:spcBef>
                <a:spcPct val="0"/>
              </a:spcBef>
              <a:spcAft>
                <a:spcPct val="0"/>
              </a:spcAft>
              <a:defRPr>
                <a:solidFill>
                  <a:schemeClr val="tx1"/>
                </a:solidFill>
                <a:latin typeface="Arial" panose="020B0604020202020204" pitchFamily="34" charset="0"/>
              </a:defRPr>
            </a:lvl6pPr>
            <a:lvl7pPr marL="2933700" indent="-225425" eaLnBrk="0" fontAlgn="base" hangingPunct="0">
              <a:spcBef>
                <a:spcPct val="0"/>
              </a:spcBef>
              <a:spcAft>
                <a:spcPct val="0"/>
              </a:spcAft>
              <a:defRPr>
                <a:solidFill>
                  <a:schemeClr val="tx1"/>
                </a:solidFill>
                <a:latin typeface="Arial" panose="020B0604020202020204" pitchFamily="34" charset="0"/>
              </a:defRPr>
            </a:lvl7pPr>
            <a:lvl8pPr marL="3390900" indent="-225425" eaLnBrk="0" fontAlgn="base" hangingPunct="0">
              <a:spcBef>
                <a:spcPct val="0"/>
              </a:spcBef>
              <a:spcAft>
                <a:spcPct val="0"/>
              </a:spcAft>
              <a:defRPr>
                <a:solidFill>
                  <a:schemeClr val="tx1"/>
                </a:solidFill>
                <a:latin typeface="Arial" panose="020B0604020202020204" pitchFamily="34" charset="0"/>
              </a:defRPr>
            </a:lvl8pPr>
            <a:lvl9pPr marL="3848100" indent="-225425" eaLnBrk="0" fontAlgn="base" hangingPunct="0">
              <a:spcBef>
                <a:spcPct val="0"/>
              </a:spcBef>
              <a:spcAft>
                <a:spcPct val="0"/>
              </a:spcAft>
              <a:defRPr>
                <a:solidFill>
                  <a:schemeClr val="tx1"/>
                </a:solidFill>
                <a:latin typeface="Arial" panose="020B0604020202020204" pitchFamily="34" charset="0"/>
              </a:defRPr>
            </a:lvl9pPr>
          </a:lstStyle>
          <a:p>
            <a:fld id="{D1BC042A-4A9B-467F-BE57-FF35F79A9E28}" type="slidenum">
              <a:rPr lang="en-US" altLang="en-US"/>
              <a:pPr/>
              <a:t>22</a:t>
            </a:fld>
            <a:endParaRPr lang="en-US" alt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p:spPr>
        <p:txBody>
          <a:bodyPr/>
          <a:lstStyle/>
          <a:p>
            <a:r>
              <a:rPr lang="en-US" altLang="en-US">
                <a:latin typeface="Arial" panose="020B0604020202020204" pitchFamily="34" charset="0"/>
                <a:cs typeface="Arial" panose="020B0604020202020204" pitchFamily="34" charset="0"/>
              </a:rPr>
              <a:t>Basic rules to follow…</a:t>
            </a:r>
          </a:p>
          <a:p>
            <a:r>
              <a:rPr lang="en-US" altLang="en-US">
                <a:latin typeface="Arial" panose="020B0604020202020204" pitchFamily="34" charset="0"/>
                <a:cs typeface="Arial" panose="020B0604020202020204" pitchFamily="34" charset="0"/>
              </a:rPr>
              <a:t>Be consistent in your practices.  Employees compare what happens to them with what happens to their coworkers and they recognize and resent being treated differently.  Jane, John and lunch.  Peirre and Pamela and project recognition.  Consistency in following policy shows fairness and respect even if an employee disagrees.  Consistency also helps in defending your position, should a discrimination complaint be filed.  </a:t>
            </a:r>
          </a:p>
          <a:p>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p:txBody>
          <a:bodyPr/>
          <a:lstStyle/>
          <a:p>
            <a:r>
              <a:rPr lang="en-US" altLang="en-US">
                <a:latin typeface="Arial" panose="020B0604020202020204" pitchFamily="34" charset="0"/>
                <a:cs typeface="Arial" panose="020B0604020202020204" pitchFamily="34" charset="0"/>
              </a:rPr>
              <a:t>Resolve Policy Vacuums – Nothing starts a complaint more quickly than the absence of standards, rules, guidelines or procedures.  If no policy exist in a given personnel area, that can create problems. </a:t>
            </a:r>
          </a:p>
          <a:p>
            <a:r>
              <a:rPr lang="en-US" altLang="en-US">
                <a:latin typeface="Arial" panose="020B0604020202020204" pitchFamily="34" charset="0"/>
                <a:cs typeface="Arial" panose="020B0604020202020204" pitchFamily="34" charset="0"/>
              </a:rPr>
              <a:t>Explain what you do – Explaining your treatment of employees to them is a good sound management. Not providing an explanation or giving one contrary to the facts will often give rise to a complaint.</a:t>
            </a:r>
          </a:p>
          <a:p>
            <a:r>
              <a:rPr lang="en-US" altLang="en-US">
                <a:latin typeface="Arial" panose="020B0604020202020204" pitchFamily="34" charset="0"/>
                <a:cs typeface="Arial" panose="020B0604020202020204" pitchFamily="34" charset="0"/>
              </a:rPr>
              <a:t>Use job related criteria when imposing a personnel action or making an employment decision.  Using this criteria will help to avoid discrimination complaints.  Be prepared to give job-related reasons for any situation that you have handled differently in the past and for any deviation from standard procedure and practice. </a:t>
            </a:r>
          </a:p>
          <a:p>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28663" indent="-279400">
              <a:defRPr>
                <a:solidFill>
                  <a:schemeClr val="tx1"/>
                </a:solidFill>
                <a:latin typeface="Arial" panose="020B0604020202020204" pitchFamily="34" charset="0"/>
              </a:defRPr>
            </a:lvl2pPr>
            <a:lvl3pPr marL="1122363" indent="-225425">
              <a:defRPr>
                <a:solidFill>
                  <a:schemeClr val="tx1"/>
                </a:solidFill>
                <a:latin typeface="Arial" panose="020B0604020202020204" pitchFamily="34" charset="0"/>
              </a:defRPr>
            </a:lvl3pPr>
            <a:lvl4pPr marL="1570038" indent="-223838">
              <a:defRPr>
                <a:solidFill>
                  <a:schemeClr val="tx1"/>
                </a:solidFill>
                <a:latin typeface="Arial" panose="020B0604020202020204" pitchFamily="34" charset="0"/>
              </a:defRPr>
            </a:lvl4pPr>
            <a:lvl5pPr marL="2019300" indent="-225425">
              <a:defRPr>
                <a:solidFill>
                  <a:schemeClr val="tx1"/>
                </a:solidFill>
                <a:latin typeface="Arial" panose="020B0604020202020204" pitchFamily="34" charset="0"/>
              </a:defRPr>
            </a:lvl5pPr>
            <a:lvl6pPr marL="2476500" indent="-225425" eaLnBrk="0" fontAlgn="base" hangingPunct="0">
              <a:spcBef>
                <a:spcPct val="0"/>
              </a:spcBef>
              <a:spcAft>
                <a:spcPct val="0"/>
              </a:spcAft>
              <a:defRPr>
                <a:solidFill>
                  <a:schemeClr val="tx1"/>
                </a:solidFill>
                <a:latin typeface="Arial" panose="020B0604020202020204" pitchFamily="34" charset="0"/>
              </a:defRPr>
            </a:lvl6pPr>
            <a:lvl7pPr marL="2933700" indent="-225425" eaLnBrk="0" fontAlgn="base" hangingPunct="0">
              <a:spcBef>
                <a:spcPct val="0"/>
              </a:spcBef>
              <a:spcAft>
                <a:spcPct val="0"/>
              </a:spcAft>
              <a:defRPr>
                <a:solidFill>
                  <a:schemeClr val="tx1"/>
                </a:solidFill>
                <a:latin typeface="Arial" panose="020B0604020202020204" pitchFamily="34" charset="0"/>
              </a:defRPr>
            </a:lvl7pPr>
            <a:lvl8pPr marL="3390900" indent="-225425" eaLnBrk="0" fontAlgn="base" hangingPunct="0">
              <a:spcBef>
                <a:spcPct val="0"/>
              </a:spcBef>
              <a:spcAft>
                <a:spcPct val="0"/>
              </a:spcAft>
              <a:defRPr>
                <a:solidFill>
                  <a:schemeClr val="tx1"/>
                </a:solidFill>
                <a:latin typeface="Arial" panose="020B0604020202020204" pitchFamily="34" charset="0"/>
              </a:defRPr>
            </a:lvl8pPr>
            <a:lvl9pPr marL="3848100" indent="-225425" eaLnBrk="0" fontAlgn="base" hangingPunct="0">
              <a:spcBef>
                <a:spcPct val="0"/>
              </a:spcBef>
              <a:spcAft>
                <a:spcPct val="0"/>
              </a:spcAft>
              <a:defRPr>
                <a:solidFill>
                  <a:schemeClr val="tx1"/>
                </a:solidFill>
                <a:latin typeface="Arial" panose="020B0604020202020204" pitchFamily="34" charset="0"/>
              </a:defRPr>
            </a:lvl9pPr>
          </a:lstStyle>
          <a:p>
            <a:fld id="{1BE59F8A-5C9E-4F47-BF1B-69C58BF8D359}" type="slidenum">
              <a:rPr lang="en-US" altLang="en-US"/>
              <a:pPr/>
              <a:t>24</a:t>
            </a:fld>
            <a:endParaRPr lang="en-US" alt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p:spPr>
        <p:txBody>
          <a:bodyPr/>
          <a:lstStyle/>
          <a:p>
            <a:r>
              <a:rPr lang="en-US" altLang="en-US">
                <a:latin typeface="Times New Roman" panose="02020603050405020304" pitchFamily="18" charset="0"/>
                <a:cs typeface="Arial" panose="020B0604020202020204" pitchFamily="34" charset="0"/>
              </a:rPr>
              <a:t>Document decisions.  Documentation will help to explain your decisions.  Should an employee file a complaint, having documentation will make it easier to explain your actions to an investigator or at a hearing and to the employee.</a:t>
            </a:r>
          </a:p>
          <a:p>
            <a:endParaRPr lang="en-US" altLang="en-US">
              <a:latin typeface="Times New Roman" panose="02020603050405020304" pitchFamily="18" charset="0"/>
              <a:cs typeface="Arial" panose="020B0604020202020204" pitchFamily="34" charset="0"/>
            </a:endParaRPr>
          </a:p>
          <a:p>
            <a:r>
              <a:rPr lang="en-US" altLang="en-US">
                <a:latin typeface="Times New Roman" panose="02020603050405020304" pitchFamily="18" charset="0"/>
                <a:cs typeface="Arial" panose="020B0604020202020204" pitchFamily="34" charset="0"/>
              </a:rPr>
              <a:t>Address any biases within yourself.  We all have biases. We need to recognize that we do.  Next we need to make a conscious effort to leave our biases out of employment decisions and we need to made certain that we apply objective standards in decision making.</a:t>
            </a:r>
          </a:p>
          <a:p>
            <a:endParaRPr lang="en-US" altLang="en-US">
              <a:latin typeface="Times New Roman" panose="02020603050405020304" pitchFamily="18" charset="0"/>
              <a:cs typeface="Arial" panose="020B0604020202020204" pitchFamily="34" charset="0"/>
            </a:endParaRPr>
          </a:p>
          <a:p>
            <a:r>
              <a:rPr lang="en-US" altLang="en-US">
                <a:latin typeface="Times New Roman" panose="02020603050405020304" pitchFamily="18" charset="0"/>
                <a:cs typeface="Arial" panose="020B0604020202020204" pitchFamily="34" charset="0"/>
              </a:rPr>
              <a:t>Resolve Problems.  Handle problems and disagreements when they arise.  Waiting or avoiding handling problems will only make it worse and sets the agency up for the filing of a discrimination complaint.</a:t>
            </a:r>
          </a:p>
          <a:p>
            <a:endParaRPr lang="en-US" altLang="en-US" b="1">
              <a:latin typeface="Times New Roman" panose="02020603050405020304" pitchFamily="18" charset="0"/>
              <a:cs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28663" indent="-279400">
              <a:defRPr>
                <a:solidFill>
                  <a:schemeClr val="tx1"/>
                </a:solidFill>
                <a:latin typeface="Arial" panose="020B0604020202020204" pitchFamily="34" charset="0"/>
              </a:defRPr>
            </a:lvl2pPr>
            <a:lvl3pPr marL="1122363" indent="-225425">
              <a:defRPr>
                <a:solidFill>
                  <a:schemeClr val="tx1"/>
                </a:solidFill>
                <a:latin typeface="Arial" panose="020B0604020202020204" pitchFamily="34" charset="0"/>
              </a:defRPr>
            </a:lvl3pPr>
            <a:lvl4pPr marL="1570038" indent="-223838">
              <a:defRPr>
                <a:solidFill>
                  <a:schemeClr val="tx1"/>
                </a:solidFill>
                <a:latin typeface="Arial" panose="020B0604020202020204" pitchFamily="34" charset="0"/>
              </a:defRPr>
            </a:lvl4pPr>
            <a:lvl5pPr marL="2019300" indent="-225425">
              <a:defRPr>
                <a:solidFill>
                  <a:schemeClr val="tx1"/>
                </a:solidFill>
                <a:latin typeface="Arial" panose="020B0604020202020204" pitchFamily="34" charset="0"/>
              </a:defRPr>
            </a:lvl5pPr>
            <a:lvl6pPr marL="2476500" indent="-225425" eaLnBrk="0" fontAlgn="base" hangingPunct="0">
              <a:spcBef>
                <a:spcPct val="0"/>
              </a:spcBef>
              <a:spcAft>
                <a:spcPct val="0"/>
              </a:spcAft>
              <a:defRPr>
                <a:solidFill>
                  <a:schemeClr val="tx1"/>
                </a:solidFill>
                <a:latin typeface="Arial" panose="020B0604020202020204" pitchFamily="34" charset="0"/>
              </a:defRPr>
            </a:lvl6pPr>
            <a:lvl7pPr marL="2933700" indent="-225425" eaLnBrk="0" fontAlgn="base" hangingPunct="0">
              <a:spcBef>
                <a:spcPct val="0"/>
              </a:spcBef>
              <a:spcAft>
                <a:spcPct val="0"/>
              </a:spcAft>
              <a:defRPr>
                <a:solidFill>
                  <a:schemeClr val="tx1"/>
                </a:solidFill>
                <a:latin typeface="Arial" panose="020B0604020202020204" pitchFamily="34" charset="0"/>
              </a:defRPr>
            </a:lvl7pPr>
            <a:lvl8pPr marL="3390900" indent="-225425" eaLnBrk="0" fontAlgn="base" hangingPunct="0">
              <a:spcBef>
                <a:spcPct val="0"/>
              </a:spcBef>
              <a:spcAft>
                <a:spcPct val="0"/>
              </a:spcAft>
              <a:defRPr>
                <a:solidFill>
                  <a:schemeClr val="tx1"/>
                </a:solidFill>
                <a:latin typeface="Arial" panose="020B0604020202020204" pitchFamily="34" charset="0"/>
              </a:defRPr>
            </a:lvl8pPr>
            <a:lvl9pPr marL="3848100" indent="-225425" eaLnBrk="0" fontAlgn="base" hangingPunct="0">
              <a:spcBef>
                <a:spcPct val="0"/>
              </a:spcBef>
              <a:spcAft>
                <a:spcPct val="0"/>
              </a:spcAft>
              <a:defRPr>
                <a:solidFill>
                  <a:schemeClr val="tx1"/>
                </a:solidFill>
                <a:latin typeface="Arial" panose="020B0604020202020204" pitchFamily="34" charset="0"/>
              </a:defRPr>
            </a:lvl9pPr>
          </a:lstStyle>
          <a:p>
            <a:fld id="{F485BA94-0A6A-4551-9963-F308B1C4B408}" type="slidenum">
              <a:rPr lang="en-US" altLang="en-US"/>
              <a:pPr/>
              <a:t>25</a:t>
            </a:fld>
            <a:endParaRPr lang="en-US" alt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p:txBody>
          <a:bodyPr/>
          <a:lstStyle/>
          <a:p>
            <a:r>
              <a:rPr lang="en-US" altLang="en-US" b="1">
                <a:latin typeface="Arial" panose="020B0604020202020204" pitchFamily="34" charset="0"/>
                <a:cs typeface="Arial" panose="020B0604020202020204" pitchFamily="34" charset="0"/>
              </a:rPr>
              <a:t>#9 </a:t>
            </a:r>
            <a:r>
              <a:rPr lang="en-US" altLang="en-US">
                <a:latin typeface="Arial" panose="020B0604020202020204" pitchFamily="34" charset="0"/>
                <a:cs typeface="Arial" panose="020B0604020202020204" pitchFamily="34" charset="0"/>
              </a:rPr>
              <a:t>Even if discrimination cannot be proven, unfairness increases the likelihood that the employee will file an EEO complaint.</a:t>
            </a:r>
          </a:p>
          <a:p>
            <a:endParaRPr lang="en-US" altLang="en-US">
              <a:latin typeface="Arial" panose="020B0604020202020204" pitchFamily="34" charset="0"/>
              <a:cs typeface="Arial" panose="020B0604020202020204" pitchFamily="34" charset="0"/>
            </a:endParaRPr>
          </a:p>
          <a:p>
            <a:r>
              <a:rPr lang="en-US" altLang="en-US" b="1">
                <a:latin typeface="Arial" panose="020B0604020202020204" pitchFamily="34" charset="0"/>
                <a:cs typeface="Arial" panose="020B0604020202020204" pitchFamily="34" charset="0"/>
              </a:rPr>
              <a:t>#10   </a:t>
            </a:r>
            <a:r>
              <a:rPr lang="en-US" altLang="en-US">
                <a:latin typeface="Arial" panose="020B0604020202020204" pitchFamily="34" charset="0"/>
                <a:cs typeface="Arial" panose="020B0604020202020204" pitchFamily="34" charset="0"/>
              </a:rPr>
              <a:t>It is important to know your supervisors well enough to anticipate the kind of decisions they would likely make under various  circumstances.  And, it is equally important for the supervisors to know you well enough to anticipate the kind of decisions you will support.</a:t>
            </a:r>
          </a:p>
          <a:p>
            <a:endParaRPr lang="en-US" altLang="en-US">
              <a:latin typeface="Arial" panose="020B0604020202020204" pitchFamily="34" charset="0"/>
              <a:cs typeface="Arial" panose="020B0604020202020204" pitchFamily="34" charset="0"/>
            </a:endParaRPr>
          </a:p>
          <a:p>
            <a:r>
              <a:rPr lang="en-US" altLang="en-US">
                <a:latin typeface="Arial" panose="020B0604020202020204" pitchFamily="34" charset="0"/>
                <a:cs typeface="Arial" panose="020B0604020202020204" pitchFamily="34" charset="0"/>
              </a:rPr>
              <a:t>Any person in a supervisory or managerial position that </a:t>
            </a:r>
            <a:r>
              <a:rPr lang="en-US" altLang="en-US" b="1">
                <a:latin typeface="Arial" panose="020B0604020202020204" pitchFamily="34" charset="0"/>
                <a:cs typeface="Arial" panose="020B0604020202020204" pitchFamily="34" charset="0"/>
              </a:rPr>
              <a:t>participates or condones</a:t>
            </a:r>
            <a:r>
              <a:rPr lang="en-US" altLang="en-US">
                <a:latin typeface="Arial" panose="020B0604020202020204" pitchFamily="34" charset="0"/>
                <a:cs typeface="Arial" panose="020B0604020202020204" pitchFamily="34" charset="0"/>
              </a:rPr>
              <a:t> implicit or explicit unlawful discrimination or harassment will be held accountable</a:t>
            </a:r>
          </a:p>
          <a:p>
            <a:endParaRPr lang="en-US" altLang="en-US">
              <a:latin typeface="Arial" panose="020B0604020202020204" pitchFamily="34" charset="0"/>
              <a:cs typeface="Arial" panose="020B0604020202020204" pitchFamily="34" charset="0"/>
            </a:endParaRPr>
          </a:p>
          <a:p>
            <a:r>
              <a:rPr lang="en-US" altLang="en-US">
                <a:latin typeface="Arial" panose="020B0604020202020204" pitchFamily="34" charset="0"/>
                <a:cs typeface="Arial" panose="020B0604020202020204" pitchFamily="34" charset="0"/>
              </a:rPr>
              <a:t>Supervisors will be held accountable to administer hiring, placement, and training free fo prejudice and stereotypes.  Personnel transactions (selections, transfers, promotion, reductions, discipline, separations/layoffs, etc.) will be monitored to identify trends that may reflect non-compliance with EEO laws.  Identification of any adverse trends will allow us to identify and eliminate personnel policies and procedures that are defined as unlawful discrimination.</a:t>
            </a:r>
          </a:p>
          <a:p>
            <a:endParaRPr lang="en-US" altLang="en-US">
              <a:latin typeface="Arial" panose="020B0604020202020204" pitchFamily="34" charset="0"/>
              <a:cs typeface="Arial" panose="020B0604020202020204" pitchFamily="34" charset="0"/>
            </a:endParaRPr>
          </a:p>
          <a:p>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28663" indent="-279400">
              <a:defRPr>
                <a:solidFill>
                  <a:schemeClr val="tx1"/>
                </a:solidFill>
                <a:latin typeface="Arial" panose="020B0604020202020204" pitchFamily="34" charset="0"/>
              </a:defRPr>
            </a:lvl2pPr>
            <a:lvl3pPr marL="1122363" indent="-225425">
              <a:defRPr>
                <a:solidFill>
                  <a:schemeClr val="tx1"/>
                </a:solidFill>
                <a:latin typeface="Arial" panose="020B0604020202020204" pitchFamily="34" charset="0"/>
              </a:defRPr>
            </a:lvl3pPr>
            <a:lvl4pPr marL="1570038" indent="-223838">
              <a:defRPr>
                <a:solidFill>
                  <a:schemeClr val="tx1"/>
                </a:solidFill>
                <a:latin typeface="Arial" panose="020B0604020202020204" pitchFamily="34" charset="0"/>
              </a:defRPr>
            </a:lvl4pPr>
            <a:lvl5pPr marL="2019300" indent="-225425">
              <a:defRPr>
                <a:solidFill>
                  <a:schemeClr val="tx1"/>
                </a:solidFill>
                <a:latin typeface="Arial" panose="020B0604020202020204" pitchFamily="34" charset="0"/>
              </a:defRPr>
            </a:lvl5pPr>
            <a:lvl6pPr marL="2476500" indent="-225425" eaLnBrk="0" fontAlgn="base" hangingPunct="0">
              <a:spcBef>
                <a:spcPct val="0"/>
              </a:spcBef>
              <a:spcAft>
                <a:spcPct val="0"/>
              </a:spcAft>
              <a:defRPr>
                <a:solidFill>
                  <a:schemeClr val="tx1"/>
                </a:solidFill>
                <a:latin typeface="Arial" panose="020B0604020202020204" pitchFamily="34" charset="0"/>
              </a:defRPr>
            </a:lvl6pPr>
            <a:lvl7pPr marL="2933700" indent="-225425" eaLnBrk="0" fontAlgn="base" hangingPunct="0">
              <a:spcBef>
                <a:spcPct val="0"/>
              </a:spcBef>
              <a:spcAft>
                <a:spcPct val="0"/>
              </a:spcAft>
              <a:defRPr>
                <a:solidFill>
                  <a:schemeClr val="tx1"/>
                </a:solidFill>
                <a:latin typeface="Arial" panose="020B0604020202020204" pitchFamily="34" charset="0"/>
              </a:defRPr>
            </a:lvl7pPr>
            <a:lvl8pPr marL="3390900" indent="-225425" eaLnBrk="0" fontAlgn="base" hangingPunct="0">
              <a:spcBef>
                <a:spcPct val="0"/>
              </a:spcBef>
              <a:spcAft>
                <a:spcPct val="0"/>
              </a:spcAft>
              <a:defRPr>
                <a:solidFill>
                  <a:schemeClr val="tx1"/>
                </a:solidFill>
                <a:latin typeface="Arial" panose="020B0604020202020204" pitchFamily="34" charset="0"/>
              </a:defRPr>
            </a:lvl8pPr>
            <a:lvl9pPr marL="3848100" indent="-225425" eaLnBrk="0" fontAlgn="base" hangingPunct="0">
              <a:spcBef>
                <a:spcPct val="0"/>
              </a:spcBef>
              <a:spcAft>
                <a:spcPct val="0"/>
              </a:spcAft>
              <a:defRPr>
                <a:solidFill>
                  <a:schemeClr val="tx1"/>
                </a:solidFill>
                <a:latin typeface="Arial" panose="020B0604020202020204" pitchFamily="34" charset="0"/>
              </a:defRPr>
            </a:lvl9pPr>
          </a:lstStyle>
          <a:p>
            <a:fld id="{6325AA65-DE4F-4CAF-A5C2-F815385FFE26}" type="slidenum">
              <a:rPr lang="en-US" altLang="en-US"/>
              <a:pPr/>
              <a:t>27</a:t>
            </a:fld>
            <a:endParaRPr lang="en-US" altLang="en-US"/>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p:txBody>
          <a:bodyPr/>
          <a:lstStyle/>
          <a:p>
            <a:r>
              <a:rPr lang="en-US" altLang="en-US">
                <a:latin typeface="Arial" panose="020B0604020202020204" pitchFamily="34" charset="0"/>
                <a:cs typeface="Arial" panose="020B0604020202020204" pitchFamily="34" charset="0"/>
              </a:rPr>
              <a:t>Managers and Supervisors can effectively manage a diverse workforce and minimize potential EEO problems by applying the same standards to all employees, particularly in administering discipline/correction action and dealing with termination for poor performance or policy violations.  </a:t>
            </a:r>
          </a:p>
          <a:p>
            <a:endParaRPr lang="en-US" altLang="en-US">
              <a:latin typeface="Arial" panose="020B0604020202020204" pitchFamily="34" charset="0"/>
              <a:cs typeface="Arial" panose="020B0604020202020204" pitchFamily="34" charset="0"/>
            </a:endParaRPr>
          </a:p>
          <a:p>
            <a:r>
              <a:rPr lang="en-US" altLang="en-US">
                <a:latin typeface="Arial" panose="020B0604020202020204" pitchFamily="34" charset="0"/>
                <a:cs typeface="Arial" panose="020B0604020202020204" pitchFamily="34" charset="0"/>
              </a:rPr>
              <a:t>By applying the following guidelines and documenting actions, managers and supervisors will minimize the likelihood of adverse actions becoming successful EEO cases.</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28663" indent="-279400">
              <a:defRPr>
                <a:solidFill>
                  <a:schemeClr val="tx1"/>
                </a:solidFill>
                <a:latin typeface="Arial" panose="020B0604020202020204" pitchFamily="34" charset="0"/>
              </a:defRPr>
            </a:lvl2pPr>
            <a:lvl3pPr marL="1122363" indent="-225425">
              <a:defRPr>
                <a:solidFill>
                  <a:schemeClr val="tx1"/>
                </a:solidFill>
                <a:latin typeface="Arial" panose="020B0604020202020204" pitchFamily="34" charset="0"/>
              </a:defRPr>
            </a:lvl3pPr>
            <a:lvl4pPr marL="1570038" indent="-223838">
              <a:defRPr>
                <a:solidFill>
                  <a:schemeClr val="tx1"/>
                </a:solidFill>
                <a:latin typeface="Arial" panose="020B0604020202020204" pitchFamily="34" charset="0"/>
              </a:defRPr>
            </a:lvl4pPr>
            <a:lvl5pPr marL="2019300" indent="-225425">
              <a:defRPr>
                <a:solidFill>
                  <a:schemeClr val="tx1"/>
                </a:solidFill>
                <a:latin typeface="Arial" panose="020B0604020202020204" pitchFamily="34" charset="0"/>
              </a:defRPr>
            </a:lvl5pPr>
            <a:lvl6pPr marL="2476500" indent="-225425" eaLnBrk="0" fontAlgn="base" hangingPunct="0">
              <a:spcBef>
                <a:spcPct val="0"/>
              </a:spcBef>
              <a:spcAft>
                <a:spcPct val="0"/>
              </a:spcAft>
              <a:defRPr>
                <a:solidFill>
                  <a:schemeClr val="tx1"/>
                </a:solidFill>
                <a:latin typeface="Arial" panose="020B0604020202020204" pitchFamily="34" charset="0"/>
              </a:defRPr>
            </a:lvl6pPr>
            <a:lvl7pPr marL="2933700" indent="-225425" eaLnBrk="0" fontAlgn="base" hangingPunct="0">
              <a:spcBef>
                <a:spcPct val="0"/>
              </a:spcBef>
              <a:spcAft>
                <a:spcPct val="0"/>
              </a:spcAft>
              <a:defRPr>
                <a:solidFill>
                  <a:schemeClr val="tx1"/>
                </a:solidFill>
                <a:latin typeface="Arial" panose="020B0604020202020204" pitchFamily="34" charset="0"/>
              </a:defRPr>
            </a:lvl7pPr>
            <a:lvl8pPr marL="3390900" indent="-225425" eaLnBrk="0" fontAlgn="base" hangingPunct="0">
              <a:spcBef>
                <a:spcPct val="0"/>
              </a:spcBef>
              <a:spcAft>
                <a:spcPct val="0"/>
              </a:spcAft>
              <a:defRPr>
                <a:solidFill>
                  <a:schemeClr val="tx1"/>
                </a:solidFill>
                <a:latin typeface="Arial" panose="020B0604020202020204" pitchFamily="34" charset="0"/>
              </a:defRPr>
            </a:lvl8pPr>
            <a:lvl9pPr marL="3848100" indent="-225425" eaLnBrk="0" fontAlgn="base" hangingPunct="0">
              <a:spcBef>
                <a:spcPct val="0"/>
              </a:spcBef>
              <a:spcAft>
                <a:spcPct val="0"/>
              </a:spcAft>
              <a:defRPr>
                <a:solidFill>
                  <a:schemeClr val="tx1"/>
                </a:solidFill>
                <a:latin typeface="Arial" panose="020B0604020202020204" pitchFamily="34" charset="0"/>
              </a:defRPr>
            </a:lvl9pPr>
          </a:lstStyle>
          <a:p>
            <a:fld id="{4028D53B-A6CB-45F1-BE85-C4F4C3A9AF03}" type="slidenum">
              <a:rPr lang="en-US" altLang="en-US"/>
              <a:pPr/>
              <a:t>28</a:t>
            </a:fld>
            <a:endParaRPr lang="en-US" altLang="en-US"/>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p:txBody>
          <a:bodyPr/>
          <a:lstStyle/>
          <a:p>
            <a:r>
              <a:rPr lang="en-US" altLang="en-US">
                <a:latin typeface="Arial" panose="020B0604020202020204" pitchFamily="34" charset="0"/>
                <a:cs typeface="Arial" panose="020B0604020202020204" pitchFamily="34" charset="0"/>
              </a:rPr>
              <a:t>Keeps a competitive resources advantage</a:t>
            </a:r>
          </a:p>
          <a:p>
            <a:r>
              <a:rPr lang="en-US" altLang="en-US">
                <a:latin typeface="Arial" panose="020B0604020202020204" pitchFamily="34" charset="0"/>
                <a:cs typeface="Arial" panose="020B0604020202020204" pitchFamily="34" charset="0"/>
              </a:rPr>
              <a:t>Diversity is NOT:</a:t>
            </a:r>
          </a:p>
          <a:p>
            <a:pPr>
              <a:buFontTx/>
              <a:buChar char="•"/>
            </a:pPr>
            <a:r>
              <a:rPr lang="en-US" altLang="en-US">
                <a:latin typeface="Arial" panose="020B0604020202020204" pitchFamily="34" charset="0"/>
                <a:cs typeface="Arial" panose="020B0604020202020204" pitchFamily="34" charset="0"/>
              </a:rPr>
              <a:t>Is not a </a:t>
            </a:r>
            <a:r>
              <a:rPr lang="en-US" altLang="en-US" b="1">
                <a:latin typeface="Arial" panose="020B0604020202020204" pitchFamily="34" charset="0"/>
                <a:cs typeface="Arial" panose="020B0604020202020204" pitchFamily="34" charset="0"/>
              </a:rPr>
              <a:t>problem</a:t>
            </a:r>
            <a:r>
              <a:rPr lang="en-US" altLang="en-US">
                <a:latin typeface="Arial" panose="020B0604020202020204" pitchFamily="34" charset="0"/>
                <a:cs typeface="Arial" panose="020B0604020202020204" pitchFamily="34" charset="0"/>
              </a:rPr>
              <a:t>, its an </a:t>
            </a:r>
            <a:r>
              <a:rPr lang="en-US" altLang="en-US" b="1">
                <a:latin typeface="Arial" panose="020B0604020202020204" pitchFamily="34" charset="0"/>
                <a:cs typeface="Arial" panose="020B0604020202020204" pitchFamily="34" charset="0"/>
              </a:rPr>
              <a:t>opportunity</a:t>
            </a:r>
          </a:p>
          <a:p>
            <a:pPr>
              <a:buFontTx/>
              <a:buChar char="•"/>
            </a:pPr>
            <a:r>
              <a:rPr lang="en-US" altLang="en-US">
                <a:latin typeface="Arial" panose="020B0604020202020204" pitchFamily="34" charset="0"/>
                <a:cs typeface="Arial" panose="020B0604020202020204" pitchFamily="34" charset="0"/>
              </a:rPr>
              <a:t>About </a:t>
            </a:r>
            <a:r>
              <a:rPr lang="en-US" altLang="en-US" b="1">
                <a:latin typeface="Arial" panose="020B0604020202020204" pitchFamily="34" charset="0"/>
                <a:cs typeface="Arial" panose="020B0604020202020204" pitchFamily="34" charset="0"/>
              </a:rPr>
              <a:t>exclusivity</a:t>
            </a:r>
            <a:r>
              <a:rPr lang="en-US" altLang="en-US">
                <a:latin typeface="Arial" panose="020B0604020202020204" pitchFamily="34" charset="0"/>
                <a:cs typeface="Arial" panose="020B0604020202020204" pitchFamily="34" charset="0"/>
              </a:rPr>
              <a:t>, its </a:t>
            </a:r>
            <a:r>
              <a:rPr lang="en-US" altLang="en-US" b="1">
                <a:latin typeface="Arial" panose="020B0604020202020204" pitchFamily="34" charset="0"/>
                <a:cs typeface="Arial" panose="020B0604020202020204" pitchFamily="34" charset="0"/>
              </a:rPr>
              <a:t>inclusivity</a:t>
            </a:r>
            <a:r>
              <a:rPr lang="en-US" altLang="en-US">
                <a:latin typeface="Arial" panose="020B0604020202020204" pitchFamily="34" charset="0"/>
                <a:cs typeface="Arial" panose="020B0604020202020204" pitchFamily="34" charset="0"/>
              </a:rPr>
              <a:t> and maximizing everyone's talents, skills, abilities and contributions for organizations to gain a competitive advantage</a:t>
            </a:r>
          </a:p>
          <a:p>
            <a:pPr>
              <a:buFontTx/>
              <a:buChar char="•"/>
            </a:pPr>
            <a:r>
              <a:rPr lang="en-US" altLang="en-US">
                <a:latin typeface="Arial" panose="020B0604020202020204" pitchFamily="34" charset="0"/>
                <a:cs typeface="Arial" panose="020B0604020202020204" pitchFamily="34" charset="0"/>
              </a:rPr>
              <a:t>Just another fad, because the national and demographic workplace trends prove its here to stay. The real question is whether </a:t>
            </a:r>
            <a:r>
              <a:rPr lang="en-US" altLang="en-US" b="1" u="sng">
                <a:latin typeface="Arial" panose="020B0604020202020204" pitchFamily="34" charset="0"/>
                <a:cs typeface="Arial" panose="020B0604020202020204" pitchFamily="34" charset="0"/>
              </a:rPr>
              <a:t>we</a:t>
            </a:r>
            <a:r>
              <a:rPr lang="en-US" altLang="en-US">
                <a:latin typeface="Arial" panose="020B0604020202020204" pitchFamily="34" charset="0"/>
                <a:cs typeface="Arial" panose="020B0604020202020204" pitchFamily="34" charset="0"/>
              </a:rPr>
              <a:t> can manage it as a </a:t>
            </a:r>
            <a:r>
              <a:rPr lang="en-US" altLang="en-US" b="1">
                <a:latin typeface="Arial" panose="020B0604020202020204" pitchFamily="34" charset="0"/>
                <a:cs typeface="Arial" panose="020B0604020202020204" pitchFamily="34" charset="0"/>
              </a:rPr>
              <a:t>positive</a:t>
            </a:r>
            <a:r>
              <a:rPr lang="en-US" altLang="en-US">
                <a:latin typeface="Arial" panose="020B0604020202020204" pitchFamily="34" charset="0"/>
                <a:cs typeface="Arial" panose="020B0604020202020204" pitchFamily="34" charset="0"/>
              </a:rPr>
              <a:t> rather than a </a:t>
            </a:r>
            <a:r>
              <a:rPr lang="en-US" altLang="en-US" b="1">
                <a:latin typeface="Arial" panose="020B0604020202020204" pitchFamily="34" charset="0"/>
                <a:cs typeface="Arial" panose="020B0604020202020204" pitchFamily="34" charset="0"/>
              </a:rPr>
              <a:t>negative</a:t>
            </a:r>
            <a:r>
              <a:rPr lang="en-US" altLang="en-US">
                <a:latin typeface="Arial" panose="020B0604020202020204" pitchFamily="34" charset="0"/>
                <a:cs typeface="Arial" panose="020B0604020202020204" pitchFamily="34" charset="0"/>
              </a:rPr>
              <a:t> force for change.</a:t>
            </a:r>
          </a:p>
          <a:p>
            <a:pPr>
              <a:buFontTx/>
              <a:buChar char="•"/>
            </a:pPr>
            <a:r>
              <a:rPr lang="en-US" altLang="en-US">
                <a:latin typeface="Arial" panose="020B0604020202020204" pitchFamily="34" charset="0"/>
                <a:cs typeface="Arial" panose="020B0604020202020204" pitchFamily="34" charset="0"/>
              </a:rPr>
              <a:t>Just another form EEO because diversity goes beyond compliance as an organizational commitment to excellence, by using diversity as a source of strength.</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28663" indent="-279400">
              <a:defRPr>
                <a:solidFill>
                  <a:schemeClr val="tx1"/>
                </a:solidFill>
                <a:latin typeface="Arial" panose="020B0604020202020204" pitchFamily="34" charset="0"/>
              </a:defRPr>
            </a:lvl2pPr>
            <a:lvl3pPr marL="1122363" indent="-225425">
              <a:defRPr>
                <a:solidFill>
                  <a:schemeClr val="tx1"/>
                </a:solidFill>
                <a:latin typeface="Arial" panose="020B0604020202020204" pitchFamily="34" charset="0"/>
              </a:defRPr>
            </a:lvl3pPr>
            <a:lvl4pPr marL="1570038" indent="-223838">
              <a:defRPr>
                <a:solidFill>
                  <a:schemeClr val="tx1"/>
                </a:solidFill>
                <a:latin typeface="Arial" panose="020B0604020202020204" pitchFamily="34" charset="0"/>
              </a:defRPr>
            </a:lvl4pPr>
            <a:lvl5pPr marL="2019300" indent="-225425">
              <a:defRPr>
                <a:solidFill>
                  <a:schemeClr val="tx1"/>
                </a:solidFill>
                <a:latin typeface="Arial" panose="020B0604020202020204" pitchFamily="34" charset="0"/>
              </a:defRPr>
            </a:lvl5pPr>
            <a:lvl6pPr marL="2476500" indent="-225425" eaLnBrk="0" fontAlgn="base" hangingPunct="0">
              <a:spcBef>
                <a:spcPct val="0"/>
              </a:spcBef>
              <a:spcAft>
                <a:spcPct val="0"/>
              </a:spcAft>
              <a:defRPr>
                <a:solidFill>
                  <a:schemeClr val="tx1"/>
                </a:solidFill>
                <a:latin typeface="Arial" panose="020B0604020202020204" pitchFamily="34" charset="0"/>
              </a:defRPr>
            </a:lvl6pPr>
            <a:lvl7pPr marL="2933700" indent="-225425" eaLnBrk="0" fontAlgn="base" hangingPunct="0">
              <a:spcBef>
                <a:spcPct val="0"/>
              </a:spcBef>
              <a:spcAft>
                <a:spcPct val="0"/>
              </a:spcAft>
              <a:defRPr>
                <a:solidFill>
                  <a:schemeClr val="tx1"/>
                </a:solidFill>
                <a:latin typeface="Arial" panose="020B0604020202020204" pitchFamily="34" charset="0"/>
              </a:defRPr>
            </a:lvl7pPr>
            <a:lvl8pPr marL="3390900" indent="-225425" eaLnBrk="0" fontAlgn="base" hangingPunct="0">
              <a:spcBef>
                <a:spcPct val="0"/>
              </a:spcBef>
              <a:spcAft>
                <a:spcPct val="0"/>
              </a:spcAft>
              <a:defRPr>
                <a:solidFill>
                  <a:schemeClr val="tx1"/>
                </a:solidFill>
                <a:latin typeface="Arial" panose="020B0604020202020204" pitchFamily="34" charset="0"/>
              </a:defRPr>
            </a:lvl8pPr>
            <a:lvl9pPr marL="3848100" indent="-225425" eaLnBrk="0" fontAlgn="base" hangingPunct="0">
              <a:spcBef>
                <a:spcPct val="0"/>
              </a:spcBef>
              <a:spcAft>
                <a:spcPct val="0"/>
              </a:spcAft>
              <a:defRPr>
                <a:solidFill>
                  <a:schemeClr val="tx1"/>
                </a:solidFill>
                <a:latin typeface="Arial" panose="020B0604020202020204" pitchFamily="34" charset="0"/>
              </a:defRPr>
            </a:lvl9pPr>
          </a:lstStyle>
          <a:p>
            <a:fld id="{EE5B823F-957E-4048-90AD-C3407CEA2F6E}" type="slidenum">
              <a:rPr lang="en-US" altLang="en-US"/>
              <a:pPr/>
              <a:t>29</a:t>
            </a:fld>
            <a:endParaRPr lang="en-US" alt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p:txBody>
          <a:bodyPr/>
          <a:lstStyle/>
          <a:p>
            <a:r>
              <a:rPr lang="en-US" altLang="en-US">
                <a:latin typeface="Arial" panose="020B0604020202020204" pitchFamily="34" charset="0"/>
                <a:cs typeface="Arial" panose="020B0604020202020204" pitchFamily="34" charset="0"/>
              </a:rPr>
              <a:t>Some employees may not be comfortable communicating with their supervisors.  We must recognize that some employees are intimidated by the mere position of supervisor or manager.  </a:t>
            </a:r>
          </a:p>
          <a:p>
            <a:endParaRPr lang="en-US" altLang="en-US">
              <a:latin typeface="Arial" panose="020B0604020202020204" pitchFamily="34" charset="0"/>
              <a:cs typeface="Arial" panose="020B0604020202020204" pitchFamily="34" charset="0"/>
            </a:endParaRPr>
          </a:p>
          <a:p>
            <a:r>
              <a:rPr lang="en-US" altLang="en-US">
                <a:latin typeface="Arial" panose="020B0604020202020204" pitchFamily="34" charset="0"/>
                <a:cs typeface="Arial" panose="020B0604020202020204" pitchFamily="34" charset="0"/>
              </a:rPr>
              <a:t>There are standards of formality required in any organization.  We must be alert to avoid types of addresses and conversations that are not applied uniformity to all employees or may be interpreted as demeaning by some employees.  For instance…</a:t>
            </a:r>
          </a:p>
          <a:p>
            <a:endParaRPr lang="en-US" altLang="en-US">
              <a:latin typeface="Arial" panose="020B0604020202020204" pitchFamily="34" charset="0"/>
              <a:cs typeface="Arial" panose="020B0604020202020204" pitchFamily="34" charset="0"/>
            </a:endParaRPr>
          </a:p>
          <a:p>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28663" indent="-279400">
              <a:defRPr>
                <a:solidFill>
                  <a:schemeClr val="tx1"/>
                </a:solidFill>
                <a:latin typeface="Arial" panose="020B0604020202020204" pitchFamily="34" charset="0"/>
              </a:defRPr>
            </a:lvl2pPr>
            <a:lvl3pPr marL="1122363" indent="-225425">
              <a:defRPr>
                <a:solidFill>
                  <a:schemeClr val="tx1"/>
                </a:solidFill>
                <a:latin typeface="Arial" panose="020B0604020202020204" pitchFamily="34" charset="0"/>
              </a:defRPr>
            </a:lvl3pPr>
            <a:lvl4pPr marL="1570038" indent="-223838">
              <a:defRPr>
                <a:solidFill>
                  <a:schemeClr val="tx1"/>
                </a:solidFill>
                <a:latin typeface="Arial" panose="020B0604020202020204" pitchFamily="34" charset="0"/>
              </a:defRPr>
            </a:lvl4pPr>
            <a:lvl5pPr marL="2019300" indent="-225425">
              <a:defRPr>
                <a:solidFill>
                  <a:schemeClr val="tx1"/>
                </a:solidFill>
                <a:latin typeface="Arial" panose="020B0604020202020204" pitchFamily="34" charset="0"/>
              </a:defRPr>
            </a:lvl5pPr>
            <a:lvl6pPr marL="2476500" indent="-225425" eaLnBrk="0" fontAlgn="base" hangingPunct="0">
              <a:spcBef>
                <a:spcPct val="0"/>
              </a:spcBef>
              <a:spcAft>
                <a:spcPct val="0"/>
              </a:spcAft>
              <a:defRPr>
                <a:solidFill>
                  <a:schemeClr val="tx1"/>
                </a:solidFill>
                <a:latin typeface="Arial" panose="020B0604020202020204" pitchFamily="34" charset="0"/>
              </a:defRPr>
            </a:lvl6pPr>
            <a:lvl7pPr marL="2933700" indent="-225425" eaLnBrk="0" fontAlgn="base" hangingPunct="0">
              <a:spcBef>
                <a:spcPct val="0"/>
              </a:spcBef>
              <a:spcAft>
                <a:spcPct val="0"/>
              </a:spcAft>
              <a:defRPr>
                <a:solidFill>
                  <a:schemeClr val="tx1"/>
                </a:solidFill>
                <a:latin typeface="Arial" panose="020B0604020202020204" pitchFamily="34" charset="0"/>
              </a:defRPr>
            </a:lvl7pPr>
            <a:lvl8pPr marL="3390900" indent="-225425" eaLnBrk="0" fontAlgn="base" hangingPunct="0">
              <a:spcBef>
                <a:spcPct val="0"/>
              </a:spcBef>
              <a:spcAft>
                <a:spcPct val="0"/>
              </a:spcAft>
              <a:defRPr>
                <a:solidFill>
                  <a:schemeClr val="tx1"/>
                </a:solidFill>
                <a:latin typeface="Arial" panose="020B0604020202020204" pitchFamily="34" charset="0"/>
              </a:defRPr>
            </a:lvl8pPr>
            <a:lvl9pPr marL="3848100" indent="-225425" eaLnBrk="0" fontAlgn="base" hangingPunct="0">
              <a:spcBef>
                <a:spcPct val="0"/>
              </a:spcBef>
              <a:spcAft>
                <a:spcPct val="0"/>
              </a:spcAft>
              <a:defRPr>
                <a:solidFill>
                  <a:schemeClr val="tx1"/>
                </a:solidFill>
                <a:latin typeface="Arial" panose="020B0604020202020204" pitchFamily="34" charset="0"/>
              </a:defRPr>
            </a:lvl9pPr>
          </a:lstStyle>
          <a:p>
            <a:fld id="{DDEBA22C-DA4B-4606-90FF-8EC227AD693B}" type="slidenum">
              <a:rPr lang="en-US" altLang="en-US"/>
              <a:pPr/>
              <a:t>30</a:t>
            </a:fld>
            <a:endParaRPr lang="en-US" alt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p:txBody>
          <a:bodyPr/>
          <a:lstStyle/>
          <a:p>
            <a:r>
              <a:rPr lang="en-US" altLang="en-US">
                <a:latin typeface="Arial" panose="020B0604020202020204" pitchFamily="34" charset="0"/>
                <a:cs typeface="Arial" panose="020B0604020202020204" pitchFamily="34" charset="0"/>
              </a:rPr>
              <a:t>We as managers and supervisors may unconsciously create a undesirable environments by our actions, as well as, when speaking.  If a manager joins only male employees at coffee breaks and lunch periods, and excludes women employees doing the same job, the female employees may infer that they are considered second-class employees.  This exclusion may prevent female employees from being a part of the informal peer organization and thereby removes them from an important source of information.</a:t>
            </a:r>
          </a:p>
          <a:p>
            <a:endParaRPr lang="en-US" altLang="en-US">
              <a:latin typeface="Arial" panose="020B0604020202020204" pitchFamily="34" charset="0"/>
              <a:cs typeface="Arial" panose="020B0604020202020204" pitchFamily="34" charset="0"/>
            </a:endParaRPr>
          </a:p>
          <a:p>
            <a:r>
              <a:rPr lang="en-US" altLang="en-US">
                <a:latin typeface="Arial" panose="020B0604020202020204" pitchFamily="34" charset="0"/>
                <a:cs typeface="Arial" panose="020B0604020202020204" pitchFamily="34" charset="0"/>
              </a:rPr>
              <a:t>Another example of how management’s actions can lead to possible EEO complaints is if it is perceived that white employees are only given highly visible assignments, while giving minority employees less visible ones, does not reflect an environment of </a:t>
            </a:r>
            <a:r>
              <a:rPr lang="en-US" altLang="en-US" b="1">
                <a:latin typeface="Arial" panose="020B0604020202020204" pitchFamily="34" charset="0"/>
                <a:cs typeface="Arial" panose="020B0604020202020204" pitchFamily="34" charset="0"/>
              </a:rPr>
              <a:t>fairness</a:t>
            </a:r>
            <a:r>
              <a:rPr lang="en-US" altLang="en-US">
                <a:latin typeface="Arial" panose="020B0604020202020204" pitchFamily="34" charset="0"/>
                <a:cs typeface="Arial" panose="020B0604020202020204" pitchFamily="34" charset="0"/>
              </a:rPr>
              <a:t> and </a:t>
            </a:r>
            <a:r>
              <a:rPr lang="en-US" altLang="en-US" b="1">
                <a:latin typeface="Arial" panose="020B0604020202020204" pitchFamily="34" charset="0"/>
                <a:cs typeface="Arial" panose="020B0604020202020204" pitchFamily="34" charset="0"/>
              </a:rPr>
              <a:t>impartiality.</a:t>
            </a:r>
          </a:p>
          <a:p>
            <a:endParaRPr lang="en-US" altLang="en-US" b="1">
              <a:latin typeface="Arial" panose="020B0604020202020204" pitchFamily="34" charset="0"/>
              <a:cs typeface="Arial" panose="020B0604020202020204" pitchFamily="34" charset="0"/>
            </a:endParaRPr>
          </a:p>
          <a:p>
            <a:r>
              <a:rPr lang="en-US" altLang="en-US" sz="1300">
                <a:latin typeface="Times New Roman" panose="02020603050405020304" pitchFamily="18" charset="0"/>
                <a:cs typeface="Arial" panose="020B0604020202020204" pitchFamily="34" charset="0"/>
              </a:rPr>
              <a:t>Sources of information can include witness</a:t>
            </a:r>
          </a:p>
          <a:p>
            <a:r>
              <a:rPr lang="en-US" altLang="en-US" sz="1300">
                <a:latin typeface="Times New Roman" panose="02020603050405020304" pitchFamily="18" charset="0"/>
                <a:cs typeface="Arial" panose="020B0604020202020204" pitchFamily="34" charset="0"/>
              </a:rPr>
              <a:t>statements, including consideration of their credibility; </a:t>
            </a:r>
          </a:p>
          <a:p>
            <a:r>
              <a:rPr lang="en-US" altLang="en-US" sz="1300">
                <a:latin typeface="Times New Roman" panose="02020603050405020304" pitchFamily="18" charset="0"/>
                <a:cs typeface="Arial" panose="020B0604020202020204" pitchFamily="34" charset="0"/>
              </a:rPr>
              <a:t>documents; direct observation; and statistical evidence such as</a:t>
            </a:r>
          </a:p>
          <a:p>
            <a:r>
              <a:rPr lang="en-US" altLang="en-US" sz="1300">
                <a:latin typeface="Times New Roman" panose="02020603050405020304" pitchFamily="18" charset="0"/>
                <a:cs typeface="Arial" panose="020B0604020202020204" pitchFamily="34" charset="0"/>
              </a:rPr>
              <a:t>EEO data. </a:t>
            </a:r>
          </a:p>
          <a:p>
            <a:endParaRPr lang="en-US" altLang="en-US" b="1">
              <a:latin typeface="Arial" panose="020B0604020202020204" pitchFamily="34" charset="0"/>
              <a:cs typeface="Arial" panose="020B060402020202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p:spPr>
        <p:txBody>
          <a:bodyPr/>
          <a:lstStyle/>
          <a:p>
            <a:pPr>
              <a:lnSpc>
                <a:spcPct val="90000"/>
              </a:lnSpc>
            </a:pPr>
            <a:r>
              <a:rPr lang="en-US" altLang="en-US" sz="900">
                <a:latin typeface="Arial" panose="020B0604020202020204" pitchFamily="34" charset="0"/>
                <a:cs typeface="Arial" panose="020B0604020202020204" pitchFamily="34" charset="0"/>
              </a:rPr>
              <a:t>Recruit, hire, and promote with EEO in mind, by implementing practices designed to widen and </a:t>
            </a:r>
            <a:r>
              <a:rPr lang="en-US" altLang="en-US" sz="900" b="1">
                <a:latin typeface="Arial" panose="020B0604020202020204" pitchFamily="34" charset="0"/>
                <a:cs typeface="Arial" panose="020B0604020202020204" pitchFamily="34" charset="0"/>
              </a:rPr>
              <a:t>diversify the pool of candidates</a:t>
            </a:r>
            <a:r>
              <a:rPr lang="en-US" altLang="en-US" sz="900">
                <a:latin typeface="Arial" panose="020B0604020202020204" pitchFamily="34" charset="0"/>
                <a:cs typeface="Arial" panose="020B0604020202020204" pitchFamily="34" charset="0"/>
              </a:rPr>
              <a:t> considered for employment openings, including openings in upper-level management. </a:t>
            </a:r>
          </a:p>
          <a:p>
            <a:pPr>
              <a:lnSpc>
                <a:spcPct val="90000"/>
              </a:lnSpc>
            </a:pPr>
            <a:endParaRPr lang="en-US" altLang="en-US" sz="900">
              <a:latin typeface="Arial" panose="020B0604020202020204" pitchFamily="34" charset="0"/>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spect="1" noChangeArrowheads="1" noTextEdit="1"/>
          </p:cNvSpPr>
          <p:nvPr>
            <p:ph type="sldImg"/>
          </p:nvPr>
        </p:nvSpPr>
        <p:spPr>
          <a:ln/>
        </p:spPr>
      </p:sp>
      <p:sp>
        <p:nvSpPr>
          <p:cNvPr id="97283" name="Rectangle 3"/>
          <p:cNvSpPr>
            <a:spLocks noGrp="1" noChangeArrowheads="1"/>
          </p:cNvSpPr>
          <p:nvPr>
            <p:ph type="body" idx="1"/>
          </p:nvPr>
        </p:nvSpPr>
        <p:spPr/>
        <p:txBody>
          <a:bodyPr/>
          <a:lstStyle/>
          <a:p>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p:txBody>
          <a:bodyPr/>
          <a:lstStyle/>
          <a:p>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p:txBody>
          <a:bodyPr/>
          <a:lstStyle/>
          <a:p>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28663" indent="-279400">
              <a:defRPr>
                <a:solidFill>
                  <a:schemeClr val="tx1"/>
                </a:solidFill>
                <a:latin typeface="Arial" panose="020B0604020202020204" pitchFamily="34" charset="0"/>
              </a:defRPr>
            </a:lvl2pPr>
            <a:lvl3pPr marL="1122363" indent="-225425">
              <a:defRPr>
                <a:solidFill>
                  <a:schemeClr val="tx1"/>
                </a:solidFill>
                <a:latin typeface="Arial" panose="020B0604020202020204" pitchFamily="34" charset="0"/>
              </a:defRPr>
            </a:lvl3pPr>
            <a:lvl4pPr marL="1570038" indent="-223838">
              <a:defRPr>
                <a:solidFill>
                  <a:schemeClr val="tx1"/>
                </a:solidFill>
                <a:latin typeface="Arial" panose="020B0604020202020204" pitchFamily="34" charset="0"/>
              </a:defRPr>
            </a:lvl4pPr>
            <a:lvl5pPr marL="2019300" indent="-225425">
              <a:defRPr>
                <a:solidFill>
                  <a:schemeClr val="tx1"/>
                </a:solidFill>
                <a:latin typeface="Arial" panose="020B0604020202020204" pitchFamily="34" charset="0"/>
              </a:defRPr>
            </a:lvl5pPr>
            <a:lvl6pPr marL="2476500" indent="-225425" eaLnBrk="0" fontAlgn="base" hangingPunct="0">
              <a:spcBef>
                <a:spcPct val="0"/>
              </a:spcBef>
              <a:spcAft>
                <a:spcPct val="0"/>
              </a:spcAft>
              <a:defRPr>
                <a:solidFill>
                  <a:schemeClr val="tx1"/>
                </a:solidFill>
                <a:latin typeface="Arial" panose="020B0604020202020204" pitchFamily="34" charset="0"/>
              </a:defRPr>
            </a:lvl6pPr>
            <a:lvl7pPr marL="2933700" indent="-225425" eaLnBrk="0" fontAlgn="base" hangingPunct="0">
              <a:spcBef>
                <a:spcPct val="0"/>
              </a:spcBef>
              <a:spcAft>
                <a:spcPct val="0"/>
              </a:spcAft>
              <a:defRPr>
                <a:solidFill>
                  <a:schemeClr val="tx1"/>
                </a:solidFill>
                <a:latin typeface="Arial" panose="020B0604020202020204" pitchFamily="34" charset="0"/>
              </a:defRPr>
            </a:lvl7pPr>
            <a:lvl8pPr marL="3390900" indent="-225425" eaLnBrk="0" fontAlgn="base" hangingPunct="0">
              <a:spcBef>
                <a:spcPct val="0"/>
              </a:spcBef>
              <a:spcAft>
                <a:spcPct val="0"/>
              </a:spcAft>
              <a:defRPr>
                <a:solidFill>
                  <a:schemeClr val="tx1"/>
                </a:solidFill>
                <a:latin typeface="Arial" panose="020B0604020202020204" pitchFamily="34" charset="0"/>
              </a:defRPr>
            </a:lvl8pPr>
            <a:lvl9pPr marL="3848100" indent="-225425" eaLnBrk="0" fontAlgn="base" hangingPunct="0">
              <a:spcBef>
                <a:spcPct val="0"/>
              </a:spcBef>
              <a:spcAft>
                <a:spcPct val="0"/>
              </a:spcAft>
              <a:defRPr>
                <a:solidFill>
                  <a:schemeClr val="tx1"/>
                </a:solidFill>
                <a:latin typeface="Arial" panose="020B0604020202020204" pitchFamily="34" charset="0"/>
              </a:defRPr>
            </a:lvl9pPr>
          </a:lstStyle>
          <a:p>
            <a:fld id="{F07258FC-2B27-4F01-8688-FAC6F330DE6A}" type="slidenum">
              <a:rPr lang="en-US" altLang="en-US"/>
              <a:pPr/>
              <a:t>7</a:t>
            </a:fld>
            <a:endParaRPr lang="en-US" alt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xfrm>
            <a:off x="671513" y="4197350"/>
            <a:ext cx="5484812" cy="5172075"/>
          </a:xfrm>
          <a:noFill/>
        </p:spPr>
        <p:txBody>
          <a:bodyPr/>
          <a:lstStyle/>
          <a:p>
            <a:pPr>
              <a:lnSpc>
                <a:spcPct val="80000"/>
              </a:lnSpc>
            </a:pPr>
            <a:r>
              <a:rPr lang="en-US" altLang="en-US" sz="800" b="1">
                <a:latin typeface="Arial" panose="020B0604020202020204" pitchFamily="34" charset="0"/>
                <a:cs typeface="Arial" panose="020B0604020202020204" pitchFamily="34" charset="0"/>
              </a:rPr>
              <a:t>Brochures from the EEO Coordinator’s Office will be in the training packets for reference.</a:t>
            </a:r>
          </a:p>
          <a:p>
            <a:pPr>
              <a:lnSpc>
                <a:spcPct val="80000"/>
              </a:lnSpc>
            </a:pPr>
            <a:r>
              <a:rPr lang="en-US" altLang="en-US" sz="800" b="1">
                <a:latin typeface="Arial" panose="020B0604020202020204" pitchFamily="34" charset="0"/>
                <a:cs typeface="Arial" panose="020B0604020202020204" pitchFamily="34" charset="0"/>
              </a:rPr>
              <a:t>Civil Rights Act of 1964 (Title VII)</a:t>
            </a:r>
          </a:p>
          <a:p>
            <a:pPr>
              <a:lnSpc>
                <a:spcPct val="80000"/>
              </a:lnSpc>
            </a:pPr>
            <a:r>
              <a:rPr lang="en-US" altLang="en-US" sz="800">
                <a:latin typeface="Arial" panose="020B0604020202020204" pitchFamily="34" charset="0"/>
                <a:cs typeface="Arial" panose="020B0604020202020204" pitchFamily="34" charset="0"/>
              </a:rPr>
              <a:t>Federal law that prohibits employment discrimination on the basis of race, color, religion, sex, national origin, genetic information and including retaliation  </a:t>
            </a:r>
          </a:p>
          <a:p>
            <a:pPr>
              <a:lnSpc>
                <a:spcPct val="80000"/>
              </a:lnSpc>
            </a:pPr>
            <a:r>
              <a:rPr lang="en-US" altLang="en-US" sz="800" b="1">
                <a:latin typeface="Arial" panose="020B0604020202020204" pitchFamily="34" charset="0"/>
                <a:cs typeface="Arial" panose="020B0604020202020204" pitchFamily="34" charset="0"/>
              </a:rPr>
              <a:t>Civil Rights of 1991- </a:t>
            </a:r>
            <a:r>
              <a:rPr lang="en-US" altLang="en-US" sz="800">
                <a:latin typeface="Arial" panose="020B0604020202020204" pitchFamily="34" charset="0"/>
                <a:cs typeface="Arial" panose="020B0604020202020204" pitchFamily="34" charset="0"/>
              </a:rPr>
              <a:t>Authorizes monetary damages in cases of intentional employment discrimination</a:t>
            </a:r>
          </a:p>
          <a:p>
            <a:pPr>
              <a:lnSpc>
                <a:spcPct val="80000"/>
              </a:lnSpc>
            </a:pPr>
            <a:r>
              <a:rPr lang="en-US" altLang="en-US" sz="800">
                <a:latin typeface="Arial" panose="020B0604020202020204" pitchFamily="34" charset="0"/>
                <a:cs typeface="Arial" panose="020B0604020202020204" pitchFamily="34" charset="0"/>
              </a:rPr>
              <a:t> </a:t>
            </a:r>
            <a:r>
              <a:rPr lang="en-US" altLang="en-US" sz="800" b="1">
                <a:latin typeface="Arial" panose="020B0604020202020204" pitchFamily="34" charset="0"/>
                <a:cs typeface="Arial" panose="020B0604020202020204" pitchFamily="34" charset="0"/>
              </a:rPr>
              <a:t>Americans with Disabilities Act (ADA)</a:t>
            </a:r>
          </a:p>
          <a:p>
            <a:pPr>
              <a:lnSpc>
                <a:spcPct val="80000"/>
              </a:lnSpc>
            </a:pPr>
            <a:r>
              <a:rPr lang="en-US" altLang="en-US" sz="800">
                <a:latin typeface="Arial" panose="020B0604020202020204" pitchFamily="34" charset="0"/>
                <a:cs typeface="Arial" panose="020B0604020202020204" pitchFamily="34" charset="0"/>
              </a:rPr>
              <a:t>Federal law that prohibits discrimination in employment on the basis of disability.  Ensures that employers provide reasonable accommodations to employees and applicants who meet the requirements for coverage under the Act, unless doing so would impose an undue hardship on the employer.</a:t>
            </a:r>
          </a:p>
          <a:p>
            <a:pPr>
              <a:lnSpc>
                <a:spcPct val="80000"/>
              </a:lnSpc>
            </a:pPr>
            <a:r>
              <a:rPr lang="en-US" altLang="en-US" sz="800" b="1">
                <a:latin typeface="Arial" panose="020B0604020202020204" pitchFamily="34" charset="0"/>
                <a:cs typeface="Arial" panose="020B0604020202020204" pitchFamily="34" charset="0"/>
              </a:rPr>
              <a:t>Age Discrimination in Employment Act (ADEA) - </a:t>
            </a:r>
            <a:r>
              <a:rPr lang="en-US" altLang="en-US" sz="800">
                <a:latin typeface="Arial" panose="020B0604020202020204" pitchFamily="34" charset="0"/>
                <a:cs typeface="Arial" panose="020B0604020202020204" pitchFamily="34" charset="0"/>
              </a:rPr>
              <a:t>Federal law that prohibits employers from discrimination against employees age 40 and over</a:t>
            </a:r>
            <a:r>
              <a:rPr lang="en-US" altLang="en-US" sz="800" b="1">
                <a:latin typeface="Arial" panose="020B0604020202020204" pitchFamily="34" charset="0"/>
                <a:cs typeface="Arial" panose="020B0604020202020204" pitchFamily="34" charset="0"/>
              </a:rPr>
              <a:t>.</a:t>
            </a:r>
          </a:p>
          <a:p>
            <a:pPr>
              <a:lnSpc>
                <a:spcPct val="80000"/>
              </a:lnSpc>
            </a:pPr>
            <a:r>
              <a:rPr lang="en-US" altLang="en-US" sz="800" b="1">
                <a:latin typeface="Arial" panose="020B0604020202020204" pitchFamily="34" charset="0"/>
                <a:cs typeface="Arial" panose="020B0604020202020204" pitchFamily="34" charset="0"/>
              </a:rPr>
              <a:t> Equal Pay Act of 1963 - </a:t>
            </a:r>
            <a:r>
              <a:rPr lang="en-US" altLang="en-US" sz="800">
                <a:latin typeface="Arial" panose="020B0604020202020204" pitchFamily="34" charset="0"/>
                <a:cs typeface="Arial" panose="020B0604020202020204" pitchFamily="34" charset="0"/>
              </a:rPr>
              <a:t>Federal laws that prohibits discrimination in pay on the basis of gender. </a:t>
            </a:r>
          </a:p>
          <a:p>
            <a:pPr>
              <a:lnSpc>
                <a:spcPct val="80000"/>
              </a:lnSpc>
            </a:pPr>
            <a:r>
              <a:rPr lang="en-US" altLang="en-US" sz="800">
                <a:latin typeface="Arial" panose="020B0604020202020204" pitchFamily="34" charset="0"/>
                <a:cs typeface="Arial" panose="020B0604020202020204" pitchFamily="34" charset="0"/>
              </a:rPr>
              <a:t> </a:t>
            </a:r>
            <a:r>
              <a:rPr lang="en-US" altLang="en-US" sz="800" b="1">
                <a:latin typeface="Arial" panose="020B0604020202020204" pitchFamily="34" charset="0"/>
                <a:cs typeface="Arial" panose="020B0604020202020204" pitchFamily="34" charset="0"/>
              </a:rPr>
              <a:t>SPP § 2-302 - </a:t>
            </a:r>
            <a:r>
              <a:rPr lang="en-US" altLang="en-US" sz="800">
                <a:latin typeface="Arial" panose="020B0604020202020204" pitchFamily="34" charset="0"/>
                <a:cs typeface="Arial" panose="020B0604020202020204" pitchFamily="34" charset="0"/>
              </a:rPr>
              <a:t>prohibits discrimination in State employment decisions on the basis a person’s protected class.</a:t>
            </a:r>
            <a:endParaRPr lang="en-US" altLang="en-US" sz="800" b="1">
              <a:latin typeface="Arial" panose="020B0604020202020204" pitchFamily="34" charset="0"/>
              <a:cs typeface="Arial" panose="020B0604020202020204" pitchFamily="34" charset="0"/>
            </a:endParaRPr>
          </a:p>
          <a:p>
            <a:pPr>
              <a:lnSpc>
                <a:spcPct val="80000"/>
              </a:lnSpc>
            </a:pPr>
            <a:r>
              <a:rPr lang="en-US" altLang="en-US" sz="800">
                <a:latin typeface="Arial" panose="020B0604020202020204" pitchFamily="34" charset="0"/>
                <a:cs typeface="Arial" panose="020B0604020202020204" pitchFamily="34" charset="0"/>
              </a:rPr>
              <a:t>Title 5 subtitle 2—establishes State EEO program, and procedures for filing complaints of unfair employment decisions.</a:t>
            </a:r>
          </a:p>
          <a:p>
            <a:pPr>
              <a:lnSpc>
                <a:spcPct val="80000"/>
              </a:lnSpc>
            </a:pPr>
            <a:r>
              <a:rPr lang="en-US" altLang="en-US" sz="500" b="1">
                <a:latin typeface="Times New Roman" panose="02020603050405020304" pitchFamily="18" charset="0"/>
                <a:cs typeface="Arial" panose="020B0604020202020204" pitchFamily="34" charset="0"/>
              </a:rPr>
              <a:t>Executive Order 01.01.2007.16 Code of Fair Employment Practices – Governor and State’s commitment to fair employment practices</a:t>
            </a:r>
            <a:endParaRPr lang="en-US" altLang="en-US" sz="800">
              <a:latin typeface="Arial" panose="020B0604020202020204" pitchFamily="34" charset="0"/>
              <a:cs typeface="Arial" panose="020B0604020202020204" pitchFamily="34" charset="0"/>
            </a:endParaRPr>
          </a:p>
          <a:p>
            <a:pPr>
              <a:lnSpc>
                <a:spcPct val="80000"/>
              </a:lnSpc>
            </a:pPr>
            <a:r>
              <a:rPr lang="en-US" altLang="en-US" sz="800" b="1">
                <a:latin typeface="Arial" panose="020B0604020202020204" pitchFamily="34" charset="0"/>
                <a:cs typeface="Arial" panose="020B0604020202020204" pitchFamily="34" charset="0"/>
              </a:rPr>
              <a:t>State Government Article </a:t>
            </a:r>
            <a:r>
              <a:rPr lang="en-US" altLang="en-US" sz="800">
                <a:latin typeface="Arial" panose="020B0604020202020204" pitchFamily="34" charset="0"/>
                <a:cs typeface="Arial" panose="020B0604020202020204" pitchFamily="34" charset="0"/>
              </a:rPr>
              <a:t>Title 20—Maryland’s anti-discrimination law. The administrative agency responsible for enforcing this law is the Maryland Commission on Civil Rights.</a:t>
            </a:r>
          </a:p>
          <a:p>
            <a:pPr>
              <a:lnSpc>
                <a:spcPct val="80000"/>
              </a:lnSpc>
            </a:pPr>
            <a:endParaRPr lang="en-US" altLang="en-US" sz="800">
              <a:latin typeface="Arial" panose="020B0604020202020204" pitchFamily="34" charset="0"/>
              <a:cs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r>
              <a:rPr lang="en-US" altLang="en-US">
                <a:latin typeface="Arial" panose="020B0604020202020204" pitchFamily="34" charset="0"/>
                <a:cs typeface="Arial" panose="020B0604020202020204" pitchFamily="34" charset="0"/>
              </a:rPr>
              <a:t>Creed – moral or ethical religious beliefs</a:t>
            </a:r>
          </a:p>
          <a:p>
            <a:r>
              <a:rPr lang="en-US" altLang="en-US">
                <a:latin typeface="Arial" panose="020B0604020202020204" pitchFamily="34" charset="0"/>
                <a:cs typeface="Arial" panose="020B0604020202020204" pitchFamily="34" charset="0"/>
              </a:rPr>
              <a:t>Gender Identity/expression – has to do with identifying with and having social and behavioral characteristics with the gender opposite that which you were born with.</a:t>
            </a:r>
          </a:p>
          <a:p>
            <a:r>
              <a:rPr lang="en-US" altLang="en-US">
                <a:latin typeface="Arial" panose="020B0604020202020204" pitchFamily="34" charset="0"/>
                <a:cs typeface="Arial" panose="020B0604020202020204" pitchFamily="34" charset="0"/>
              </a:rPr>
              <a:t>Genetic Information – DNA or biological characteristics that one believes would put a person at risk or predispose that person to illnesses and diseases. </a:t>
            </a:r>
          </a:p>
          <a:p>
            <a:r>
              <a:rPr lang="en-US" altLang="en-US">
                <a:latin typeface="Arial" panose="020B0604020202020204" pitchFamily="34" charset="0"/>
                <a:cs typeface="Arial" panose="020B0604020202020204" pitchFamily="34" charset="0"/>
              </a:rPr>
              <a:t>Sexual Orientation – Gender – heterosexual, bisexual, gay or lesbian.</a:t>
            </a:r>
          </a:p>
          <a:p>
            <a:r>
              <a:rPr lang="en-US" altLang="en-US">
                <a:latin typeface="Arial" panose="020B0604020202020204" pitchFamily="34" charset="0"/>
                <a:cs typeface="Arial" panose="020B0604020202020204" pitchFamily="34" charset="0"/>
              </a:rPr>
              <a:t>Every employee, regardless of his or her protected characteristic has the right to work in an environment without fear of discrimination, harassment or retaliation.</a:t>
            </a:r>
          </a:p>
          <a:p>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p:txBody>
          <a:bodyPr/>
          <a:lstStyle/>
          <a:p>
            <a:endParaRPr lang="en-US" altLang="en-US">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141314" name="Group 2"/>
          <p:cNvGrpSpPr>
            <a:grpSpLocks/>
          </p:cNvGrpSpPr>
          <p:nvPr/>
        </p:nvGrpSpPr>
        <p:grpSpPr bwMode="auto">
          <a:xfrm>
            <a:off x="0" y="0"/>
            <a:ext cx="5867400" cy="6858000"/>
            <a:chOff x="0" y="0"/>
            <a:chExt cx="3696" cy="4320"/>
          </a:xfrm>
        </p:grpSpPr>
        <p:sp>
          <p:nvSpPr>
            <p:cNvPr id="141315"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kumimoji="1" lang="en-US" altLang="en-US" sz="2400">
                <a:latin typeface="Times New Roman" panose="02020603050405020304" pitchFamily="18" charset="0"/>
              </a:endParaRPr>
            </a:p>
          </p:txBody>
        </p:sp>
        <p:sp>
          <p:nvSpPr>
            <p:cNvPr id="141316"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kumimoji="1" lang="en-US" altLang="en-US" sz="2400">
                <a:latin typeface="Times New Roman" panose="02020603050405020304" pitchFamily="18" charset="0"/>
              </a:endParaRPr>
            </a:p>
          </p:txBody>
        </p:sp>
      </p:grpSp>
      <p:grpSp>
        <p:nvGrpSpPr>
          <p:cNvPr id="141317" name="Group 5"/>
          <p:cNvGrpSpPr>
            <a:grpSpLocks/>
          </p:cNvGrpSpPr>
          <p:nvPr/>
        </p:nvGrpSpPr>
        <p:grpSpPr bwMode="auto">
          <a:xfrm>
            <a:off x="3632200" y="4889500"/>
            <a:ext cx="4876800" cy="319088"/>
            <a:chOff x="2288" y="3080"/>
            <a:chExt cx="3072" cy="201"/>
          </a:xfrm>
        </p:grpSpPr>
        <p:sp>
          <p:nvSpPr>
            <p:cNvPr id="141318"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1319"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41320" name="Rectangle 8"/>
          <p:cNvSpPr>
            <a:spLocks noGrp="1" noChangeArrowheads="1"/>
          </p:cNvSpPr>
          <p:nvPr>
            <p:ph type="subTitle" idx="1"/>
          </p:nvPr>
        </p:nvSpPr>
        <p:spPr>
          <a:xfrm>
            <a:off x="4673600" y="2927350"/>
            <a:ext cx="4013200" cy="1822450"/>
          </a:xfrm>
        </p:spPr>
        <p:txBody>
          <a:bodyPr anchor="b"/>
          <a:lstStyle>
            <a:lvl1pPr marL="0" indent="0">
              <a:buFont typeface="Wingdings" panose="05000000000000000000" pitchFamily="2" charset="2"/>
              <a:buNone/>
              <a:defRPr>
                <a:solidFill>
                  <a:schemeClr val="tx2"/>
                </a:solidFill>
              </a:defRPr>
            </a:lvl1pPr>
          </a:lstStyle>
          <a:p>
            <a:pPr lvl="0"/>
            <a:r>
              <a:rPr lang="en-US" altLang="en-US" noProof="0"/>
              <a:t>Click to edit Master subtitle style</a:t>
            </a:r>
          </a:p>
        </p:txBody>
      </p:sp>
      <p:sp>
        <p:nvSpPr>
          <p:cNvPr id="141321" name="Rectangle 9"/>
          <p:cNvSpPr>
            <a:spLocks noGrp="1" noChangeArrowheads="1"/>
          </p:cNvSpPr>
          <p:nvPr>
            <p:ph type="dt" sz="quarter" idx="2"/>
          </p:nvPr>
        </p:nvSpPr>
        <p:spPr/>
        <p:txBody>
          <a:bodyPr/>
          <a:lstStyle>
            <a:lvl1pPr>
              <a:defRPr>
                <a:solidFill>
                  <a:schemeClr val="bg1"/>
                </a:solidFill>
              </a:defRPr>
            </a:lvl1pPr>
          </a:lstStyle>
          <a:p>
            <a:fld id="{50596193-1C5E-4EC7-A6DC-C7F6DE6C4306}" type="datetime1">
              <a:rPr lang="en-US" altLang="en-US" smtClean="0"/>
              <a:t>12/9/2020</a:t>
            </a:fld>
            <a:endParaRPr lang="en-US" altLang="en-US"/>
          </a:p>
        </p:txBody>
      </p:sp>
      <p:sp>
        <p:nvSpPr>
          <p:cNvPr id="141322" name="Rectangle 10"/>
          <p:cNvSpPr>
            <a:spLocks noGrp="1" noChangeArrowheads="1"/>
          </p:cNvSpPr>
          <p:nvPr>
            <p:ph type="ftr" sz="quarter" idx="3"/>
          </p:nvPr>
        </p:nvSpPr>
        <p:spPr/>
        <p:txBody>
          <a:bodyPr/>
          <a:lstStyle>
            <a:lvl1pPr algn="r">
              <a:defRPr/>
            </a:lvl1pPr>
          </a:lstStyle>
          <a:p>
            <a:endParaRPr lang="en-US" altLang="en-US"/>
          </a:p>
        </p:txBody>
      </p:sp>
      <p:sp>
        <p:nvSpPr>
          <p:cNvPr id="141323" name="Rectangle 11"/>
          <p:cNvSpPr>
            <a:spLocks noGrp="1" noChangeArrowheads="1"/>
          </p:cNvSpPr>
          <p:nvPr>
            <p:ph type="sldNum" sz="quarter" idx="4"/>
          </p:nvPr>
        </p:nvSpPr>
        <p:spPr>
          <a:xfrm>
            <a:off x="8229600" y="6248400"/>
            <a:ext cx="587375" cy="488950"/>
          </a:xfrm>
        </p:spPr>
        <p:txBody>
          <a:bodyPr anchorCtr="0"/>
          <a:lstStyle>
            <a:lvl1pPr>
              <a:defRPr/>
            </a:lvl1pPr>
          </a:lstStyle>
          <a:p>
            <a:fld id="{D5E1BEA4-8A3E-4866-A92D-7EAFF6B4F8A2}" type="slidenum">
              <a:rPr lang="en-US" altLang="en-US"/>
              <a:pPr/>
              <a:t>‹#›</a:t>
            </a:fld>
            <a:endParaRPr lang="en-US" altLang="en-US"/>
          </a:p>
        </p:txBody>
      </p:sp>
      <p:sp>
        <p:nvSpPr>
          <p:cNvPr id="141324"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pPr lvl="0"/>
            <a:r>
              <a:rPr lang="en-US" altLang="en-US" noProof="0"/>
              <a:t>Click to edit Master title style</a:t>
            </a:r>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141324"/>
                                        </p:tgtEl>
                                        <p:attrNameLst>
                                          <p:attrName>style.visibility</p:attrName>
                                        </p:attrNameLst>
                                      </p:cBhvr>
                                      <p:to>
                                        <p:strVal val="visible"/>
                                      </p:to>
                                    </p:set>
                                    <p:anim calcmode="lin" valueType="num">
                                      <p:cBhvr>
                                        <p:cTn id="7" dur="1000" fill="hold"/>
                                        <p:tgtEl>
                                          <p:spTgt spid="141324"/>
                                        </p:tgtEl>
                                        <p:attrNameLst>
                                          <p:attrName>ppt_w</p:attrName>
                                        </p:attrNameLst>
                                      </p:cBhvr>
                                      <p:tavLst>
                                        <p:tav tm="0">
                                          <p:val>
                                            <p:strVal val="#ppt_w+.3"/>
                                          </p:val>
                                        </p:tav>
                                        <p:tav tm="100000">
                                          <p:val>
                                            <p:strVal val="#ppt_w"/>
                                          </p:val>
                                        </p:tav>
                                      </p:tavLst>
                                    </p:anim>
                                    <p:anim calcmode="lin" valueType="num">
                                      <p:cBhvr>
                                        <p:cTn id="8" dur="1000" fill="hold"/>
                                        <p:tgtEl>
                                          <p:spTgt spid="141324"/>
                                        </p:tgtEl>
                                        <p:attrNameLst>
                                          <p:attrName>ppt_h</p:attrName>
                                        </p:attrNameLst>
                                      </p:cBhvr>
                                      <p:tavLst>
                                        <p:tav tm="0">
                                          <p:val>
                                            <p:strVal val="#ppt_h"/>
                                          </p:val>
                                        </p:tav>
                                        <p:tav tm="100000">
                                          <p:val>
                                            <p:strVal val="#ppt_h"/>
                                          </p:val>
                                        </p:tav>
                                      </p:tavLst>
                                    </p:anim>
                                    <p:animEffect transition="in" filter="fade">
                                      <p:cBhvr>
                                        <p:cTn id="9" dur="1000"/>
                                        <p:tgtEl>
                                          <p:spTgt spid="14132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141320">
                                            <p:txEl>
                                              <p:pRg st="0" end="0"/>
                                            </p:txEl>
                                          </p:spTgt>
                                        </p:tgtEl>
                                        <p:attrNameLst>
                                          <p:attrName>style.visibility</p:attrName>
                                        </p:attrNameLst>
                                      </p:cBhvr>
                                      <p:to>
                                        <p:strVal val="visible"/>
                                      </p:to>
                                    </p:set>
                                    <p:anim calcmode="lin" valueType="num">
                                      <p:cBhvr>
                                        <p:cTn id="14" dur="1000" fill="hold"/>
                                        <p:tgtEl>
                                          <p:spTgt spid="141320">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141320">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1413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20" grpId="0" build="p">
        <p:tmplLst>
          <p:tmpl lvl="1">
            <p:tnLst>
              <p:par>
                <p:cTn presetID="50" presetClass="entr" presetSubtype="0" decel="100000" fill="hold" nodeType="clickEffect">
                  <p:stCondLst>
                    <p:cond delay="0"/>
                  </p:stCondLst>
                  <p:childTnLst>
                    <p:set>
                      <p:cBhvr>
                        <p:cTn dur="1" fill="hold">
                          <p:stCondLst>
                            <p:cond delay="0"/>
                          </p:stCondLst>
                        </p:cTn>
                        <p:tgtEl>
                          <p:spTgt spid="141320"/>
                        </p:tgtEl>
                        <p:attrNameLst>
                          <p:attrName>style.visibility</p:attrName>
                        </p:attrNameLst>
                      </p:cBhvr>
                      <p:to>
                        <p:strVal val="visible"/>
                      </p:to>
                    </p:set>
                    <p:anim calcmode="lin" valueType="num">
                      <p:cBhvr>
                        <p:cTn dur="1000" fill="hold"/>
                        <p:tgtEl>
                          <p:spTgt spid="141320"/>
                        </p:tgtEl>
                        <p:attrNameLst>
                          <p:attrName>ppt_w</p:attrName>
                        </p:attrNameLst>
                      </p:cBhvr>
                      <p:tavLst>
                        <p:tav tm="0">
                          <p:val>
                            <p:strVal val="#ppt_w+.3"/>
                          </p:val>
                        </p:tav>
                        <p:tav tm="100000">
                          <p:val>
                            <p:strVal val="#ppt_w"/>
                          </p:val>
                        </p:tav>
                      </p:tavLst>
                    </p:anim>
                    <p:anim calcmode="lin" valueType="num">
                      <p:cBhvr>
                        <p:cTn dur="1000" fill="hold"/>
                        <p:tgtEl>
                          <p:spTgt spid="141320"/>
                        </p:tgtEl>
                        <p:attrNameLst>
                          <p:attrName>ppt_h</p:attrName>
                        </p:attrNameLst>
                      </p:cBhvr>
                      <p:tavLst>
                        <p:tav tm="0">
                          <p:val>
                            <p:strVal val="#ppt_h"/>
                          </p:val>
                        </p:tav>
                        <p:tav tm="100000">
                          <p:val>
                            <p:strVal val="#ppt_h"/>
                          </p:val>
                        </p:tav>
                      </p:tavLst>
                    </p:anim>
                    <p:animEffect transition="in" filter="fade">
                      <p:cBhvr>
                        <p:cTn dur="1000"/>
                        <p:tgtEl>
                          <p:spTgt spid="141320"/>
                        </p:tgtEl>
                      </p:cBhvr>
                    </p:animEffect>
                  </p:childTnLst>
                </p:cTn>
              </p:par>
            </p:tnLst>
          </p:tmpl>
        </p:tmplLst>
      </p:bldP>
      <p:bldP spid="141324" grpId="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BCF365C3-3629-471D-9142-A9B9846FA5A0}" type="datetime1">
              <a:rPr lang="en-US" altLang="en-US" smtClean="0"/>
              <a:t>12/9/2020</a:t>
            </a:fld>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A98A7070-BD20-4C2B-8150-04C4CEE72A28}" type="slidenum">
              <a:rPr lang="en-US" altLang="en-US"/>
              <a:pPr/>
              <a:t>‹#›</a:t>
            </a:fld>
            <a:endParaRPr lang="en-US" altLang="en-US"/>
          </a:p>
        </p:txBody>
      </p:sp>
    </p:spTree>
    <p:extLst>
      <p:ext uri="{BB962C8B-B14F-4D97-AF65-F5344CB8AC3E}">
        <p14:creationId xmlns:p14="http://schemas.microsoft.com/office/powerpoint/2010/main" val="2228890875"/>
      </p:ext>
    </p:extLst>
  </p:cSld>
  <p:clrMapOvr>
    <a:masterClrMapping/>
  </p:clrMapOvr>
  <p:transition>
    <p:split orient="vert" dir="in"/>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0B824AD5-4A8D-456F-AEAB-724B915E3D1D}" type="datetime1">
              <a:rPr lang="en-US" altLang="en-US" smtClean="0"/>
              <a:t>12/9/2020</a:t>
            </a:fld>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76F102B4-2B29-4BB4-87C2-1F987C81269D}" type="slidenum">
              <a:rPr lang="en-US" altLang="en-US"/>
              <a:pPr/>
              <a:t>‹#›</a:t>
            </a:fld>
            <a:endParaRPr lang="en-US" altLang="en-US"/>
          </a:p>
        </p:txBody>
      </p:sp>
    </p:spTree>
    <p:extLst>
      <p:ext uri="{BB962C8B-B14F-4D97-AF65-F5344CB8AC3E}">
        <p14:creationId xmlns:p14="http://schemas.microsoft.com/office/powerpoint/2010/main" val="979866900"/>
      </p:ext>
    </p:extLst>
  </p:cSld>
  <p:clrMapOvr>
    <a:masterClrMapping/>
  </p:clrMapOvr>
  <p:transition>
    <p:split orient="vert" dir="in"/>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81000" y="457200"/>
            <a:ext cx="8397875" cy="5562600"/>
            <a:chOff x="240" y="288"/>
            <a:chExt cx="5290" cy="3504"/>
          </a:xfrm>
        </p:grpSpPr>
        <p:sp>
          <p:nvSpPr>
            <p:cNvPr id="5" name="Rectangle 3"/>
            <p:cNvSpPr>
              <a:spLocks noChangeArrowheads="1"/>
            </p:cNvSpPr>
            <p:nvPr/>
          </p:nvSpPr>
          <p:spPr bwMode="blackWhite">
            <a:xfrm>
              <a:off x="240" y="288"/>
              <a:ext cx="5290" cy="3504"/>
            </a:xfrm>
            <a:prstGeom prst="rect">
              <a:avLst/>
            </a:prstGeom>
            <a:solidFill>
              <a:schemeClr val="bg1"/>
            </a:solidFill>
            <a:ln w="50800">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2400">
                <a:latin typeface="Times New Roman" panose="02020603050405020304" pitchFamily="18" charset="0"/>
              </a:endParaRPr>
            </a:p>
          </p:txBody>
        </p:sp>
        <p:sp>
          <p:nvSpPr>
            <p:cNvPr id="6" name="Rectangle 4"/>
            <p:cNvSpPr>
              <a:spLocks noChangeArrowheads="1"/>
            </p:cNvSpPr>
            <p:nvPr/>
          </p:nvSpPr>
          <p:spPr bwMode="auto">
            <a:xfrm>
              <a:off x="285" y="336"/>
              <a:ext cx="5184" cy="3408"/>
            </a:xfrm>
            <a:prstGeom prst="rect">
              <a:avLst/>
            </a:prstGeom>
            <a:noFill/>
            <a:ln w="9525">
              <a:solidFill>
                <a:schemeClr val="folHlink"/>
              </a:solidFill>
              <a:miter lim="800000"/>
              <a:headEnd/>
              <a:tailEnd/>
            </a:ln>
            <a:effectLst/>
            <a:extLst>
              <a:ext uri="{909E8E84-426E-40DD-AFC4-6F175D3DCCD1}">
                <a14:hiddenFill xmlns:a14="http://schemas.microsoft.com/office/drawing/2010/main">
                  <a:solidFill>
                    <a:schemeClr val="tx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2400">
                <a:latin typeface="Times New Roman" panose="02020603050405020304" pitchFamily="18" charset="0"/>
              </a:endParaRPr>
            </a:p>
          </p:txBody>
        </p:sp>
        <p:sp>
          <p:nvSpPr>
            <p:cNvPr id="7" name="Line 5"/>
            <p:cNvSpPr>
              <a:spLocks noChangeShapeType="1"/>
            </p:cNvSpPr>
            <p:nvPr/>
          </p:nvSpPr>
          <p:spPr bwMode="auto">
            <a:xfrm>
              <a:off x="576" y="2256"/>
              <a:ext cx="4608" cy="0"/>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41990" name="Rectangle 6"/>
          <p:cNvSpPr>
            <a:spLocks noGrp="1" noChangeArrowheads="1"/>
          </p:cNvSpPr>
          <p:nvPr>
            <p:ph type="ctrTitle"/>
          </p:nvPr>
        </p:nvSpPr>
        <p:spPr>
          <a:xfrm>
            <a:off x="1219200" y="838200"/>
            <a:ext cx="6781800" cy="2559050"/>
          </a:xfrm>
        </p:spPr>
        <p:txBody>
          <a:bodyPr anchorCtr="1"/>
          <a:lstStyle>
            <a:lvl1pPr algn="ctr">
              <a:defRPr sz="6200"/>
            </a:lvl1pPr>
          </a:lstStyle>
          <a:p>
            <a:pPr lvl="0"/>
            <a:r>
              <a:rPr lang="en-US" noProof="0"/>
              <a:t>Click to edit Master title style</a:t>
            </a:r>
          </a:p>
        </p:txBody>
      </p:sp>
      <p:sp>
        <p:nvSpPr>
          <p:cNvPr id="41991" name="Rectangle 7"/>
          <p:cNvSpPr>
            <a:spLocks noGrp="1" noChangeArrowheads="1"/>
          </p:cNvSpPr>
          <p:nvPr>
            <p:ph type="subTitle" idx="1"/>
          </p:nvPr>
        </p:nvSpPr>
        <p:spPr>
          <a:xfrm>
            <a:off x="1371600" y="3733800"/>
            <a:ext cx="6400800" cy="1873250"/>
          </a:xfrm>
        </p:spPr>
        <p:txBody>
          <a:bodyPr/>
          <a:lstStyle>
            <a:lvl1pPr marL="0" indent="0" algn="ctr">
              <a:buFont typeface="Wingdings" pitchFamily="2" charset="2"/>
              <a:buNone/>
              <a:defRPr sz="3000"/>
            </a:lvl1pPr>
          </a:lstStyle>
          <a:p>
            <a:pPr lvl="0"/>
            <a:r>
              <a:rPr lang="en-US" noProof="0"/>
              <a:t>Click to edit Master subtitle style</a:t>
            </a:r>
          </a:p>
        </p:txBody>
      </p:sp>
      <p:sp>
        <p:nvSpPr>
          <p:cNvPr id="8" name="Rectangle 8"/>
          <p:cNvSpPr>
            <a:spLocks noGrp="1" noChangeArrowheads="1"/>
          </p:cNvSpPr>
          <p:nvPr>
            <p:ph type="dt" sz="half" idx="10"/>
          </p:nvPr>
        </p:nvSpPr>
        <p:spPr/>
        <p:txBody>
          <a:bodyPr/>
          <a:lstStyle>
            <a:lvl1pPr>
              <a:defRPr/>
            </a:lvl1pPr>
          </a:lstStyle>
          <a:p>
            <a:pPr>
              <a:defRPr/>
            </a:pPr>
            <a:fld id="{0BE996DF-0D40-435E-98A4-C440FA88BC1B}" type="datetime1">
              <a:rPr lang="en-US" smtClean="0"/>
              <a:t>12/9/2020</a:t>
            </a:fld>
            <a:endParaRPr lang="en-US"/>
          </a:p>
        </p:txBody>
      </p:sp>
      <p:sp>
        <p:nvSpPr>
          <p:cNvPr id="9" name="Rectangle 9"/>
          <p:cNvSpPr>
            <a:spLocks noGrp="1" noChangeArrowheads="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178000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0D9B696D-7869-4084-99EF-82DD941CA9F9}" type="datetime1">
              <a:rPr lang="en-US" altLang="en-US" smtClean="0"/>
              <a:t>12/9/2020</a:t>
            </a:fld>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9DA5919-DAC3-4B1D-AAE1-EF4110CEB02F}" type="slidenum">
              <a:rPr lang="en-US" altLang="en-US"/>
              <a:pPr/>
              <a:t>‹#›</a:t>
            </a:fld>
            <a:endParaRPr lang="en-US" altLang="en-US"/>
          </a:p>
        </p:txBody>
      </p:sp>
    </p:spTree>
    <p:extLst>
      <p:ext uri="{BB962C8B-B14F-4D97-AF65-F5344CB8AC3E}">
        <p14:creationId xmlns:p14="http://schemas.microsoft.com/office/powerpoint/2010/main" val="952582183"/>
      </p:ext>
    </p:extLst>
  </p:cSld>
  <p:clrMapOvr>
    <a:masterClrMapping/>
  </p:clrMapOvr>
  <p:transition>
    <p:split orient="vert" dir="in"/>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fld id="{AF67890D-881D-49BD-A819-2B9AE2E0A70D}" type="datetime1">
              <a:rPr lang="en-US" altLang="en-US" smtClean="0"/>
              <a:t>12/9/2020</a:t>
            </a:fld>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C0C7D6A-85AB-4065-8CBA-0DD6CA0EB80C}" type="slidenum">
              <a:rPr lang="en-US" altLang="en-US"/>
              <a:pPr/>
              <a:t>‹#›</a:t>
            </a:fld>
            <a:endParaRPr lang="en-US" altLang="en-US"/>
          </a:p>
        </p:txBody>
      </p:sp>
    </p:spTree>
    <p:extLst>
      <p:ext uri="{BB962C8B-B14F-4D97-AF65-F5344CB8AC3E}">
        <p14:creationId xmlns:p14="http://schemas.microsoft.com/office/powerpoint/2010/main" val="746295117"/>
      </p:ext>
    </p:extLst>
  </p:cSld>
  <p:clrMapOvr>
    <a:masterClrMapping/>
  </p:clrMapOvr>
  <p:transition>
    <p:split orient="vert" dir="in"/>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2362200"/>
            <a:ext cx="3770313" cy="37242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60913" y="2362200"/>
            <a:ext cx="3770312" cy="37242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70A1E260-35E9-4F77-A7E3-99C65D84D4B7}" type="datetime1">
              <a:rPr lang="en-US" altLang="en-US" smtClean="0"/>
              <a:t>12/9/2020</a:t>
            </a:fld>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8A58820B-AD74-4968-A40B-7698DFAFA6D1}" type="slidenum">
              <a:rPr lang="en-US" altLang="en-US"/>
              <a:pPr/>
              <a:t>‹#›</a:t>
            </a:fld>
            <a:endParaRPr lang="en-US" altLang="en-US"/>
          </a:p>
        </p:txBody>
      </p:sp>
    </p:spTree>
    <p:extLst>
      <p:ext uri="{BB962C8B-B14F-4D97-AF65-F5344CB8AC3E}">
        <p14:creationId xmlns:p14="http://schemas.microsoft.com/office/powerpoint/2010/main" val="3287794461"/>
      </p:ext>
    </p:extLst>
  </p:cSld>
  <p:clrMapOvr>
    <a:masterClrMapping/>
  </p:clrMapOvr>
  <p:transition>
    <p:split orient="vert" dir="in"/>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54F40B27-1DFC-491F-91EE-CC2D155847D7}" type="datetime1">
              <a:rPr lang="en-US" altLang="en-US" smtClean="0"/>
              <a:t>12/9/2020</a:t>
            </a:fld>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AB58096A-A249-4FCF-B000-BEC1A32854E8}" type="slidenum">
              <a:rPr lang="en-US" altLang="en-US"/>
              <a:pPr/>
              <a:t>‹#›</a:t>
            </a:fld>
            <a:endParaRPr lang="en-US" altLang="en-US"/>
          </a:p>
        </p:txBody>
      </p:sp>
    </p:spTree>
    <p:extLst>
      <p:ext uri="{BB962C8B-B14F-4D97-AF65-F5344CB8AC3E}">
        <p14:creationId xmlns:p14="http://schemas.microsoft.com/office/powerpoint/2010/main" val="4064665207"/>
      </p:ext>
    </p:extLst>
  </p:cSld>
  <p:clrMapOvr>
    <a:masterClrMapping/>
  </p:clrMapOvr>
  <p:transition>
    <p:split orient="vert" dir="in"/>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B84002EE-BFC7-4875-B97D-B2EC5F23C5AE}" type="datetime1">
              <a:rPr lang="en-US" altLang="en-US" smtClean="0"/>
              <a:t>12/9/2020</a:t>
            </a:fld>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345D8C0E-FD4C-4207-8484-0F78DB45AA92}" type="slidenum">
              <a:rPr lang="en-US" altLang="en-US"/>
              <a:pPr/>
              <a:t>‹#›</a:t>
            </a:fld>
            <a:endParaRPr lang="en-US" altLang="en-US"/>
          </a:p>
        </p:txBody>
      </p:sp>
    </p:spTree>
    <p:extLst>
      <p:ext uri="{BB962C8B-B14F-4D97-AF65-F5344CB8AC3E}">
        <p14:creationId xmlns:p14="http://schemas.microsoft.com/office/powerpoint/2010/main" val="3390348482"/>
      </p:ext>
    </p:extLst>
  </p:cSld>
  <p:clrMapOvr>
    <a:masterClrMapping/>
  </p:clrMapOvr>
  <p:transition>
    <p:split orient="vert" dir="in"/>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1066800" y="6248400"/>
            <a:ext cx="2130425" cy="474663"/>
          </a:xfrm>
        </p:spPr>
        <p:txBody>
          <a:bodyPr/>
          <a:lstStyle>
            <a:lvl1pPr>
              <a:defRPr/>
            </a:lvl1pPr>
          </a:lstStyle>
          <a:p>
            <a:fld id="{A19F9DF1-F9F3-44FA-9430-53D3017E5E32}" type="datetime1">
              <a:rPr lang="en-US" altLang="en-US" smtClean="0"/>
              <a:t>12/9/2020</a:t>
            </a:fld>
            <a:endParaRPr lang="en-US" altLang="en-US"/>
          </a:p>
        </p:txBody>
      </p:sp>
      <p:sp>
        <p:nvSpPr>
          <p:cNvPr id="3" name="Footer Placeholder 2"/>
          <p:cNvSpPr>
            <a:spLocks noGrp="1"/>
          </p:cNvSpPr>
          <p:nvPr>
            <p:ph type="ftr" sz="quarter" idx="11"/>
          </p:nvPr>
        </p:nvSpPr>
        <p:spPr>
          <a:xfrm>
            <a:off x="3733800" y="6248400"/>
            <a:ext cx="2897188" cy="474663"/>
          </a:xfrm>
        </p:spPr>
        <p:txBody>
          <a:bodyPr/>
          <a:lstStyle>
            <a:lvl1pPr>
              <a:defRPr/>
            </a:lvl1pPr>
          </a:lstStyle>
          <a:p>
            <a:endParaRPr lang="en-US" altLang="en-US" dirty="0"/>
          </a:p>
        </p:txBody>
      </p:sp>
      <p:sp>
        <p:nvSpPr>
          <p:cNvPr id="4" name="Slide Number Placeholder 3"/>
          <p:cNvSpPr>
            <a:spLocks noGrp="1"/>
          </p:cNvSpPr>
          <p:nvPr>
            <p:ph type="sldNum" sz="quarter" idx="12"/>
          </p:nvPr>
        </p:nvSpPr>
        <p:spPr>
          <a:xfrm>
            <a:off x="8153400" y="6172200"/>
            <a:ext cx="587375" cy="488950"/>
          </a:xfrm>
        </p:spPr>
        <p:txBody>
          <a:bodyPr/>
          <a:lstStyle>
            <a:lvl1pPr>
              <a:defRPr/>
            </a:lvl1pPr>
          </a:lstStyle>
          <a:p>
            <a:endParaRPr lang="en-US" altLang="en-US" dirty="0"/>
          </a:p>
        </p:txBody>
      </p:sp>
    </p:spTree>
    <p:extLst>
      <p:ext uri="{BB962C8B-B14F-4D97-AF65-F5344CB8AC3E}">
        <p14:creationId xmlns:p14="http://schemas.microsoft.com/office/powerpoint/2010/main" val="1479379397"/>
      </p:ext>
    </p:extLst>
  </p:cSld>
  <p:clrMapOvr>
    <a:masterClrMapping/>
  </p:clrMapOvr>
  <p:transition>
    <p:split orient="vert" dir="in"/>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lvl1pPr>
              <a:defRPr/>
            </a:lvl1pPr>
          </a:lstStyle>
          <a:p>
            <a:fld id="{79F91A0A-C364-4F20-A410-16B6C360D936}" type="datetime1">
              <a:rPr lang="en-US" altLang="en-US" smtClean="0"/>
              <a:t>12/9/2020</a:t>
            </a:fld>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B0D3C26A-9140-4DE5-8956-A60F8E2D6077}" type="slidenum">
              <a:rPr lang="en-US" altLang="en-US"/>
              <a:pPr/>
              <a:t>‹#›</a:t>
            </a:fld>
            <a:endParaRPr lang="en-US" altLang="en-US"/>
          </a:p>
        </p:txBody>
      </p:sp>
    </p:spTree>
    <p:extLst>
      <p:ext uri="{BB962C8B-B14F-4D97-AF65-F5344CB8AC3E}">
        <p14:creationId xmlns:p14="http://schemas.microsoft.com/office/powerpoint/2010/main" val="3921128196"/>
      </p:ext>
    </p:extLst>
  </p:cSld>
  <p:clrMapOvr>
    <a:masterClrMapping/>
  </p:clrMapOvr>
  <p:transition>
    <p:split orient="vert" dir="in"/>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lvl1pPr>
              <a:defRPr/>
            </a:lvl1pPr>
          </a:lstStyle>
          <a:p>
            <a:fld id="{7BB81322-FD2F-40DD-BA5D-40A747F4E531}" type="datetime1">
              <a:rPr lang="en-US" altLang="en-US" smtClean="0"/>
              <a:t>12/9/2020</a:t>
            </a:fld>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F9B30C14-4A19-4FF4-A161-57529C801270}" type="slidenum">
              <a:rPr lang="en-US" altLang="en-US"/>
              <a:pPr/>
              <a:t>‹#›</a:t>
            </a:fld>
            <a:endParaRPr lang="en-US" altLang="en-US"/>
          </a:p>
        </p:txBody>
      </p:sp>
    </p:spTree>
    <p:extLst>
      <p:ext uri="{BB962C8B-B14F-4D97-AF65-F5344CB8AC3E}">
        <p14:creationId xmlns:p14="http://schemas.microsoft.com/office/powerpoint/2010/main" val="1689212016"/>
      </p:ext>
    </p:extLst>
  </p:cSld>
  <p:clrMapOvr>
    <a:masterClrMapping/>
  </p:clrMapOvr>
  <p:transition>
    <p:split orient="vert" dir="in"/>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40290" name="Group 2"/>
          <p:cNvGrpSpPr>
            <a:grpSpLocks/>
          </p:cNvGrpSpPr>
          <p:nvPr/>
        </p:nvGrpSpPr>
        <p:grpSpPr bwMode="auto">
          <a:xfrm>
            <a:off x="0" y="0"/>
            <a:ext cx="7620000" cy="6858000"/>
            <a:chOff x="0" y="0"/>
            <a:chExt cx="4800" cy="4320"/>
          </a:xfrm>
        </p:grpSpPr>
        <p:grpSp>
          <p:nvGrpSpPr>
            <p:cNvPr id="140291" name="Group 3"/>
            <p:cNvGrpSpPr>
              <a:grpSpLocks/>
            </p:cNvGrpSpPr>
            <p:nvPr userDrawn="1"/>
          </p:nvGrpSpPr>
          <p:grpSpPr bwMode="auto">
            <a:xfrm>
              <a:off x="0" y="0"/>
              <a:ext cx="2016" cy="4320"/>
              <a:chOff x="0" y="0"/>
              <a:chExt cx="2016" cy="4320"/>
            </a:xfrm>
          </p:grpSpPr>
          <p:sp>
            <p:nvSpPr>
              <p:cNvPr id="140292"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293"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grpSp>
        <p:grpSp>
          <p:nvGrpSpPr>
            <p:cNvPr id="140294" name="Group 6"/>
            <p:cNvGrpSpPr>
              <a:grpSpLocks/>
            </p:cNvGrpSpPr>
            <p:nvPr/>
          </p:nvGrpSpPr>
          <p:grpSpPr bwMode="auto">
            <a:xfrm>
              <a:off x="144" y="1248"/>
              <a:ext cx="4656" cy="201"/>
              <a:chOff x="144" y="1248"/>
              <a:chExt cx="4656" cy="201"/>
            </a:xfrm>
          </p:grpSpPr>
          <p:sp>
            <p:nvSpPr>
              <p:cNvPr id="140295"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296"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140297"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dirty="0"/>
              <a:t>Click to edit Master title style</a:t>
            </a:r>
          </a:p>
        </p:txBody>
      </p:sp>
      <p:sp>
        <p:nvSpPr>
          <p:cNvPr id="140298" name="Rectangle 10"/>
          <p:cNvSpPr>
            <a:spLocks noGrp="1" noChangeArrowheads="1"/>
          </p:cNvSpPr>
          <p:nvPr>
            <p:ph type="body" idx="1"/>
          </p:nvPr>
        </p:nvSpPr>
        <p:spPr bwMode="auto">
          <a:xfrm>
            <a:off x="838200" y="2362200"/>
            <a:ext cx="7693025"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0299" name="Rectangle 11"/>
          <p:cNvSpPr>
            <a:spLocks noGrp="1" noChangeArrowheads="1"/>
          </p:cNvSpPr>
          <p:nvPr>
            <p:ph type="dt" sz="half" idx="2"/>
          </p:nvPr>
        </p:nvSpPr>
        <p:spPr bwMode="auto">
          <a:xfrm>
            <a:off x="838200" y="6248400"/>
            <a:ext cx="21304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lvl1pPr>
          </a:lstStyle>
          <a:p>
            <a:fld id="{7F4BA8C9-05B1-4220-BFDF-B226B3D3B433}" type="datetime1">
              <a:rPr lang="en-US" altLang="en-US" smtClean="0"/>
              <a:t>12/9/2020</a:t>
            </a:fld>
            <a:endParaRPr lang="en-US" altLang="en-US"/>
          </a:p>
        </p:txBody>
      </p:sp>
      <p:sp>
        <p:nvSpPr>
          <p:cNvPr id="140300" name="Rectangle 12"/>
          <p:cNvSpPr>
            <a:spLocks noGrp="1" noChangeArrowheads="1"/>
          </p:cNvSpPr>
          <p:nvPr>
            <p:ph type="ftr" sz="quarter" idx="3"/>
          </p:nvPr>
        </p:nvSpPr>
        <p:spPr bwMode="auto">
          <a:xfrm>
            <a:off x="3429000" y="6248400"/>
            <a:ext cx="2897188"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lvl1pPr>
          </a:lstStyle>
          <a:p>
            <a:endParaRPr lang="en-US" altLang="en-US" dirty="0"/>
          </a:p>
        </p:txBody>
      </p:sp>
      <p:sp>
        <p:nvSpPr>
          <p:cNvPr id="140301" name="Rectangle 13"/>
          <p:cNvSpPr>
            <a:spLocks noGrp="1" noChangeArrowheads="1"/>
          </p:cNvSpPr>
          <p:nvPr>
            <p:ph type="sldNum" sz="quarter" idx="4"/>
          </p:nvPr>
        </p:nvSpPr>
        <p:spPr bwMode="auto">
          <a:xfrm>
            <a:off x="7772400" y="6248400"/>
            <a:ext cx="58737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eaLnBrk="1" hangingPunct="1">
              <a:defRPr sz="2600" b="1">
                <a:solidFill>
                  <a:schemeClr val="bg1"/>
                </a:solidFill>
              </a:defRPr>
            </a:lvl1pPr>
          </a:lstStyle>
          <a:p>
            <a:fld id="{48BA75E4-87AB-4FC6-89AE-51F33596DD62}" type="slidenum">
              <a:rPr lang="en-US" altLang="en-US"/>
              <a:pPr/>
              <a:t>‹#›</a:t>
            </a:fld>
            <a:endParaRPr lang="en-US" altLang="en-US" dirty="0"/>
          </a:p>
        </p:txBody>
      </p:sp>
    </p:spTree>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transition>
    <p:split orient="vert" dir="in"/>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140297"/>
                                        </p:tgtEl>
                                        <p:attrNameLst>
                                          <p:attrName>style.visibility</p:attrName>
                                        </p:attrNameLst>
                                      </p:cBhvr>
                                      <p:to>
                                        <p:strVal val="visible"/>
                                      </p:to>
                                    </p:set>
                                    <p:anim calcmode="lin" valueType="num">
                                      <p:cBhvr>
                                        <p:cTn id="7" dur="1000" fill="hold"/>
                                        <p:tgtEl>
                                          <p:spTgt spid="140297"/>
                                        </p:tgtEl>
                                        <p:attrNameLst>
                                          <p:attrName>ppt_w</p:attrName>
                                        </p:attrNameLst>
                                      </p:cBhvr>
                                      <p:tavLst>
                                        <p:tav tm="0">
                                          <p:val>
                                            <p:strVal val="#ppt_w+.3"/>
                                          </p:val>
                                        </p:tav>
                                        <p:tav tm="100000">
                                          <p:val>
                                            <p:strVal val="#ppt_w"/>
                                          </p:val>
                                        </p:tav>
                                      </p:tavLst>
                                    </p:anim>
                                    <p:anim calcmode="lin" valueType="num">
                                      <p:cBhvr>
                                        <p:cTn id="8" dur="1000" fill="hold"/>
                                        <p:tgtEl>
                                          <p:spTgt spid="140297"/>
                                        </p:tgtEl>
                                        <p:attrNameLst>
                                          <p:attrName>ppt_h</p:attrName>
                                        </p:attrNameLst>
                                      </p:cBhvr>
                                      <p:tavLst>
                                        <p:tav tm="0">
                                          <p:val>
                                            <p:strVal val="#ppt_h"/>
                                          </p:val>
                                        </p:tav>
                                        <p:tav tm="100000">
                                          <p:val>
                                            <p:strVal val="#ppt_h"/>
                                          </p:val>
                                        </p:tav>
                                      </p:tavLst>
                                    </p:anim>
                                    <p:animEffect transition="in" filter="fade">
                                      <p:cBhvr>
                                        <p:cTn id="9" dur="1000"/>
                                        <p:tgtEl>
                                          <p:spTgt spid="14029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140298">
                                            <p:txEl>
                                              <p:pRg st="0" end="0"/>
                                            </p:txEl>
                                          </p:spTgt>
                                        </p:tgtEl>
                                        <p:attrNameLst>
                                          <p:attrName>style.visibility</p:attrName>
                                        </p:attrNameLst>
                                      </p:cBhvr>
                                      <p:to>
                                        <p:strVal val="visible"/>
                                      </p:to>
                                    </p:set>
                                    <p:anim calcmode="lin" valueType="num">
                                      <p:cBhvr>
                                        <p:cTn id="14" dur="1000" fill="hold"/>
                                        <p:tgtEl>
                                          <p:spTgt spid="140298">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140298">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140298">
                                            <p:txEl>
                                              <p:pRg st="0" end="0"/>
                                            </p:txEl>
                                          </p:spTgt>
                                        </p:tgtEl>
                                      </p:cBhvr>
                                    </p:animEffect>
                                  </p:childTnLst>
                                </p:cTn>
                              </p:par>
                              <p:par>
                                <p:cTn id="17" presetID="50" presetClass="entr" presetSubtype="0" decel="100000" fill="hold" grpId="0" nodeType="withEffect">
                                  <p:stCondLst>
                                    <p:cond delay="0"/>
                                  </p:stCondLst>
                                  <p:childTnLst>
                                    <p:set>
                                      <p:cBhvr>
                                        <p:cTn id="18" dur="1" fill="hold">
                                          <p:stCondLst>
                                            <p:cond delay="0"/>
                                          </p:stCondLst>
                                        </p:cTn>
                                        <p:tgtEl>
                                          <p:spTgt spid="140298">
                                            <p:txEl>
                                              <p:pRg st="1" end="1"/>
                                            </p:txEl>
                                          </p:spTgt>
                                        </p:tgtEl>
                                        <p:attrNameLst>
                                          <p:attrName>style.visibility</p:attrName>
                                        </p:attrNameLst>
                                      </p:cBhvr>
                                      <p:to>
                                        <p:strVal val="visible"/>
                                      </p:to>
                                    </p:set>
                                    <p:anim calcmode="lin" valueType="num">
                                      <p:cBhvr>
                                        <p:cTn id="19" dur="1000" fill="hold"/>
                                        <p:tgtEl>
                                          <p:spTgt spid="140298">
                                            <p:txEl>
                                              <p:pRg st="1" end="1"/>
                                            </p:txEl>
                                          </p:spTgt>
                                        </p:tgtEl>
                                        <p:attrNameLst>
                                          <p:attrName>ppt_w</p:attrName>
                                        </p:attrNameLst>
                                      </p:cBhvr>
                                      <p:tavLst>
                                        <p:tav tm="0">
                                          <p:val>
                                            <p:strVal val="#ppt_w+.3"/>
                                          </p:val>
                                        </p:tav>
                                        <p:tav tm="100000">
                                          <p:val>
                                            <p:strVal val="#ppt_w"/>
                                          </p:val>
                                        </p:tav>
                                      </p:tavLst>
                                    </p:anim>
                                    <p:anim calcmode="lin" valueType="num">
                                      <p:cBhvr>
                                        <p:cTn id="20" dur="1000" fill="hold"/>
                                        <p:tgtEl>
                                          <p:spTgt spid="140298">
                                            <p:txEl>
                                              <p:pRg st="1" end="1"/>
                                            </p:txEl>
                                          </p:spTgt>
                                        </p:tgtEl>
                                        <p:attrNameLst>
                                          <p:attrName>ppt_h</p:attrName>
                                        </p:attrNameLst>
                                      </p:cBhvr>
                                      <p:tavLst>
                                        <p:tav tm="0">
                                          <p:val>
                                            <p:strVal val="#ppt_h"/>
                                          </p:val>
                                        </p:tav>
                                        <p:tav tm="100000">
                                          <p:val>
                                            <p:strVal val="#ppt_h"/>
                                          </p:val>
                                        </p:tav>
                                      </p:tavLst>
                                    </p:anim>
                                    <p:animEffect transition="in" filter="fade">
                                      <p:cBhvr>
                                        <p:cTn id="21" dur="1000"/>
                                        <p:tgtEl>
                                          <p:spTgt spid="140298">
                                            <p:txEl>
                                              <p:pRg st="1" end="1"/>
                                            </p:txEl>
                                          </p:spTgt>
                                        </p:tgtEl>
                                      </p:cBhvr>
                                    </p:animEffect>
                                  </p:childTnLst>
                                </p:cTn>
                              </p:par>
                              <p:par>
                                <p:cTn id="22" presetID="50" presetClass="entr" presetSubtype="0" decel="100000" fill="hold" grpId="0" nodeType="withEffect">
                                  <p:stCondLst>
                                    <p:cond delay="0"/>
                                  </p:stCondLst>
                                  <p:childTnLst>
                                    <p:set>
                                      <p:cBhvr>
                                        <p:cTn id="23" dur="1" fill="hold">
                                          <p:stCondLst>
                                            <p:cond delay="0"/>
                                          </p:stCondLst>
                                        </p:cTn>
                                        <p:tgtEl>
                                          <p:spTgt spid="140298">
                                            <p:txEl>
                                              <p:pRg st="2" end="2"/>
                                            </p:txEl>
                                          </p:spTgt>
                                        </p:tgtEl>
                                        <p:attrNameLst>
                                          <p:attrName>style.visibility</p:attrName>
                                        </p:attrNameLst>
                                      </p:cBhvr>
                                      <p:to>
                                        <p:strVal val="visible"/>
                                      </p:to>
                                    </p:set>
                                    <p:anim calcmode="lin" valueType="num">
                                      <p:cBhvr>
                                        <p:cTn id="24" dur="1000" fill="hold"/>
                                        <p:tgtEl>
                                          <p:spTgt spid="140298">
                                            <p:txEl>
                                              <p:pRg st="2" end="2"/>
                                            </p:txEl>
                                          </p:spTgt>
                                        </p:tgtEl>
                                        <p:attrNameLst>
                                          <p:attrName>ppt_w</p:attrName>
                                        </p:attrNameLst>
                                      </p:cBhvr>
                                      <p:tavLst>
                                        <p:tav tm="0">
                                          <p:val>
                                            <p:strVal val="#ppt_w+.3"/>
                                          </p:val>
                                        </p:tav>
                                        <p:tav tm="100000">
                                          <p:val>
                                            <p:strVal val="#ppt_w"/>
                                          </p:val>
                                        </p:tav>
                                      </p:tavLst>
                                    </p:anim>
                                    <p:anim calcmode="lin" valueType="num">
                                      <p:cBhvr>
                                        <p:cTn id="25" dur="1000" fill="hold"/>
                                        <p:tgtEl>
                                          <p:spTgt spid="140298">
                                            <p:txEl>
                                              <p:pRg st="2" end="2"/>
                                            </p:txEl>
                                          </p:spTgt>
                                        </p:tgtEl>
                                        <p:attrNameLst>
                                          <p:attrName>ppt_h</p:attrName>
                                        </p:attrNameLst>
                                      </p:cBhvr>
                                      <p:tavLst>
                                        <p:tav tm="0">
                                          <p:val>
                                            <p:strVal val="#ppt_h"/>
                                          </p:val>
                                        </p:tav>
                                        <p:tav tm="100000">
                                          <p:val>
                                            <p:strVal val="#ppt_h"/>
                                          </p:val>
                                        </p:tav>
                                      </p:tavLst>
                                    </p:anim>
                                    <p:animEffect transition="in" filter="fade">
                                      <p:cBhvr>
                                        <p:cTn id="26" dur="1000"/>
                                        <p:tgtEl>
                                          <p:spTgt spid="140298">
                                            <p:txEl>
                                              <p:pRg st="2" end="2"/>
                                            </p:txEl>
                                          </p:spTgt>
                                        </p:tgtEl>
                                      </p:cBhvr>
                                    </p:animEffect>
                                  </p:childTnLst>
                                </p:cTn>
                              </p:par>
                              <p:par>
                                <p:cTn id="27" presetID="50" presetClass="entr" presetSubtype="0" decel="100000" fill="hold" grpId="0" nodeType="withEffect">
                                  <p:stCondLst>
                                    <p:cond delay="0"/>
                                  </p:stCondLst>
                                  <p:childTnLst>
                                    <p:set>
                                      <p:cBhvr>
                                        <p:cTn id="28" dur="1" fill="hold">
                                          <p:stCondLst>
                                            <p:cond delay="0"/>
                                          </p:stCondLst>
                                        </p:cTn>
                                        <p:tgtEl>
                                          <p:spTgt spid="140298">
                                            <p:txEl>
                                              <p:pRg st="3" end="3"/>
                                            </p:txEl>
                                          </p:spTgt>
                                        </p:tgtEl>
                                        <p:attrNameLst>
                                          <p:attrName>style.visibility</p:attrName>
                                        </p:attrNameLst>
                                      </p:cBhvr>
                                      <p:to>
                                        <p:strVal val="visible"/>
                                      </p:to>
                                    </p:set>
                                    <p:anim calcmode="lin" valueType="num">
                                      <p:cBhvr>
                                        <p:cTn id="29" dur="1000" fill="hold"/>
                                        <p:tgtEl>
                                          <p:spTgt spid="140298">
                                            <p:txEl>
                                              <p:pRg st="3" end="3"/>
                                            </p:txEl>
                                          </p:spTgt>
                                        </p:tgtEl>
                                        <p:attrNameLst>
                                          <p:attrName>ppt_w</p:attrName>
                                        </p:attrNameLst>
                                      </p:cBhvr>
                                      <p:tavLst>
                                        <p:tav tm="0">
                                          <p:val>
                                            <p:strVal val="#ppt_w+.3"/>
                                          </p:val>
                                        </p:tav>
                                        <p:tav tm="100000">
                                          <p:val>
                                            <p:strVal val="#ppt_w"/>
                                          </p:val>
                                        </p:tav>
                                      </p:tavLst>
                                    </p:anim>
                                    <p:anim calcmode="lin" valueType="num">
                                      <p:cBhvr>
                                        <p:cTn id="30" dur="1000" fill="hold"/>
                                        <p:tgtEl>
                                          <p:spTgt spid="140298">
                                            <p:txEl>
                                              <p:pRg st="3" end="3"/>
                                            </p:txEl>
                                          </p:spTgt>
                                        </p:tgtEl>
                                        <p:attrNameLst>
                                          <p:attrName>ppt_h</p:attrName>
                                        </p:attrNameLst>
                                      </p:cBhvr>
                                      <p:tavLst>
                                        <p:tav tm="0">
                                          <p:val>
                                            <p:strVal val="#ppt_h"/>
                                          </p:val>
                                        </p:tav>
                                        <p:tav tm="100000">
                                          <p:val>
                                            <p:strVal val="#ppt_h"/>
                                          </p:val>
                                        </p:tav>
                                      </p:tavLst>
                                    </p:anim>
                                    <p:animEffect transition="in" filter="fade">
                                      <p:cBhvr>
                                        <p:cTn id="31" dur="1000"/>
                                        <p:tgtEl>
                                          <p:spTgt spid="140298">
                                            <p:txEl>
                                              <p:pRg st="3" end="3"/>
                                            </p:txEl>
                                          </p:spTgt>
                                        </p:tgtEl>
                                      </p:cBhvr>
                                    </p:animEffect>
                                  </p:childTnLst>
                                </p:cTn>
                              </p:par>
                              <p:par>
                                <p:cTn id="32" presetID="50" presetClass="entr" presetSubtype="0" decel="100000" fill="hold" grpId="0" nodeType="withEffect">
                                  <p:stCondLst>
                                    <p:cond delay="0"/>
                                  </p:stCondLst>
                                  <p:childTnLst>
                                    <p:set>
                                      <p:cBhvr>
                                        <p:cTn id="33" dur="1" fill="hold">
                                          <p:stCondLst>
                                            <p:cond delay="0"/>
                                          </p:stCondLst>
                                        </p:cTn>
                                        <p:tgtEl>
                                          <p:spTgt spid="140298">
                                            <p:txEl>
                                              <p:pRg st="4" end="4"/>
                                            </p:txEl>
                                          </p:spTgt>
                                        </p:tgtEl>
                                        <p:attrNameLst>
                                          <p:attrName>style.visibility</p:attrName>
                                        </p:attrNameLst>
                                      </p:cBhvr>
                                      <p:to>
                                        <p:strVal val="visible"/>
                                      </p:to>
                                    </p:set>
                                    <p:anim calcmode="lin" valueType="num">
                                      <p:cBhvr>
                                        <p:cTn id="34" dur="1000" fill="hold"/>
                                        <p:tgtEl>
                                          <p:spTgt spid="140298">
                                            <p:txEl>
                                              <p:pRg st="4" end="4"/>
                                            </p:txEl>
                                          </p:spTgt>
                                        </p:tgtEl>
                                        <p:attrNameLst>
                                          <p:attrName>ppt_w</p:attrName>
                                        </p:attrNameLst>
                                      </p:cBhvr>
                                      <p:tavLst>
                                        <p:tav tm="0">
                                          <p:val>
                                            <p:strVal val="#ppt_w+.3"/>
                                          </p:val>
                                        </p:tav>
                                        <p:tav tm="100000">
                                          <p:val>
                                            <p:strVal val="#ppt_w"/>
                                          </p:val>
                                        </p:tav>
                                      </p:tavLst>
                                    </p:anim>
                                    <p:anim calcmode="lin" valueType="num">
                                      <p:cBhvr>
                                        <p:cTn id="35" dur="1000" fill="hold"/>
                                        <p:tgtEl>
                                          <p:spTgt spid="140298">
                                            <p:txEl>
                                              <p:pRg st="4" end="4"/>
                                            </p:txEl>
                                          </p:spTgt>
                                        </p:tgtEl>
                                        <p:attrNameLst>
                                          <p:attrName>ppt_h</p:attrName>
                                        </p:attrNameLst>
                                      </p:cBhvr>
                                      <p:tavLst>
                                        <p:tav tm="0">
                                          <p:val>
                                            <p:strVal val="#ppt_h"/>
                                          </p:val>
                                        </p:tav>
                                        <p:tav tm="100000">
                                          <p:val>
                                            <p:strVal val="#ppt_h"/>
                                          </p:val>
                                        </p:tav>
                                      </p:tavLst>
                                    </p:anim>
                                    <p:animEffect transition="in" filter="fade">
                                      <p:cBhvr>
                                        <p:cTn id="36" dur="1000"/>
                                        <p:tgtEl>
                                          <p:spTgt spid="14029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0297" grpId="0"/>
      <p:bldP spid="140298" grpId="0" build="p">
        <p:tmplLst>
          <p:tmpl lvl="1">
            <p:tnLst>
              <p:par>
                <p:cTn presetID="50" presetClass="entr" presetSubtype="0" decel="100000" fill="hold" nodeType="clickEffect">
                  <p:stCondLst>
                    <p:cond delay="0"/>
                  </p:stCondLst>
                  <p:childTnLst>
                    <p:set>
                      <p:cBhvr>
                        <p:cTn dur="1" fill="hold">
                          <p:stCondLst>
                            <p:cond delay="0"/>
                          </p:stCondLst>
                        </p:cTn>
                        <p:tgtEl>
                          <p:spTgt spid="140298"/>
                        </p:tgtEl>
                        <p:attrNameLst>
                          <p:attrName>style.visibility</p:attrName>
                        </p:attrNameLst>
                      </p:cBhvr>
                      <p:to>
                        <p:strVal val="visible"/>
                      </p:to>
                    </p:set>
                    <p:anim calcmode="lin" valueType="num">
                      <p:cBhvr>
                        <p:cTn dur="1000" fill="hold"/>
                        <p:tgtEl>
                          <p:spTgt spid="140298"/>
                        </p:tgtEl>
                        <p:attrNameLst>
                          <p:attrName>ppt_w</p:attrName>
                        </p:attrNameLst>
                      </p:cBhvr>
                      <p:tavLst>
                        <p:tav tm="0">
                          <p:val>
                            <p:strVal val="#ppt_w+.3"/>
                          </p:val>
                        </p:tav>
                        <p:tav tm="100000">
                          <p:val>
                            <p:strVal val="#ppt_w"/>
                          </p:val>
                        </p:tav>
                      </p:tavLst>
                    </p:anim>
                    <p:anim calcmode="lin" valueType="num">
                      <p:cBhvr>
                        <p:cTn dur="1000" fill="hold"/>
                        <p:tgtEl>
                          <p:spTgt spid="140298"/>
                        </p:tgtEl>
                        <p:attrNameLst>
                          <p:attrName>ppt_h</p:attrName>
                        </p:attrNameLst>
                      </p:cBhvr>
                      <p:tavLst>
                        <p:tav tm="0">
                          <p:val>
                            <p:strVal val="#ppt_h"/>
                          </p:val>
                        </p:tav>
                        <p:tav tm="100000">
                          <p:val>
                            <p:strVal val="#ppt_h"/>
                          </p:val>
                        </p:tav>
                      </p:tavLst>
                    </p:anim>
                    <p:animEffect transition="in" filter="fade">
                      <p:cBhvr>
                        <p:cTn dur="1000"/>
                        <p:tgtEl>
                          <p:spTgt spid="140298"/>
                        </p:tgtEl>
                      </p:cBhvr>
                    </p:animEffect>
                  </p:childTnLst>
                </p:cTn>
              </p:par>
            </p:tnLst>
          </p:tmpl>
          <p:tmpl lvl="2">
            <p:tnLst>
              <p:par>
                <p:cTn presetID="50" presetClass="entr" presetSubtype="0" decel="100000" fill="hold" nodeType="withEffect">
                  <p:stCondLst>
                    <p:cond delay="0"/>
                  </p:stCondLst>
                  <p:childTnLst>
                    <p:set>
                      <p:cBhvr>
                        <p:cTn dur="1" fill="hold">
                          <p:stCondLst>
                            <p:cond delay="0"/>
                          </p:stCondLst>
                        </p:cTn>
                        <p:tgtEl>
                          <p:spTgt spid="140298"/>
                        </p:tgtEl>
                        <p:attrNameLst>
                          <p:attrName>style.visibility</p:attrName>
                        </p:attrNameLst>
                      </p:cBhvr>
                      <p:to>
                        <p:strVal val="visible"/>
                      </p:to>
                    </p:set>
                    <p:anim calcmode="lin" valueType="num">
                      <p:cBhvr>
                        <p:cTn dur="1000" fill="hold"/>
                        <p:tgtEl>
                          <p:spTgt spid="140298"/>
                        </p:tgtEl>
                        <p:attrNameLst>
                          <p:attrName>ppt_w</p:attrName>
                        </p:attrNameLst>
                      </p:cBhvr>
                      <p:tavLst>
                        <p:tav tm="0">
                          <p:val>
                            <p:strVal val="#ppt_w+.3"/>
                          </p:val>
                        </p:tav>
                        <p:tav tm="100000">
                          <p:val>
                            <p:strVal val="#ppt_w"/>
                          </p:val>
                        </p:tav>
                      </p:tavLst>
                    </p:anim>
                    <p:anim calcmode="lin" valueType="num">
                      <p:cBhvr>
                        <p:cTn dur="1000" fill="hold"/>
                        <p:tgtEl>
                          <p:spTgt spid="140298"/>
                        </p:tgtEl>
                        <p:attrNameLst>
                          <p:attrName>ppt_h</p:attrName>
                        </p:attrNameLst>
                      </p:cBhvr>
                      <p:tavLst>
                        <p:tav tm="0">
                          <p:val>
                            <p:strVal val="#ppt_h"/>
                          </p:val>
                        </p:tav>
                        <p:tav tm="100000">
                          <p:val>
                            <p:strVal val="#ppt_h"/>
                          </p:val>
                        </p:tav>
                      </p:tavLst>
                    </p:anim>
                    <p:animEffect transition="in" filter="fade">
                      <p:cBhvr>
                        <p:cTn dur="1000"/>
                        <p:tgtEl>
                          <p:spTgt spid="140298"/>
                        </p:tgtEl>
                      </p:cBhvr>
                    </p:animEffect>
                  </p:childTnLst>
                </p:cTn>
              </p:par>
            </p:tnLst>
          </p:tmpl>
          <p:tmpl lvl="3">
            <p:tnLst>
              <p:par>
                <p:cTn presetID="50" presetClass="entr" presetSubtype="0" decel="100000" fill="hold" nodeType="withEffect">
                  <p:stCondLst>
                    <p:cond delay="0"/>
                  </p:stCondLst>
                  <p:childTnLst>
                    <p:set>
                      <p:cBhvr>
                        <p:cTn dur="1" fill="hold">
                          <p:stCondLst>
                            <p:cond delay="0"/>
                          </p:stCondLst>
                        </p:cTn>
                        <p:tgtEl>
                          <p:spTgt spid="140298"/>
                        </p:tgtEl>
                        <p:attrNameLst>
                          <p:attrName>style.visibility</p:attrName>
                        </p:attrNameLst>
                      </p:cBhvr>
                      <p:to>
                        <p:strVal val="visible"/>
                      </p:to>
                    </p:set>
                    <p:anim calcmode="lin" valueType="num">
                      <p:cBhvr>
                        <p:cTn dur="1000" fill="hold"/>
                        <p:tgtEl>
                          <p:spTgt spid="140298"/>
                        </p:tgtEl>
                        <p:attrNameLst>
                          <p:attrName>ppt_w</p:attrName>
                        </p:attrNameLst>
                      </p:cBhvr>
                      <p:tavLst>
                        <p:tav tm="0">
                          <p:val>
                            <p:strVal val="#ppt_w+.3"/>
                          </p:val>
                        </p:tav>
                        <p:tav tm="100000">
                          <p:val>
                            <p:strVal val="#ppt_w"/>
                          </p:val>
                        </p:tav>
                      </p:tavLst>
                    </p:anim>
                    <p:anim calcmode="lin" valueType="num">
                      <p:cBhvr>
                        <p:cTn dur="1000" fill="hold"/>
                        <p:tgtEl>
                          <p:spTgt spid="140298"/>
                        </p:tgtEl>
                        <p:attrNameLst>
                          <p:attrName>ppt_h</p:attrName>
                        </p:attrNameLst>
                      </p:cBhvr>
                      <p:tavLst>
                        <p:tav tm="0">
                          <p:val>
                            <p:strVal val="#ppt_h"/>
                          </p:val>
                        </p:tav>
                        <p:tav tm="100000">
                          <p:val>
                            <p:strVal val="#ppt_h"/>
                          </p:val>
                        </p:tav>
                      </p:tavLst>
                    </p:anim>
                    <p:animEffect transition="in" filter="fade">
                      <p:cBhvr>
                        <p:cTn dur="1000"/>
                        <p:tgtEl>
                          <p:spTgt spid="140298"/>
                        </p:tgtEl>
                      </p:cBhvr>
                    </p:animEffect>
                  </p:childTnLst>
                </p:cTn>
              </p:par>
            </p:tnLst>
          </p:tmpl>
          <p:tmpl lvl="4">
            <p:tnLst>
              <p:par>
                <p:cTn presetID="50" presetClass="entr" presetSubtype="0" decel="100000" fill="hold" nodeType="withEffect">
                  <p:stCondLst>
                    <p:cond delay="0"/>
                  </p:stCondLst>
                  <p:childTnLst>
                    <p:set>
                      <p:cBhvr>
                        <p:cTn dur="1" fill="hold">
                          <p:stCondLst>
                            <p:cond delay="0"/>
                          </p:stCondLst>
                        </p:cTn>
                        <p:tgtEl>
                          <p:spTgt spid="140298"/>
                        </p:tgtEl>
                        <p:attrNameLst>
                          <p:attrName>style.visibility</p:attrName>
                        </p:attrNameLst>
                      </p:cBhvr>
                      <p:to>
                        <p:strVal val="visible"/>
                      </p:to>
                    </p:set>
                    <p:anim calcmode="lin" valueType="num">
                      <p:cBhvr>
                        <p:cTn dur="1000" fill="hold"/>
                        <p:tgtEl>
                          <p:spTgt spid="140298"/>
                        </p:tgtEl>
                        <p:attrNameLst>
                          <p:attrName>ppt_w</p:attrName>
                        </p:attrNameLst>
                      </p:cBhvr>
                      <p:tavLst>
                        <p:tav tm="0">
                          <p:val>
                            <p:strVal val="#ppt_w+.3"/>
                          </p:val>
                        </p:tav>
                        <p:tav tm="100000">
                          <p:val>
                            <p:strVal val="#ppt_w"/>
                          </p:val>
                        </p:tav>
                      </p:tavLst>
                    </p:anim>
                    <p:anim calcmode="lin" valueType="num">
                      <p:cBhvr>
                        <p:cTn dur="1000" fill="hold"/>
                        <p:tgtEl>
                          <p:spTgt spid="140298"/>
                        </p:tgtEl>
                        <p:attrNameLst>
                          <p:attrName>ppt_h</p:attrName>
                        </p:attrNameLst>
                      </p:cBhvr>
                      <p:tavLst>
                        <p:tav tm="0">
                          <p:val>
                            <p:strVal val="#ppt_h"/>
                          </p:val>
                        </p:tav>
                        <p:tav tm="100000">
                          <p:val>
                            <p:strVal val="#ppt_h"/>
                          </p:val>
                        </p:tav>
                      </p:tavLst>
                    </p:anim>
                    <p:animEffect transition="in" filter="fade">
                      <p:cBhvr>
                        <p:cTn dur="1000"/>
                        <p:tgtEl>
                          <p:spTgt spid="140298"/>
                        </p:tgtEl>
                      </p:cBhvr>
                    </p:animEffect>
                  </p:childTnLst>
                </p:cTn>
              </p:par>
            </p:tnLst>
          </p:tmpl>
          <p:tmpl lvl="5">
            <p:tnLst>
              <p:par>
                <p:cTn presetID="50" presetClass="entr" presetSubtype="0" decel="100000" fill="hold" nodeType="withEffect">
                  <p:stCondLst>
                    <p:cond delay="0"/>
                  </p:stCondLst>
                  <p:childTnLst>
                    <p:set>
                      <p:cBhvr>
                        <p:cTn dur="1" fill="hold">
                          <p:stCondLst>
                            <p:cond delay="0"/>
                          </p:stCondLst>
                        </p:cTn>
                        <p:tgtEl>
                          <p:spTgt spid="140298"/>
                        </p:tgtEl>
                        <p:attrNameLst>
                          <p:attrName>style.visibility</p:attrName>
                        </p:attrNameLst>
                      </p:cBhvr>
                      <p:to>
                        <p:strVal val="visible"/>
                      </p:to>
                    </p:set>
                    <p:anim calcmode="lin" valueType="num">
                      <p:cBhvr>
                        <p:cTn dur="1000" fill="hold"/>
                        <p:tgtEl>
                          <p:spTgt spid="140298"/>
                        </p:tgtEl>
                        <p:attrNameLst>
                          <p:attrName>ppt_w</p:attrName>
                        </p:attrNameLst>
                      </p:cBhvr>
                      <p:tavLst>
                        <p:tav tm="0">
                          <p:val>
                            <p:strVal val="#ppt_w+.3"/>
                          </p:val>
                        </p:tav>
                        <p:tav tm="100000">
                          <p:val>
                            <p:strVal val="#ppt_w"/>
                          </p:val>
                        </p:tav>
                      </p:tavLst>
                    </p:anim>
                    <p:anim calcmode="lin" valueType="num">
                      <p:cBhvr>
                        <p:cTn dur="1000" fill="hold"/>
                        <p:tgtEl>
                          <p:spTgt spid="140298"/>
                        </p:tgtEl>
                        <p:attrNameLst>
                          <p:attrName>ppt_h</p:attrName>
                        </p:attrNameLst>
                      </p:cBhvr>
                      <p:tavLst>
                        <p:tav tm="0">
                          <p:val>
                            <p:strVal val="#ppt_h"/>
                          </p:val>
                        </p:tav>
                        <p:tav tm="100000">
                          <p:val>
                            <p:strVal val="#ppt_h"/>
                          </p:val>
                        </p:tav>
                      </p:tavLst>
                    </p:anim>
                    <p:animEffect transition="in" filter="fade">
                      <p:cBhvr>
                        <p:cTn dur="1000"/>
                        <p:tgtEl>
                          <p:spTgt spid="140298"/>
                        </p:tgtEl>
                      </p:cBhvr>
                    </p:animEffect>
                  </p:childTnLst>
                </p:cTn>
              </p:par>
            </p:tnLst>
          </p:tmpl>
        </p:tmplLst>
      </p:bldP>
    </p:bldLst>
  </p:timing>
  <p:hf hdr="0" ftr="0" dt="0"/>
  <p:txStyles>
    <p:titleStyle>
      <a:lvl1pPr algn="l" rtl="0" fontAlgn="base">
        <a:lnSpc>
          <a:spcPct val="90000"/>
        </a:lnSpc>
        <a:spcBef>
          <a:spcPct val="0"/>
        </a:spcBef>
        <a:spcAft>
          <a:spcPct val="0"/>
        </a:spcAft>
        <a:defRPr sz="3600" b="1" kern="1200">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panose="020B0604020202020204" pitchFamily="34" charset="0"/>
          <a:cs typeface="Arial" panose="020B0604020202020204" pitchFamily="34" charset="0"/>
        </a:defRPr>
      </a:lvl2pPr>
      <a:lvl3pPr algn="l" rtl="0" fontAlgn="base">
        <a:lnSpc>
          <a:spcPct val="90000"/>
        </a:lnSpc>
        <a:spcBef>
          <a:spcPct val="0"/>
        </a:spcBef>
        <a:spcAft>
          <a:spcPct val="0"/>
        </a:spcAft>
        <a:defRPr sz="3600" b="1">
          <a:solidFill>
            <a:schemeClr val="tx2"/>
          </a:solidFill>
          <a:latin typeface="Arial" panose="020B0604020202020204" pitchFamily="34" charset="0"/>
          <a:cs typeface="Arial" panose="020B0604020202020204" pitchFamily="34" charset="0"/>
        </a:defRPr>
      </a:lvl3pPr>
      <a:lvl4pPr algn="l" rtl="0" fontAlgn="base">
        <a:lnSpc>
          <a:spcPct val="90000"/>
        </a:lnSpc>
        <a:spcBef>
          <a:spcPct val="0"/>
        </a:spcBef>
        <a:spcAft>
          <a:spcPct val="0"/>
        </a:spcAft>
        <a:defRPr sz="3600" b="1">
          <a:solidFill>
            <a:schemeClr val="tx2"/>
          </a:solidFill>
          <a:latin typeface="Arial" panose="020B0604020202020204" pitchFamily="34" charset="0"/>
          <a:cs typeface="Arial" panose="020B0604020202020204" pitchFamily="34" charset="0"/>
        </a:defRPr>
      </a:lvl4pPr>
      <a:lvl5pPr algn="l" rtl="0" fontAlgn="base">
        <a:lnSpc>
          <a:spcPct val="90000"/>
        </a:lnSpc>
        <a:spcBef>
          <a:spcPct val="0"/>
        </a:spcBef>
        <a:spcAft>
          <a:spcPct val="0"/>
        </a:spcAft>
        <a:defRPr sz="3600" b="1">
          <a:solidFill>
            <a:schemeClr val="tx2"/>
          </a:solidFill>
          <a:latin typeface="Arial" panose="020B0604020202020204" pitchFamily="34" charset="0"/>
          <a:cs typeface="Arial" panose="020B0604020202020204" pitchFamily="34" charset="0"/>
        </a:defRPr>
      </a:lvl5pPr>
      <a:lvl6pPr marL="457200" algn="l" rtl="0" fontAlgn="base">
        <a:lnSpc>
          <a:spcPct val="90000"/>
        </a:lnSpc>
        <a:spcBef>
          <a:spcPct val="0"/>
        </a:spcBef>
        <a:spcAft>
          <a:spcPct val="0"/>
        </a:spcAft>
        <a:defRPr sz="3600" b="1">
          <a:solidFill>
            <a:schemeClr val="tx2"/>
          </a:solidFill>
          <a:latin typeface="Arial" panose="020B0604020202020204" pitchFamily="34" charset="0"/>
          <a:cs typeface="Arial" panose="020B0604020202020204" pitchFamily="34" charset="0"/>
        </a:defRPr>
      </a:lvl6pPr>
      <a:lvl7pPr marL="914400" algn="l" rtl="0" fontAlgn="base">
        <a:lnSpc>
          <a:spcPct val="90000"/>
        </a:lnSpc>
        <a:spcBef>
          <a:spcPct val="0"/>
        </a:spcBef>
        <a:spcAft>
          <a:spcPct val="0"/>
        </a:spcAft>
        <a:defRPr sz="3600" b="1">
          <a:solidFill>
            <a:schemeClr val="tx2"/>
          </a:solidFill>
          <a:latin typeface="Arial" panose="020B0604020202020204" pitchFamily="34" charset="0"/>
          <a:cs typeface="Arial" panose="020B0604020202020204" pitchFamily="34" charset="0"/>
        </a:defRPr>
      </a:lvl7pPr>
      <a:lvl8pPr marL="1371600" algn="l" rtl="0" fontAlgn="base">
        <a:lnSpc>
          <a:spcPct val="90000"/>
        </a:lnSpc>
        <a:spcBef>
          <a:spcPct val="0"/>
        </a:spcBef>
        <a:spcAft>
          <a:spcPct val="0"/>
        </a:spcAft>
        <a:defRPr sz="3600" b="1">
          <a:solidFill>
            <a:schemeClr val="tx2"/>
          </a:solidFill>
          <a:latin typeface="Arial" panose="020B0604020202020204" pitchFamily="34" charset="0"/>
          <a:cs typeface="Arial" panose="020B0604020202020204" pitchFamily="34" charset="0"/>
        </a:defRPr>
      </a:lvl8pPr>
      <a:lvl9pPr marL="1828800" algn="l" rtl="0" fontAlgn="base">
        <a:lnSpc>
          <a:spcPct val="90000"/>
        </a:lnSpc>
        <a:spcBef>
          <a:spcPct val="0"/>
        </a:spcBef>
        <a:spcAft>
          <a:spcPct val="0"/>
        </a:spcAft>
        <a:defRPr sz="3600" b="1">
          <a:solidFill>
            <a:schemeClr val="tx2"/>
          </a:solidFill>
          <a:latin typeface="Arial" panose="020B0604020202020204" pitchFamily="34" charset="0"/>
          <a:cs typeface="Arial" panose="020B0604020202020204" pitchFamily="34" charset="0"/>
        </a:defRPr>
      </a:lvl9pPr>
    </p:titleStyle>
    <p:bodyStyle>
      <a:lvl1pPr marL="342900" indent="-342900" algn="l" rtl="0" fontAlgn="base">
        <a:spcBef>
          <a:spcPct val="20000"/>
        </a:spcBef>
        <a:spcAft>
          <a:spcPct val="0"/>
        </a:spcAft>
        <a:buClr>
          <a:schemeClr val="tx1"/>
        </a:buClr>
        <a:buSzPct val="75000"/>
        <a:buFont typeface="Wingdings" panose="05000000000000000000" pitchFamily="2" charset="2"/>
        <a:buChar char="l"/>
        <a:defRPr sz="2800" kern="12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kern="1200">
          <a:solidFill>
            <a:schemeClr val="tx1"/>
          </a:solidFill>
          <a:latin typeface="+mn-lt"/>
          <a:ea typeface="+mn-ea"/>
          <a:cs typeface="+mn-cs"/>
        </a:defRPr>
      </a:lvl2pPr>
      <a:lvl3pPr marL="1143000" indent="-228600" algn="l" rtl="0" fontAlgn="base">
        <a:spcBef>
          <a:spcPct val="20000"/>
        </a:spcBef>
        <a:spcAft>
          <a:spcPct val="0"/>
        </a:spcAft>
        <a:buClr>
          <a:schemeClr val="tx1"/>
        </a:buClr>
        <a:buSzPct val="75000"/>
        <a:buFont typeface="Wingdings" panose="05000000000000000000" pitchFamily="2" charset="2"/>
        <a:buChar char="l"/>
        <a:defRPr sz="2000" kern="1200">
          <a:solidFill>
            <a:schemeClr val="tx1"/>
          </a:solidFill>
          <a:latin typeface="+mn-lt"/>
          <a:ea typeface="+mn-ea"/>
          <a:cs typeface="+mn-cs"/>
        </a:defRPr>
      </a:lvl3pPr>
      <a:lvl4pPr marL="1600200" indent="-228600" algn="l" rtl="0" fontAlgn="base">
        <a:spcBef>
          <a:spcPct val="20000"/>
        </a:spcBef>
        <a:spcAft>
          <a:spcPct val="0"/>
        </a:spcAft>
        <a:buClr>
          <a:schemeClr val="tx1"/>
        </a:buClr>
        <a:buSzPct val="80000"/>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1"/>
        </a:buClr>
        <a:buSzPct val="65000"/>
        <a:buFont typeface="Wingdings" panose="05000000000000000000" pitchFamily="2" charset="2"/>
        <a:buChar char="l"/>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1" name="Rectangle 6"/>
          <p:cNvSpPr>
            <a:spLocks noGrp="1" noChangeArrowheads="1"/>
          </p:cNvSpPr>
          <p:nvPr>
            <p:ph type="title"/>
          </p:nvPr>
        </p:nvSpPr>
        <p:spPr bwMode="auto">
          <a:xfrm>
            <a:off x="533400" y="473075"/>
            <a:ext cx="8153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2052" name="Rectangle 7"/>
          <p:cNvSpPr>
            <a:spLocks noGrp="1" noChangeArrowheads="1"/>
          </p:cNvSpPr>
          <p:nvPr>
            <p:ph type="body" idx="1"/>
          </p:nvPr>
        </p:nvSpPr>
        <p:spPr bwMode="auto">
          <a:xfrm>
            <a:off x="533400" y="1828800"/>
            <a:ext cx="8153400" cy="403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5" name="Rectangle 8"/>
          <p:cNvSpPr>
            <a:spLocks noGrp="1" noChangeArrowheads="1"/>
          </p:cNvSpPr>
          <p:nvPr>
            <p:ph type="dt" sz="half" idx="2"/>
          </p:nvPr>
        </p:nvSpPr>
        <p:spPr bwMode="auto">
          <a:xfrm>
            <a:off x="536575" y="6248400"/>
            <a:ext cx="2054225"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000">
                <a:latin typeface="Arial" charset="0"/>
              </a:defRPr>
            </a:lvl1pPr>
          </a:lstStyle>
          <a:p>
            <a:pPr>
              <a:defRPr/>
            </a:pPr>
            <a:fld id="{9E19AE29-1A9F-40D9-9701-E09FDB9712C8}" type="datetime1">
              <a:rPr lang="en-US" smtClean="0"/>
              <a:t>12/9/2020</a:t>
            </a:fld>
            <a:endParaRPr lang="en-US"/>
          </a:p>
        </p:txBody>
      </p:sp>
      <p:sp>
        <p:nvSpPr>
          <p:cNvPr id="16" name="Rectangle 9"/>
          <p:cNvSpPr>
            <a:spLocks noGrp="1" noChangeArrowheads="1"/>
          </p:cNvSpPr>
          <p:nvPr>
            <p:ph type="ftr" sz="quarter" idx="3"/>
          </p:nvPr>
        </p:nvSpPr>
        <p:spPr bwMode="auto">
          <a:xfrm>
            <a:off x="3251200" y="6248400"/>
            <a:ext cx="2887663"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000">
                <a:latin typeface="Arial" charset="0"/>
              </a:defRPr>
            </a:lvl1pPr>
          </a:lstStyle>
          <a:p>
            <a:pPr>
              <a:defRPr/>
            </a:pPr>
            <a:endParaRPr lang="en-US"/>
          </a:p>
        </p:txBody>
      </p:sp>
    </p:spTree>
    <p:extLst>
      <p:ext uri="{BB962C8B-B14F-4D97-AF65-F5344CB8AC3E}">
        <p14:creationId xmlns:p14="http://schemas.microsoft.com/office/powerpoint/2010/main" val="2635071411"/>
      </p:ext>
    </p:extLst>
  </p:cSld>
  <p:clrMap bg1="dk2" tx1="lt1" bg2="dk1" tx2="lt2" accent1="accent1" accent2="accent2" accent3="accent3" accent4="accent4" accent5="accent5" accent6="accent6" hlink="hlink" folHlink="folHlink"/>
  <p:sldLayoutIdLst>
    <p:sldLayoutId id="2147483718" r:id="rId1"/>
  </p:sldLayoutIdLst>
  <p:transition>
    <p:split orient="vert" dir="in"/>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051"/>
                                        </p:tgtEl>
                                        <p:attrNameLst>
                                          <p:attrName>style.visibility</p:attrName>
                                        </p:attrNameLst>
                                      </p:cBhvr>
                                      <p:to>
                                        <p:strVal val="visible"/>
                                      </p:to>
                                    </p:set>
                                    <p:anim calcmode="lin" valueType="num">
                                      <p:cBhvr>
                                        <p:cTn id="7" dur="1000" fill="hold"/>
                                        <p:tgtEl>
                                          <p:spTgt spid="2051"/>
                                        </p:tgtEl>
                                        <p:attrNameLst>
                                          <p:attrName>ppt_w</p:attrName>
                                        </p:attrNameLst>
                                      </p:cBhvr>
                                      <p:tavLst>
                                        <p:tav tm="0">
                                          <p:val>
                                            <p:strVal val="#ppt_w+.3"/>
                                          </p:val>
                                        </p:tav>
                                        <p:tav tm="100000">
                                          <p:val>
                                            <p:strVal val="#ppt_w"/>
                                          </p:val>
                                        </p:tav>
                                      </p:tavLst>
                                    </p:anim>
                                    <p:anim calcmode="lin" valueType="num">
                                      <p:cBhvr>
                                        <p:cTn id="8" dur="1000" fill="hold"/>
                                        <p:tgtEl>
                                          <p:spTgt spid="2051"/>
                                        </p:tgtEl>
                                        <p:attrNameLst>
                                          <p:attrName>ppt_h</p:attrName>
                                        </p:attrNameLst>
                                      </p:cBhvr>
                                      <p:tavLst>
                                        <p:tav tm="0">
                                          <p:val>
                                            <p:strVal val="#ppt_h"/>
                                          </p:val>
                                        </p:tav>
                                        <p:tav tm="100000">
                                          <p:val>
                                            <p:strVal val="#ppt_h"/>
                                          </p:val>
                                        </p:tav>
                                      </p:tavLst>
                                    </p:anim>
                                    <p:animEffect transition="in" filter="fade">
                                      <p:cBhvr>
                                        <p:cTn id="9" dur="1000"/>
                                        <p:tgtEl>
                                          <p:spTgt spid="205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2052">
                                            <p:txEl>
                                              <p:pRg st="0" end="0"/>
                                            </p:txEl>
                                          </p:spTgt>
                                        </p:tgtEl>
                                        <p:attrNameLst>
                                          <p:attrName>style.visibility</p:attrName>
                                        </p:attrNameLst>
                                      </p:cBhvr>
                                      <p:to>
                                        <p:strVal val="visible"/>
                                      </p:to>
                                    </p:set>
                                    <p:anim calcmode="lin" valueType="num">
                                      <p:cBhvr>
                                        <p:cTn id="14" dur="1000" fill="hold"/>
                                        <p:tgtEl>
                                          <p:spTgt spid="2052">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2052">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2052">
                                            <p:txEl>
                                              <p:pRg st="0" end="0"/>
                                            </p:txEl>
                                          </p:spTgt>
                                        </p:tgtEl>
                                      </p:cBhvr>
                                    </p:animEffect>
                                  </p:childTnLst>
                                </p:cTn>
                              </p:par>
                              <p:par>
                                <p:cTn id="17" presetID="50" presetClass="entr" presetSubtype="0" decel="100000" fill="hold" grpId="0" nodeType="withEffect">
                                  <p:stCondLst>
                                    <p:cond delay="0"/>
                                  </p:stCondLst>
                                  <p:childTnLst>
                                    <p:set>
                                      <p:cBhvr>
                                        <p:cTn id="18" dur="1" fill="hold">
                                          <p:stCondLst>
                                            <p:cond delay="0"/>
                                          </p:stCondLst>
                                        </p:cTn>
                                        <p:tgtEl>
                                          <p:spTgt spid="2052">
                                            <p:txEl>
                                              <p:pRg st="1" end="1"/>
                                            </p:txEl>
                                          </p:spTgt>
                                        </p:tgtEl>
                                        <p:attrNameLst>
                                          <p:attrName>style.visibility</p:attrName>
                                        </p:attrNameLst>
                                      </p:cBhvr>
                                      <p:to>
                                        <p:strVal val="visible"/>
                                      </p:to>
                                    </p:set>
                                    <p:anim calcmode="lin" valueType="num">
                                      <p:cBhvr>
                                        <p:cTn id="19" dur="1000" fill="hold"/>
                                        <p:tgtEl>
                                          <p:spTgt spid="2052">
                                            <p:txEl>
                                              <p:pRg st="1" end="1"/>
                                            </p:txEl>
                                          </p:spTgt>
                                        </p:tgtEl>
                                        <p:attrNameLst>
                                          <p:attrName>ppt_w</p:attrName>
                                        </p:attrNameLst>
                                      </p:cBhvr>
                                      <p:tavLst>
                                        <p:tav tm="0">
                                          <p:val>
                                            <p:strVal val="#ppt_w+.3"/>
                                          </p:val>
                                        </p:tav>
                                        <p:tav tm="100000">
                                          <p:val>
                                            <p:strVal val="#ppt_w"/>
                                          </p:val>
                                        </p:tav>
                                      </p:tavLst>
                                    </p:anim>
                                    <p:anim calcmode="lin" valueType="num">
                                      <p:cBhvr>
                                        <p:cTn id="20" dur="1000" fill="hold"/>
                                        <p:tgtEl>
                                          <p:spTgt spid="2052">
                                            <p:txEl>
                                              <p:pRg st="1" end="1"/>
                                            </p:txEl>
                                          </p:spTgt>
                                        </p:tgtEl>
                                        <p:attrNameLst>
                                          <p:attrName>ppt_h</p:attrName>
                                        </p:attrNameLst>
                                      </p:cBhvr>
                                      <p:tavLst>
                                        <p:tav tm="0">
                                          <p:val>
                                            <p:strVal val="#ppt_h"/>
                                          </p:val>
                                        </p:tav>
                                        <p:tav tm="100000">
                                          <p:val>
                                            <p:strVal val="#ppt_h"/>
                                          </p:val>
                                        </p:tav>
                                      </p:tavLst>
                                    </p:anim>
                                    <p:animEffect transition="in" filter="fade">
                                      <p:cBhvr>
                                        <p:cTn id="21" dur="1000"/>
                                        <p:tgtEl>
                                          <p:spTgt spid="2052">
                                            <p:txEl>
                                              <p:pRg st="1" end="1"/>
                                            </p:txEl>
                                          </p:spTgt>
                                        </p:tgtEl>
                                      </p:cBhvr>
                                    </p:animEffect>
                                  </p:childTnLst>
                                </p:cTn>
                              </p:par>
                              <p:par>
                                <p:cTn id="22" presetID="50" presetClass="entr" presetSubtype="0" decel="100000" fill="hold" grpId="0" nodeType="withEffect">
                                  <p:stCondLst>
                                    <p:cond delay="0"/>
                                  </p:stCondLst>
                                  <p:childTnLst>
                                    <p:set>
                                      <p:cBhvr>
                                        <p:cTn id="23" dur="1" fill="hold">
                                          <p:stCondLst>
                                            <p:cond delay="0"/>
                                          </p:stCondLst>
                                        </p:cTn>
                                        <p:tgtEl>
                                          <p:spTgt spid="2052">
                                            <p:txEl>
                                              <p:pRg st="2" end="2"/>
                                            </p:txEl>
                                          </p:spTgt>
                                        </p:tgtEl>
                                        <p:attrNameLst>
                                          <p:attrName>style.visibility</p:attrName>
                                        </p:attrNameLst>
                                      </p:cBhvr>
                                      <p:to>
                                        <p:strVal val="visible"/>
                                      </p:to>
                                    </p:set>
                                    <p:anim calcmode="lin" valueType="num">
                                      <p:cBhvr>
                                        <p:cTn id="24" dur="1000" fill="hold"/>
                                        <p:tgtEl>
                                          <p:spTgt spid="2052">
                                            <p:txEl>
                                              <p:pRg st="2" end="2"/>
                                            </p:txEl>
                                          </p:spTgt>
                                        </p:tgtEl>
                                        <p:attrNameLst>
                                          <p:attrName>ppt_w</p:attrName>
                                        </p:attrNameLst>
                                      </p:cBhvr>
                                      <p:tavLst>
                                        <p:tav tm="0">
                                          <p:val>
                                            <p:strVal val="#ppt_w+.3"/>
                                          </p:val>
                                        </p:tav>
                                        <p:tav tm="100000">
                                          <p:val>
                                            <p:strVal val="#ppt_w"/>
                                          </p:val>
                                        </p:tav>
                                      </p:tavLst>
                                    </p:anim>
                                    <p:anim calcmode="lin" valueType="num">
                                      <p:cBhvr>
                                        <p:cTn id="25" dur="1000" fill="hold"/>
                                        <p:tgtEl>
                                          <p:spTgt spid="2052">
                                            <p:txEl>
                                              <p:pRg st="2" end="2"/>
                                            </p:txEl>
                                          </p:spTgt>
                                        </p:tgtEl>
                                        <p:attrNameLst>
                                          <p:attrName>ppt_h</p:attrName>
                                        </p:attrNameLst>
                                      </p:cBhvr>
                                      <p:tavLst>
                                        <p:tav tm="0">
                                          <p:val>
                                            <p:strVal val="#ppt_h"/>
                                          </p:val>
                                        </p:tav>
                                        <p:tav tm="100000">
                                          <p:val>
                                            <p:strVal val="#ppt_h"/>
                                          </p:val>
                                        </p:tav>
                                      </p:tavLst>
                                    </p:anim>
                                    <p:animEffect transition="in" filter="fade">
                                      <p:cBhvr>
                                        <p:cTn id="26" dur="1000"/>
                                        <p:tgtEl>
                                          <p:spTgt spid="2052">
                                            <p:txEl>
                                              <p:pRg st="2" end="2"/>
                                            </p:txEl>
                                          </p:spTgt>
                                        </p:tgtEl>
                                      </p:cBhvr>
                                    </p:animEffect>
                                  </p:childTnLst>
                                </p:cTn>
                              </p:par>
                              <p:par>
                                <p:cTn id="27" presetID="50" presetClass="entr" presetSubtype="0" decel="100000" fill="hold" grpId="0" nodeType="withEffect">
                                  <p:stCondLst>
                                    <p:cond delay="0"/>
                                  </p:stCondLst>
                                  <p:childTnLst>
                                    <p:set>
                                      <p:cBhvr>
                                        <p:cTn id="28" dur="1" fill="hold">
                                          <p:stCondLst>
                                            <p:cond delay="0"/>
                                          </p:stCondLst>
                                        </p:cTn>
                                        <p:tgtEl>
                                          <p:spTgt spid="2052">
                                            <p:txEl>
                                              <p:pRg st="3" end="3"/>
                                            </p:txEl>
                                          </p:spTgt>
                                        </p:tgtEl>
                                        <p:attrNameLst>
                                          <p:attrName>style.visibility</p:attrName>
                                        </p:attrNameLst>
                                      </p:cBhvr>
                                      <p:to>
                                        <p:strVal val="visible"/>
                                      </p:to>
                                    </p:set>
                                    <p:anim calcmode="lin" valueType="num">
                                      <p:cBhvr>
                                        <p:cTn id="29" dur="1000" fill="hold"/>
                                        <p:tgtEl>
                                          <p:spTgt spid="2052">
                                            <p:txEl>
                                              <p:pRg st="3" end="3"/>
                                            </p:txEl>
                                          </p:spTgt>
                                        </p:tgtEl>
                                        <p:attrNameLst>
                                          <p:attrName>ppt_w</p:attrName>
                                        </p:attrNameLst>
                                      </p:cBhvr>
                                      <p:tavLst>
                                        <p:tav tm="0">
                                          <p:val>
                                            <p:strVal val="#ppt_w+.3"/>
                                          </p:val>
                                        </p:tav>
                                        <p:tav tm="100000">
                                          <p:val>
                                            <p:strVal val="#ppt_w"/>
                                          </p:val>
                                        </p:tav>
                                      </p:tavLst>
                                    </p:anim>
                                    <p:anim calcmode="lin" valueType="num">
                                      <p:cBhvr>
                                        <p:cTn id="30" dur="1000" fill="hold"/>
                                        <p:tgtEl>
                                          <p:spTgt spid="2052">
                                            <p:txEl>
                                              <p:pRg st="3" end="3"/>
                                            </p:txEl>
                                          </p:spTgt>
                                        </p:tgtEl>
                                        <p:attrNameLst>
                                          <p:attrName>ppt_h</p:attrName>
                                        </p:attrNameLst>
                                      </p:cBhvr>
                                      <p:tavLst>
                                        <p:tav tm="0">
                                          <p:val>
                                            <p:strVal val="#ppt_h"/>
                                          </p:val>
                                        </p:tav>
                                        <p:tav tm="100000">
                                          <p:val>
                                            <p:strVal val="#ppt_h"/>
                                          </p:val>
                                        </p:tav>
                                      </p:tavLst>
                                    </p:anim>
                                    <p:animEffect transition="in" filter="fade">
                                      <p:cBhvr>
                                        <p:cTn id="31" dur="1000"/>
                                        <p:tgtEl>
                                          <p:spTgt spid="2052">
                                            <p:txEl>
                                              <p:pRg st="3" end="3"/>
                                            </p:txEl>
                                          </p:spTgt>
                                        </p:tgtEl>
                                      </p:cBhvr>
                                    </p:animEffect>
                                  </p:childTnLst>
                                </p:cTn>
                              </p:par>
                              <p:par>
                                <p:cTn id="32" presetID="50" presetClass="entr" presetSubtype="0" decel="100000" fill="hold" grpId="0" nodeType="withEffect">
                                  <p:stCondLst>
                                    <p:cond delay="0"/>
                                  </p:stCondLst>
                                  <p:childTnLst>
                                    <p:set>
                                      <p:cBhvr>
                                        <p:cTn id="33" dur="1" fill="hold">
                                          <p:stCondLst>
                                            <p:cond delay="0"/>
                                          </p:stCondLst>
                                        </p:cTn>
                                        <p:tgtEl>
                                          <p:spTgt spid="2052">
                                            <p:txEl>
                                              <p:pRg st="4" end="4"/>
                                            </p:txEl>
                                          </p:spTgt>
                                        </p:tgtEl>
                                        <p:attrNameLst>
                                          <p:attrName>style.visibility</p:attrName>
                                        </p:attrNameLst>
                                      </p:cBhvr>
                                      <p:to>
                                        <p:strVal val="visible"/>
                                      </p:to>
                                    </p:set>
                                    <p:anim calcmode="lin" valueType="num">
                                      <p:cBhvr>
                                        <p:cTn id="34" dur="1000" fill="hold"/>
                                        <p:tgtEl>
                                          <p:spTgt spid="2052">
                                            <p:txEl>
                                              <p:pRg st="4" end="4"/>
                                            </p:txEl>
                                          </p:spTgt>
                                        </p:tgtEl>
                                        <p:attrNameLst>
                                          <p:attrName>ppt_w</p:attrName>
                                        </p:attrNameLst>
                                      </p:cBhvr>
                                      <p:tavLst>
                                        <p:tav tm="0">
                                          <p:val>
                                            <p:strVal val="#ppt_w+.3"/>
                                          </p:val>
                                        </p:tav>
                                        <p:tav tm="100000">
                                          <p:val>
                                            <p:strVal val="#ppt_w"/>
                                          </p:val>
                                        </p:tav>
                                      </p:tavLst>
                                    </p:anim>
                                    <p:anim calcmode="lin" valueType="num">
                                      <p:cBhvr>
                                        <p:cTn id="35" dur="1000" fill="hold"/>
                                        <p:tgtEl>
                                          <p:spTgt spid="2052">
                                            <p:txEl>
                                              <p:pRg st="4" end="4"/>
                                            </p:txEl>
                                          </p:spTgt>
                                        </p:tgtEl>
                                        <p:attrNameLst>
                                          <p:attrName>ppt_h</p:attrName>
                                        </p:attrNameLst>
                                      </p:cBhvr>
                                      <p:tavLst>
                                        <p:tav tm="0">
                                          <p:val>
                                            <p:strVal val="#ppt_h"/>
                                          </p:val>
                                        </p:tav>
                                        <p:tav tm="100000">
                                          <p:val>
                                            <p:strVal val="#ppt_h"/>
                                          </p:val>
                                        </p:tav>
                                      </p:tavLst>
                                    </p:anim>
                                    <p:animEffect transition="in" filter="fade">
                                      <p:cBhvr>
                                        <p:cTn id="36" dur="1000"/>
                                        <p:tgtEl>
                                          <p:spTgt spid="205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p:bldP spid="2052" grpId="0" build="p">
        <p:tmplLst>
          <p:tmpl lvl="1">
            <p:tnLst>
              <p:par>
                <p:cTn presetID="50" presetClass="entr" presetSubtype="0" decel="100000" fill="hold" nodeType="clickEffect">
                  <p:stCondLst>
                    <p:cond delay="0"/>
                  </p:stCondLst>
                  <p:childTnLst>
                    <p:set>
                      <p:cBhvr>
                        <p:cTn dur="1" fill="hold">
                          <p:stCondLst>
                            <p:cond delay="0"/>
                          </p:stCondLst>
                        </p:cTn>
                        <p:tgtEl>
                          <p:spTgt spid="2052"/>
                        </p:tgtEl>
                        <p:attrNameLst>
                          <p:attrName>style.visibility</p:attrName>
                        </p:attrNameLst>
                      </p:cBhvr>
                      <p:to>
                        <p:strVal val="visible"/>
                      </p:to>
                    </p:set>
                    <p:anim calcmode="lin" valueType="num">
                      <p:cBhvr>
                        <p:cTn dur="1000" fill="hold"/>
                        <p:tgtEl>
                          <p:spTgt spid="2052"/>
                        </p:tgtEl>
                        <p:attrNameLst>
                          <p:attrName>ppt_w</p:attrName>
                        </p:attrNameLst>
                      </p:cBhvr>
                      <p:tavLst>
                        <p:tav tm="0">
                          <p:val>
                            <p:strVal val="#ppt_w+.3"/>
                          </p:val>
                        </p:tav>
                        <p:tav tm="100000">
                          <p:val>
                            <p:strVal val="#ppt_w"/>
                          </p:val>
                        </p:tav>
                      </p:tavLst>
                    </p:anim>
                    <p:anim calcmode="lin" valueType="num">
                      <p:cBhvr>
                        <p:cTn dur="1000" fill="hold"/>
                        <p:tgtEl>
                          <p:spTgt spid="2052"/>
                        </p:tgtEl>
                        <p:attrNameLst>
                          <p:attrName>ppt_h</p:attrName>
                        </p:attrNameLst>
                      </p:cBhvr>
                      <p:tavLst>
                        <p:tav tm="0">
                          <p:val>
                            <p:strVal val="#ppt_h"/>
                          </p:val>
                        </p:tav>
                        <p:tav tm="100000">
                          <p:val>
                            <p:strVal val="#ppt_h"/>
                          </p:val>
                        </p:tav>
                      </p:tavLst>
                    </p:anim>
                    <p:animEffect transition="in" filter="fade">
                      <p:cBhvr>
                        <p:cTn dur="1000"/>
                        <p:tgtEl>
                          <p:spTgt spid="2052"/>
                        </p:tgtEl>
                      </p:cBhvr>
                    </p:animEffect>
                  </p:childTnLst>
                </p:cTn>
              </p:par>
            </p:tnLst>
          </p:tmpl>
          <p:tmpl lvl="2">
            <p:tnLst>
              <p:par>
                <p:cTn presetID="50" presetClass="entr" presetSubtype="0" decel="100000" fill="hold" nodeType="withEffect">
                  <p:stCondLst>
                    <p:cond delay="0"/>
                  </p:stCondLst>
                  <p:childTnLst>
                    <p:set>
                      <p:cBhvr>
                        <p:cTn dur="1" fill="hold">
                          <p:stCondLst>
                            <p:cond delay="0"/>
                          </p:stCondLst>
                        </p:cTn>
                        <p:tgtEl>
                          <p:spTgt spid="2052"/>
                        </p:tgtEl>
                        <p:attrNameLst>
                          <p:attrName>style.visibility</p:attrName>
                        </p:attrNameLst>
                      </p:cBhvr>
                      <p:to>
                        <p:strVal val="visible"/>
                      </p:to>
                    </p:set>
                    <p:anim calcmode="lin" valueType="num">
                      <p:cBhvr>
                        <p:cTn dur="1000" fill="hold"/>
                        <p:tgtEl>
                          <p:spTgt spid="2052"/>
                        </p:tgtEl>
                        <p:attrNameLst>
                          <p:attrName>ppt_w</p:attrName>
                        </p:attrNameLst>
                      </p:cBhvr>
                      <p:tavLst>
                        <p:tav tm="0">
                          <p:val>
                            <p:strVal val="#ppt_w+.3"/>
                          </p:val>
                        </p:tav>
                        <p:tav tm="100000">
                          <p:val>
                            <p:strVal val="#ppt_w"/>
                          </p:val>
                        </p:tav>
                      </p:tavLst>
                    </p:anim>
                    <p:anim calcmode="lin" valueType="num">
                      <p:cBhvr>
                        <p:cTn dur="1000" fill="hold"/>
                        <p:tgtEl>
                          <p:spTgt spid="2052"/>
                        </p:tgtEl>
                        <p:attrNameLst>
                          <p:attrName>ppt_h</p:attrName>
                        </p:attrNameLst>
                      </p:cBhvr>
                      <p:tavLst>
                        <p:tav tm="0">
                          <p:val>
                            <p:strVal val="#ppt_h"/>
                          </p:val>
                        </p:tav>
                        <p:tav tm="100000">
                          <p:val>
                            <p:strVal val="#ppt_h"/>
                          </p:val>
                        </p:tav>
                      </p:tavLst>
                    </p:anim>
                    <p:animEffect transition="in" filter="fade">
                      <p:cBhvr>
                        <p:cTn dur="1000"/>
                        <p:tgtEl>
                          <p:spTgt spid="2052"/>
                        </p:tgtEl>
                      </p:cBhvr>
                    </p:animEffect>
                  </p:childTnLst>
                </p:cTn>
              </p:par>
            </p:tnLst>
          </p:tmpl>
          <p:tmpl lvl="3">
            <p:tnLst>
              <p:par>
                <p:cTn presetID="50" presetClass="entr" presetSubtype="0" decel="100000" fill="hold" nodeType="withEffect">
                  <p:stCondLst>
                    <p:cond delay="0"/>
                  </p:stCondLst>
                  <p:childTnLst>
                    <p:set>
                      <p:cBhvr>
                        <p:cTn dur="1" fill="hold">
                          <p:stCondLst>
                            <p:cond delay="0"/>
                          </p:stCondLst>
                        </p:cTn>
                        <p:tgtEl>
                          <p:spTgt spid="2052"/>
                        </p:tgtEl>
                        <p:attrNameLst>
                          <p:attrName>style.visibility</p:attrName>
                        </p:attrNameLst>
                      </p:cBhvr>
                      <p:to>
                        <p:strVal val="visible"/>
                      </p:to>
                    </p:set>
                    <p:anim calcmode="lin" valueType="num">
                      <p:cBhvr>
                        <p:cTn dur="1000" fill="hold"/>
                        <p:tgtEl>
                          <p:spTgt spid="2052"/>
                        </p:tgtEl>
                        <p:attrNameLst>
                          <p:attrName>ppt_w</p:attrName>
                        </p:attrNameLst>
                      </p:cBhvr>
                      <p:tavLst>
                        <p:tav tm="0">
                          <p:val>
                            <p:strVal val="#ppt_w+.3"/>
                          </p:val>
                        </p:tav>
                        <p:tav tm="100000">
                          <p:val>
                            <p:strVal val="#ppt_w"/>
                          </p:val>
                        </p:tav>
                      </p:tavLst>
                    </p:anim>
                    <p:anim calcmode="lin" valueType="num">
                      <p:cBhvr>
                        <p:cTn dur="1000" fill="hold"/>
                        <p:tgtEl>
                          <p:spTgt spid="2052"/>
                        </p:tgtEl>
                        <p:attrNameLst>
                          <p:attrName>ppt_h</p:attrName>
                        </p:attrNameLst>
                      </p:cBhvr>
                      <p:tavLst>
                        <p:tav tm="0">
                          <p:val>
                            <p:strVal val="#ppt_h"/>
                          </p:val>
                        </p:tav>
                        <p:tav tm="100000">
                          <p:val>
                            <p:strVal val="#ppt_h"/>
                          </p:val>
                        </p:tav>
                      </p:tavLst>
                    </p:anim>
                    <p:animEffect transition="in" filter="fade">
                      <p:cBhvr>
                        <p:cTn dur="1000"/>
                        <p:tgtEl>
                          <p:spTgt spid="2052"/>
                        </p:tgtEl>
                      </p:cBhvr>
                    </p:animEffect>
                  </p:childTnLst>
                </p:cTn>
              </p:par>
            </p:tnLst>
          </p:tmpl>
          <p:tmpl lvl="4">
            <p:tnLst>
              <p:par>
                <p:cTn presetID="50" presetClass="entr" presetSubtype="0" decel="100000" fill="hold" nodeType="withEffect">
                  <p:stCondLst>
                    <p:cond delay="0"/>
                  </p:stCondLst>
                  <p:childTnLst>
                    <p:set>
                      <p:cBhvr>
                        <p:cTn dur="1" fill="hold">
                          <p:stCondLst>
                            <p:cond delay="0"/>
                          </p:stCondLst>
                        </p:cTn>
                        <p:tgtEl>
                          <p:spTgt spid="2052"/>
                        </p:tgtEl>
                        <p:attrNameLst>
                          <p:attrName>style.visibility</p:attrName>
                        </p:attrNameLst>
                      </p:cBhvr>
                      <p:to>
                        <p:strVal val="visible"/>
                      </p:to>
                    </p:set>
                    <p:anim calcmode="lin" valueType="num">
                      <p:cBhvr>
                        <p:cTn dur="1000" fill="hold"/>
                        <p:tgtEl>
                          <p:spTgt spid="2052"/>
                        </p:tgtEl>
                        <p:attrNameLst>
                          <p:attrName>ppt_w</p:attrName>
                        </p:attrNameLst>
                      </p:cBhvr>
                      <p:tavLst>
                        <p:tav tm="0">
                          <p:val>
                            <p:strVal val="#ppt_w+.3"/>
                          </p:val>
                        </p:tav>
                        <p:tav tm="100000">
                          <p:val>
                            <p:strVal val="#ppt_w"/>
                          </p:val>
                        </p:tav>
                      </p:tavLst>
                    </p:anim>
                    <p:anim calcmode="lin" valueType="num">
                      <p:cBhvr>
                        <p:cTn dur="1000" fill="hold"/>
                        <p:tgtEl>
                          <p:spTgt spid="2052"/>
                        </p:tgtEl>
                        <p:attrNameLst>
                          <p:attrName>ppt_h</p:attrName>
                        </p:attrNameLst>
                      </p:cBhvr>
                      <p:tavLst>
                        <p:tav tm="0">
                          <p:val>
                            <p:strVal val="#ppt_h"/>
                          </p:val>
                        </p:tav>
                        <p:tav tm="100000">
                          <p:val>
                            <p:strVal val="#ppt_h"/>
                          </p:val>
                        </p:tav>
                      </p:tavLst>
                    </p:anim>
                    <p:animEffect transition="in" filter="fade">
                      <p:cBhvr>
                        <p:cTn dur="1000"/>
                        <p:tgtEl>
                          <p:spTgt spid="2052"/>
                        </p:tgtEl>
                      </p:cBhvr>
                    </p:animEffect>
                  </p:childTnLst>
                </p:cTn>
              </p:par>
            </p:tnLst>
          </p:tmpl>
          <p:tmpl lvl="5">
            <p:tnLst>
              <p:par>
                <p:cTn presetID="50" presetClass="entr" presetSubtype="0" decel="100000" fill="hold" nodeType="withEffect">
                  <p:stCondLst>
                    <p:cond delay="0"/>
                  </p:stCondLst>
                  <p:childTnLst>
                    <p:set>
                      <p:cBhvr>
                        <p:cTn dur="1" fill="hold">
                          <p:stCondLst>
                            <p:cond delay="0"/>
                          </p:stCondLst>
                        </p:cTn>
                        <p:tgtEl>
                          <p:spTgt spid="2052"/>
                        </p:tgtEl>
                        <p:attrNameLst>
                          <p:attrName>style.visibility</p:attrName>
                        </p:attrNameLst>
                      </p:cBhvr>
                      <p:to>
                        <p:strVal val="visible"/>
                      </p:to>
                    </p:set>
                    <p:anim calcmode="lin" valueType="num">
                      <p:cBhvr>
                        <p:cTn dur="1000" fill="hold"/>
                        <p:tgtEl>
                          <p:spTgt spid="2052"/>
                        </p:tgtEl>
                        <p:attrNameLst>
                          <p:attrName>ppt_w</p:attrName>
                        </p:attrNameLst>
                      </p:cBhvr>
                      <p:tavLst>
                        <p:tav tm="0">
                          <p:val>
                            <p:strVal val="#ppt_w+.3"/>
                          </p:val>
                        </p:tav>
                        <p:tav tm="100000">
                          <p:val>
                            <p:strVal val="#ppt_w"/>
                          </p:val>
                        </p:tav>
                      </p:tavLst>
                    </p:anim>
                    <p:anim calcmode="lin" valueType="num">
                      <p:cBhvr>
                        <p:cTn dur="1000" fill="hold"/>
                        <p:tgtEl>
                          <p:spTgt spid="2052"/>
                        </p:tgtEl>
                        <p:attrNameLst>
                          <p:attrName>ppt_h</p:attrName>
                        </p:attrNameLst>
                      </p:cBhvr>
                      <p:tavLst>
                        <p:tav tm="0">
                          <p:val>
                            <p:strVal val="#ppt_h"/>
                          </p:val>
                        </p:tav>
                        <p:tav tm="100000">
                          <p:val>
                            <p:strVal val="#ppt_h"/>
                          </p:val>
                        </p:tav>
                      </p:tavLst>
                    </p:anim>
                    <p:animEffect transition="in" filter="fade">
                      <p:cBhvr>
                        <p:cTn dur="1000"/>
                        <p:tgtEl>
                          <p:spTgt spid="2052"/>
                        </p:tgtEl>
                      </p:cBhvr>
                    </p:animEffect>
                  </p:childTnLst>
                </p:cTn>
              </p:par>
            </p:tnLst>
          </p:tmpl>
        </p:tmplLst>
      </p:bldP>
    </p:bldLst>
  </p:timing>
  <p:hf hdr="0" ftr="0" dt="0"/>
  <p:txStyles>
    <p:titleStyle>
      <a:lvl1pPr algn="l" rtl="0" eaLnBrk="0" fontAlgn="base" hangingPunct="0">
        <a:lnSpc>
          <a:spcPct val="80000"/>
        </a:lnSpc>
        <a:spcBef>
          <a:spcPct val="0"/>
        </a:spcBef>
        <a:spcAft>
          <a:spcPct val="0"/>
        </a:spcAft>
        <a:defRPr sz="4400">
          <a:solidFill>
            <a:schemeClr val="tx2"/>
          </a:solidFill>
          <a:latin typeface="+mj-lt"/>
          <a:ea typeface="+mj-ea"/>
          <a:cs typeface="+mj-cs"/>
        </a:defRPr>
      </a:lvl1pPr>
      <a:lvl2pPr algn="l" rtl="0" eaLnBrk="0" fontAlgn="base" hangingPunct="0">
        <a:lnSpc>
          <a:spcPct val="80000"/>
        </a:lnSpc>
        <a:spcBef>
          <a:spcPct val="0"/>
        </a:spcBef>
        <a:spcAft>
          <a:spcPct val="0"/>
        </a:spcAft>
        <a:defRPr sz="4400">
          <a:solidFill>
            <a:schemeClr val="tx2"/>
          </a:solidFill>
          <a:latin typeface="Times New Roman" pitchFamily="18" charset="0"/>
        </a:defRPr>
      </a:lvl2pPr>
      <a:lvl3pPr algn="l" rtl="0" eaLnBrk="0" fontAlgn="base" hangingPunct="0">
        <a:lnSpc>
          <a:spcPct val="80000"/>
        </a:lnSpc>
        <a:spcBef>
          <a:spcPct val="0"/>
        </a:spcBef>
        <a:spcAft>
          <a:spcPct val="0"/>
        </a:spcAft>
        <a:defRPr sz="4400">
          <a:solidFill>
            <a:schemeClr val="tx2"/>
          </a:solidFill>
          <a:latin typeface="Times New Roman" pitchFamily="18" charset="0"/>
        </a:defRPr>
      </a:lvl3pPr>
      <a:lvl4pPr algn="l" rtl="0" eaLnBrk="0" fontAlgn="base" hangingPunct="0">
        <a:lnSpc>
          <a:spcPct val="80000"/>
        </a:lnSpc>
        <a:spcBef>
          <a:spcPct val="0"/>
        </a:spcBef>
        <a:spcAft>
          <a:spcPct val="0"/>
        </a:spcAft>
        <a:defRPr sz="4400">
          <a:solidFill>
            <a:schemeClr val="tx2"/>
          </a:solidFill>
          <a:latin typeface="Times New Roman" pitchFamily="18" charset="0"/>
        </a:defRPr>
      </a:lvl4pPr>
      <a:lvl5pPr algn="l" rtl="0" eaLnBrk="0" fontAlgn="base" hangingPunct="0">
        <a:lnSpc>
          <a:spcPct val="80000"/>
        </a:lnSpc>
        <a:spcBef>
          <a:spcPct val="0"/>
        </a:spcBef>
        <a:spcAft>
          <a:spcPct val="0"/>
        </a:spcAft>
        <a:defRPr sz="4400">
          <a:solidFill>
            <a:schemeClr val="tx2"/>
          </a:solidFill>
          <a:latin typeface="Times New Roman" pitchFamily="18" charset="0"/>
        </a:defRPr>
      </a:lvl5pPr>
      <a:lvl6pPr marL="457200" algn="l" rtl="0" fontAlgn="base">
        <a:lnSpc>
          <a:spcPct val="80000"/>
        </a:lnSpc>
        <a:spcBef>
          <a:spcPct val="0"/>
        </a:spcBef>
        <a:spcAft>
          <a:spcPct val="0"/>
        </a:spcAft>
        <a:defRPr sz="4400">
          <a:solidFill>
            <a:schemeClr val="tx2"/>
          </a:solidFill>
          <a:latin typeface="Times New Roman" pitchFamily="18" charset="0"/>
        </a:defRPr>
      </a:lvl6pPr>
      <a:lvl7pPr marL="914400" algn="l" rtl="0" fontAlgn="base">
        <a:lnSpc>
          <a:spcPct val="80000"/>
        </a:lnSpc>
        <a:spcBef>
          <a:spcPct val="0"/>
        </a:spcBef>
        <a:spcAft>
          <a:spcPct val="0"/>
        </a:spcAft>
        <a:defRPr sz="4400">
          <a:solidFill>
            <a:schemeClr val="tx2"/>
          </a:solidFill>
          <a:latin typeface="Times New Roman" pitchFamily="18" charset="0"/>
        </a:defRPr>
      </a:lvl7pPr>
      <a:lvl8pPr marL="1371600" algn="l" rtl="0" fontAlgn="base">
        <a:lnSpc>
          <a:spcPct val="80000"/>
        </a:lnSpc>
        <a:spcBef>
          <a:spcPct val="0"/>
        </a:spcBef>
        <a:spcAft>
          <a:spcPct val="0"/>
        </a:spcAft>
        <a:defRPr sz="4400">
          <a:solidFill>
            <a:schemeClr val="tx2"/>
          </a:solidFill>
          <a:latin typeface="Times New Roman" pitchFamily="18" charset="0"/>
        </a:defRPr>
      </a:lvl8pPr>
      <a:lvl9pPr marL="1828800" algn="l" rtl="0" fontAlgn="base">
        <a:lnSpc>
          <a:spcPct val="80000"/>
        </a:lnSpc>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accent2"/>
        </a:buClr>
        <a:buSzPct val="75000"/>
        <a:buFont typeface="Wingdings" panose="05000000000000000000" pitchFamily="2" charset="2"/>
        <a:buChar char="n"/>
        <a:defRPr sz="31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65000"/>
        <a:buFont typeface="Wingdings" panose="05000000000000000000"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hlink"/>
        </a:buClr>
        <a:buSzPct val="55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Font typeface="Wingdings" panose="05000000000000000000"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85000"/>
        <a:buFont typeface="Wingdings" panose="05000000000000000000" pitchFamily="2" charset="2"/>
        <a:buChar char="§"/>
        <a:defRPr sz="2000">
          <a:solidFill>
            <a:schemeClr val="tx1"/>
          </a:solidFill>
          <a:latin typeface="+mn-lt"/>
        </a:defRPr>
      </a:lvl5pPr>
      <a:lvl6pPr marL="25146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w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5.w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a:xfrm>
            <a:off x="304800" y="304800"/>
            <a:ext cx="8839200" cy="1600200"/>
          </a:xfrm>
        </p:spPr>
        <p:txBody>
          <a:bodyPr/>
          <a:lstStyle/>
          <a:p>
            <a:pPr algn="ctr"/>
            <a:r>
              <a:rPr lang="en-US" altLang="en-US" sz="2400">
                <a:latin typeface="Times New Roman" panose="02020603050405020304" pitchFamily="18" charset="0"/>
              </a:rPr>
              <a:t>Department of Budget &amp; Management</a:t>
            </a:r>
            <a:br>
              <a:rPr lang="en-US" altLang="en-US" sz="2400">
                <a:latin typeface="Times New Roman" panose="02020603050405020304" pitchFamily="18" charset="0"/>
              </a:rPr>
            </a:br>
            <a:r>
              <a:rPr lang="en-US" altLang="en-US" sz="2400">
                <a:latin typeface="Times New Roman" panose="02020603050405020304" pitchFamily="18" charset="0"/>
              </a:rPr>
              <a:t>Office of Fair Practices </a:t>
            </a:r>
            <a:br>
              <a:rPr lang="en-US" altLang="en-US" sz="2400">
                <a:latin typeface="Times New Roman" panose="02020603050405020304" pitchFamily="18" charset="0"/>
              </a:rPr>
            </a:br>
            <a:r>
              <a:rPr lang="en-US" altLang="en-US" sz="2400">
                <a:latin typeface="Times New Roman" panose="02020603050405020304" pitchFamily="18" charset="0"/>
              </a:rPr>
              <a:t>Equal Employment Opportunity (EEO) Training</a:t>
            </a:r>
            <a:br>
              <a:rPr lang="en-US" altLang="en-US" sz="2400">
                <a:latin typeface="Times New Roman" panose="02020603050405020304" pitchFamily="18" charset="0"/>
              </a:rPr>
            </a:br>
            <a:r>
              <a:rPr lang="en-US" altLang="en-US" sz="2400">
                <a:latin typeface="Times New Roman" panose="02020603050405020304" pitchFamily="18" charset="0"/>
              </a:rPr>
              <a:t>Directors, Managers, and Supervisors</a:t>
            </a:r>
          </a:p>
        </p:txBody>
      </p:sp>
      <p:grpSp>
        <p:nvGrpSpPr>
          <p:cNvPr id="35844" name="Group 4"/>
          <p:cNvGrpSpPr>
            <a:grpSpLocks/>
          </p:cNvGrpSpPr>
          <p:nvPr/>
        </p:nvGrpSpPr>
        <p:grpSpPr bwMode="auto">
          <a:xfrm>
            <a:off x="3200400" y="2590800"/>
            <a:ext cx="3048000" cy="1219200"/>
            <a:chOff x="0" y="0"/>
            <a:chExt cx="5833" cy="2879"/>
          </a:xfrm>
        </p:grpSpPr>
        <p:sp>
          <p:nvSpPr>
            <p:cNvPr id="3079" name="Rectangle 5"/>
            <p:cNvSpPr>
              <a:spLocks noChangeArrowheads="1"/>
            </p:cNvSpPr>
            <p:nvPr/>
          </p:nvSpPr>
          <p:spPr bwMode="auto">
            <a:xfrm>
              <a:off x="0" y="0"/>
              <a:ext cx="5833" cy="2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a:p>
          </p:txBody>
        </p:sp>
        <p:pic>
          <p:nvPicPr>
            <p:cNvPr id="308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833" cy="2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1" name="Rectangle 7"/>
            <p:cNvSpPr>
              <a:spLocks noChangeArrowheads="1"/>
            </p:cNvSpPr>
            <p:nvPr/>
          </p:nvSpPr>
          <p:spPr bwMode="auto">
            <a:xfrm>
              <a:off x="0" y="0"/>
              <a:ext cx="5833" cy="2863"/>
            </a:xfrm>
            <a:prstGeom prst="rect">
              <a:avLst/>
            </a:prstGeom>
            <a:noFill/>
            <a:ln w="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grpSp>
      <p:sp>
        <p:nvSpPr>
          <p:cNvPr id="3077" name="Text Box 12"/>
          <p:cNvSpPr txBox="1">
            <a:spLocks noChangeArrowheads="1"/>
          </p:cNvSpPr>
          <p:nvPr/>
        </p:nvSpPr>
        <p:spPr bwMode="auto">
          <a:xfrm>
            <a:off x="1524000" y="4800600"/>
            <a:ext cx="6096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3078" name="Text Box 13"/>
          <p:cNvSpPr txBox="1">
            <a:spLocks noChangeArrowheads="1"/>
          </p:cNvSpPr>
          <p:nvPr/>
        </p:nvSpPr>
        <p:spPr bwMode="auto">
          <a:xfrm>
            <a:off x="838200" y="4826675"/>
            <a:ext cx="7620000"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b="1" dirty="0">
                <a:solidFill>
                  <a:schemeClr val="tx2"/>
                </a:solidFill>
                <a:latin typeface="Times New Roman" panose="02020603050405020304" pitchFamily="18" charset="0"/>
              </a:rPr>
              <a:t>Facilitated By:  </a:t>
            </a:r>
          </a:p>
          <a:p>
            <a:pPr eaLnBrk="1" hangingPunct="1">
              <a:spcBef>
                <a:spcPct val="50000"/>
              </a:spcBef>
            </a:pPr>
            <a:endParaRPr lang="en-US" sz="1200" dirty="0"/>
          </a:p>
          <a:p>
            <a:pPr eaLnBrk="1" hangingPunct="1">
              <a:spcBef>
                <a:spcPct val="50000"/>
              </a:spcBef>
            </a:pPr>
            <a:endParaRPr lang="en-US" sz="1200" dirty="0"/>
          </a:p>
          <a:p>
            <a:pPr eaLnBrk="1" hangingPunct="1">
              <a:spcBef>
                <a:spcPct val="50000"/>
              </a:spcBef>
            </a:pPr>
            <a:endParaRPr lang="en-US" sz="1200" dirty="0"/>
          </a:p>
          <a:p>
            <a:pPr eaLnBrk="1" hangingPunct="1">
              <a:spcBef>
                <a:spcPct val="50000"/>
              </a:spcBef>
            </a:pPr>
            <a:endParaRPr lang="en-US" sz="1200" dirty="0"/>
          </a:p>
          <a:p>
            <a:pPr eaLnBrk="1" hangingPunct="1">
              <a:spcBef>
                <a:spcPts val="0"/>
              </a:spcBef>
            </a:pPr>
            <a:r>
              <a:rPr lang="en-US" sz="1200" b="1" dirty="0"/>
              <a:t>Created by: The Office of the Statewide EEO Coordinator </a:t>
            </a:r>
          </a:p>
          <a:p>
            <a:pPr eaLnBrk="1" hangingPunct="1">
              <a:spcBef>
                <a:spcPts val="0"/>
              </a:spcBef>
            </a:pPr>
            <a:r>
              <a:rPr lang="en-US" sz="1200" b="1" dirty="0"/>
              <a:t>301 W. Preston Street, Room 607, Baltimore, MD 21201 </a:t>
            </a:r>
          </a:p>
          <a:p>
            <a:pPr eaLnBrk="1" hangingPunct="1">
              <a:spcBef>
                <a:spcPts val="0"/>
              </a:spcBef>
            </a:pPr>
            <a:r>
              <a:rPr lang="en-US" sz="1200" b="1" dirty="0"/>
              <a:t>Phone: 410-767-3800</a:t>
            </a:r>
            <a:endParaRPr lang="en-US" altLang="en-US" sz="1200" b="1" dirty="0"/>
          </a:p>
        </p:txBody>
      </p:sp>
      <p:pic>
        <p:nvPicPr>
          <p:cNvPr id="3085" name="Picture 13" descr="MC90023230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10400" y="2438400"/>
            <a:ext cx="1524000" cy="1676400"/>
          </a:xfrm>
          <a:prstGeom prst="rect">
            <a:avLst/>
          </a:prstGeom>
          <a:noFill/>
          <a:extLst>
            <a:ext uri="{909E8E84-426E-40DD-AFC4-6F175D3DCCD1}">
              <a14:hiddenFill xmlns:a14="http://schemas.microsoft.com/office/drawing/2010/main">
                <a:solidFill>
                  <a:srgbClr val="FFFFFF"/>
                </a:solidFill>
              </a14:hiddenFill>
            </a:ext>
          </a:extLst>
        </p:spPr>
      </p:pic>
      <p:pic>
        <p:nvPicPr>
          <p:cNvPr id="3086" name="Picture 14" descr="MC90023230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2438400"/>
            <a:ext cx="1457325" cy="1676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5844"/>
                                        </p:tgtEl>
                                        <p:attrNameLst>
                                          <p:attrName>style.visibility</p:attrName>
                                        </p:attrNameLst>
                                      </p:cBhvr>
                                      <p:to>
                                        <p:strVal val="visible"/>
                                      </p:to>
                                    </p:set>
                                    <p:anim calcmode="lin" valueType="num">
                                      <p:cBhvr additive="base">
                                        <p:cTn id="7" dur="500" fill="hold"/>
                                        <p:tgtEl>
                                          <p:spTgt spid="35844"/>
                                        </p:tgtEl>
                                        <p:attrNameLst>
                                          <p:attrName>ppt_x</p:attrName>
                                        </p:attrNameLst>
                                      </p:cBhvr>
                                      <p:tavLst>
                                        <p:tav tm="0">
                                          <p:val>
                                            <p:strVal val="#ppt_x"/>
                                          </p:val>
                                        </p:tav>
                                        <p:tav tm="100000">
                                          <p:val>
                                            <p:strVal val="#ppt_x"/>
                                          </p:val>
                                        </p:tav>
                                      </p:tavLst>
                                    </p:anim>
                                    <p:anim calcmode="lin" valueType="num">
                                      <p:cBhvr additive="base">
                                        <p:cTn id="8" dur="500" fill="hold"/>
                                        <p:tgtEl>
                                          <p:spTgt spid="3584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4"/>
          <p:cNvSpPr>
            <a:spLocks noGrp="1" noChangeArrowheads="1"/>
          </p:cNvSpPr>
          <p:nvPr>
            <p:ph type="title" idx="4294967295"/>
          </p:nvPr>
        </p:nvSpPr>
        <p:spPr>
          <a:xfrm>
            <a:off x="533400" y="685800"/>
            <a:ext cx="8153400" cy="1143000"/>
          </a:xfrm>
          <a:noFill/>
        </p:spPr>
        <p:txBody>
          <a:bodyPr/>
          <a:lstStyle/>
          <a:p>
            <a:pPr algn="ctr"/>
            <a:r>
              <a:rPr lang="en-US" altLang="en-US" sz="4000">
                <a:solidFill>
                  <a:schemeClr val="tx1"/>
                </a:solidFill>
                <a:latin typeface="Times New Roman" panose="02020603050405020304" pitchFamily="18" charset="0"/>
              </a:rPr>
              <a:t>Protected Groups</a:t>
            </a:r>
          </a:p>
        </p:txBody>
      </p:sp>
      <p:sp>
        <p:nvSpPr>
          <p:cNvPr id="10244" name="Rectangle 7"/>
          <p:cNvSpPr>
            <a:spLocks noGrp="1" noChangeArrowheads="1"/>
          </p:cNvSpPr>
          <p:nvPr>
            <p:ph type="body" sz="half" idx="4294967295"/>
          </p:nvPr>
        </p:nvSpPr>
        <p:spPr>
          <a:xfrm>
            <a:off x="4876800" y="2487613"/>
            <a:ext cx="3505200" cy="3386137"/>
          </a:xfrm>
        </p:spPr>
        <p:txBody>
          <a:bodyPr/>
          <a:lstStyle/>
          <a:p>
            <a:pPr lvl="1"/>
            <a:endParaRPr lang="en-US" altLang="en-US" sz="2000" b="1" dirty="0">
              <a:solidFill>
                <a:schemeClr val="bg2">
                  <a:lumMod val="50000"/>
                </a:schemeClr>
              </a:solidFill>
              <a:latin typeface="Times New Roman" panose="02020603050405020304" pitchFamily="18" charset="0"/>
            </a:endParaRPr>
          </a:p>
          <a:p>
            <a:pPr lvl="1">
              <a:buClr>
                <a:schemeClr val="accent2"/>
              </a:buClr>
              <a:buFont typeface="Wingdings" panose="05000000000000000000" pitchFamily="2" charset="2"/>
              <a:buChar char="Ø"/>
            </a:pPr>
            <a:r>
              <a:rPr lang="en-US" altLang="en-US" sz="2000" dirty="0">
                <a:solidFill>
                  <a:schemeClr val="bg2">
                    <a:lumMod val="50000"/>
                  </a:schemeClr>
                </a:solidFill>
                <a:latin typeface="Times New Roman" panose="02020603050405020304" pitchFamily="18" charset="0"/>
              </a:rPr>
              <a:t>Age</a:t>
            </a:r>
          </a:p>
          <a:p>
            <a:pPr lvl="1">
              <a:buClr>
                <a:schemeClr val="accent2"/>
              </a:buClr>
              <a:buFont typeface="Wingdings" panose="05000000000000000000" pitchFamily="2" charset="2"/>
              <a:buChar char="Ø"/>
            </a:pPr>
            <a:r>
              <a:rPr lang="en-US" altLang="en-US" sz="2000" dirty="0">
                <a:solidFill>
                  <a:schemeClr val="bg2">
                    <a:lumMod val="50000"/>
                  </a:schemeClr>
                </a:solidFill>
                <a:latin typeface="Times New Roman" panose="02020603050405020304" pitchFamily="18" charset="0"/>
              </a:rPr>
              <a:t>Ancestry</a:t>
            </a:r>
          </a:p>
          <a:p>
            <a:pPr lvl="1">
              <a:buClr>
                <a:schemeClr val="accent2"/>
              </a:buClr>
              <a:buFont typeface="Wingdings" panose="05000000000000000000" pitchFamily="2" charset="2"/>
              <a:buChar char="Ø"/>
            </a:pPr>
            <a:r>
              <a:rPr lang="en-US" altLang="en-US" sz="2000" dirty="0">
                <a:solidFill>
                  <a:schemeClr val="bg2">
                    <a:lumMod val="50000"/>
                  </a:schemeClr>
                </a:solidFill>
                <a:latin typeface="Times New Roman" panose="02020603050405020304" pitchFamily="18" charset="0"/>
              </a:rPr>
              <a:t>Color</a:t>
            </a:r>
          </a:p>
          <a:p>
            <a:pPr lvl="1">
              <a:buClr>
                <a:schemeClr val="accent2"/>
              </a:buClr>
              <a:buFont typeface="Wingdings" panose="05000000000000000000" pitchFamily="2" charset="2"/>
              <a:buChar char="Ø"/>
            </a:pPr>
            <a:r>
              <a:rPr lang="en-US" altLang="en-US" sz="2000" dirty="0">
                <a:solidFill>
                  <a:schemeClr val="bg2">
                    <a:lumMod val="50000"/>
                  </a:schemeClr>
                </a:solidFill>
                <a:latin typeface="Times New Roman" panose="02020603050405020304" pitchFamily="18" charset="0"/>
              </a:rPr>
              <a:t>Creed</a:t>
            </a:r>
          </a:p>
          <a:p>
            <a:pPr lvl="1">
              <a:buClr>
                <a:schemeClr val="accent2"/>
              </a:buClr>
              <a:buFont typeface="Wingdings" panose="05000000000000000000" pitchFamily="2" charset="2"/>
              <a:buChar char="Ø"/>
            </a:pPr>
            <a:r>
              <a:rPr lang="en-US" altLang="en-US" sz="2000" dirty="0">
                <a:solidFill>
                  <a:schemeClr val="bg2">
                    <a:lumMod val="50000"/>
                  </a:schemeClr>
                </a:solidFill>
                <a:latin typeface="Times New Roman" panose="02020603050405020304" pitchFamily="18" charset="0"/>
              </a:rPr>
              <a:t>Disability</a:t>
            </a:r>
          </a:p>
          <a:p>
            <a:pPr lvl="1">
              <a:buClr>
                <a:schemeClr val="accent2"/>
              </a:buClr>
              <a:buFont typeface="Wingdings" panose="05000000000000000000" pitchFamily="2" charset="2"/>
              <a:buChar char="Ø"/>
            </a:pPr>
            <a:r>
              <a:rPr lang="en-US" altLang="en-US" sz="2000" dirty="0">
                <a:solidFill>
                  <a:schemeClr val="bg2">
                    <a:lumMod val="50000"/>
                  </a:schemeClr>
                </a:solidFill>
                <a:latin typeface="Times New Roman" panose="02020603050405020304" pitchFamily="18" charset="0"/>
              </a:rPr>
              <a:t>Gender Identity/Expression</a:t>
            </a:r>
          </a:p>
          <a:p>
            <a:pPr lvl="1">
              <a:buClr>
                <a:schemeClr val="accent2"/>
              </a:buClr>
              <a:buFont typeface="Wingdings" panose="05000000000000000000" pitchFamily="2" charset="2"/>
              <a:buChar char="Ø"/>
            </a:pPr>
            <a:r>
              <a:rPr lang="en-US" altLang="en-US" sz="2000" dirty="0">
                <a:solidFill>
                  <a:schemeClr val="bg2">
                    <a:lumMod val="50000"/>
                  </a:schemeClr>
                </a:solidFill>
                <a:latin typeface="Times New Roman" panose="02020603050405020304" pitchFamily="18" charset="0"/>
              </a:rPr>
              <a:t>Genetic Information</a:t>
            </a:r>
          </a:p>
        </p:txBody>
      </p:sp>
      <p:sp>
        <p:nvSpPr>
          <p:cNvPr id="10245" name="Rectangle 8"/>
          <p:cNvSpPr>
            <a:spLocks noGrp="1" noChangeArrowheads="1"/>
          </p:cNvSpPr>
          <p:nvPr>
            <p:ph type="body" sz="half" idx="4294967295"/>
          </p:nvPr>
        </p:nvSpPr>
        <p:spPr>
          <a:xfrm>
            <a:off x="457200" y="2489200"/>
            <a:ext cx="3657600" cy="3403600"/>
          </a:xfrm>
        </p:spPr>
        <p:txBody>
          <a:bodyPr/>
          <a:lstStyle/>
          <a:p>
            <a:pPr lvl="1">
              <a:lnSpc>
                <a:spcPct val="90000"/>
              </a:lnSpc>
            </a:pPr>
            <a:endParaRPr lang="en-US" altLang="en-US" sz="2000" b="1" dirty="0">
              <a:latin typeface="Times New Roman" panose="02020603050405020304" pitchFamily="18" charset="0"/>
            </a:endParaRPr>
          </a:p>
          <a:p>
            <a:pPr lvl="1">
              <a:lnSpc>
                <a:spcPct val="90000"/>
              </a:lnSpc>
              <a:buClr>
                <a:schemeClr val="accent2"/>
              </a:buClr>
              <a:buFont typeface="Wingdings" panose="05000000000000000000" pitchFamily="2" charset="2"/>
              <a:buChar char="Ø"/>
            </a:pPr>
            <a:r>
              <a:rPr lang="en-US" altLang="en-US" sz="2000" dirty="0">
                <a:solidFill>
                  <a:schemeClr val="bg2">
                    <a:lumMod val="50000"/>
                  </a:schemeClr>
                </a:solidFill>
                <a:latin typeface="Times New Roman" panose="02020603050405020304" pitchFamily="18" charset="0"/>
              </a:rPr>
              <a:t>Marital Status</a:t>
            </a:r>
          </a:p>
          <a:p>
            <a:pPr lvl="1">
              <a:lnSpc>
                <a:spcPct val="90000"/>
              </a:lnSpc>
              <a:buClr>
                <a:schemeClr val="accent2"/>
              </a:buClr>
              <a:buFont typeface="Wingdings" panose="05000000000000000000" pitchFamily="2" charset="2"/>
              <a:buChar char="Ø"/>
            </a:pPr>
            <a:r>
              <a:rPr lang="en-US" altLang="en-US" sz="2000" dirty="0">
                <a:solidFill>
                  <a:schemeClr val="bg2">
                    <a:lumMod val="50000"/>
                  </a:schemeClr>
                </a:solidFill>
                <a:latin typeface="Times New Roman" panose="02020603050405020304" pitchFamily="18" charset="0"/>
              </a:rPr>
              <a:t>National Origin</a:t>
            </a:r>
          </a:p>
          <a:p>
            <a:pPr lvl="1">
              <a:lnSpc>
                <a:spcPct val="90000"/>
              </a:lnSpc>
              <a:buClr>
                <a:schemeClr val="accent2"/>
              </a:buClr>
              <a:buFont typeface="Wingdings" panose="05000000000000000000" pitchFamily="2" charset="2"/>
              <a:buChar char="Ø"/>
            </a:pPr>
            <a:r>
              <a:rPr lang="en-US" altLang="en-US" sz="2000" dirty="0">
                <a:solidFill>
                  <a:schemeClr val="bg2">
                    <a:lumMod val="50000"/>
                  </a:schemeClr>
                </a:solidFill>
                <a:latin typeface="Times New Roman" panose="02020603050405020304" pitchFamily="18" charset="0"/>
              </a:rPr>
              <a:t>Race</a:t>
            </a:r>
          </a:p>
          <a:p>
            <a:pPr lvl="1">
              <a:lnSpc>
                <a:spcPct val="90000"/>
              </a:lnSpc>
              <a:buClr>
                <a:schemeClr val="accent2"/>
              </a:buClr>
              <a:buFont typeface="Wingdings" panose="05000000000000000000" pitchFamily="2" charset="2"/>
              <a:buChar char="Ø"/>
            </a:pPr>
            <a:r>
              <a:rPr lang="en-US" altLang="en-US" sz="2000" dirty="0">
                <a:solidFill>
                  <a:schemeClr val="bg2">
                    <a:lumMod val="50000"/>
                  </a:schemeClr>
                </a:solidFill>
                <a:latin typeface="Times New Roman" panose="02020603050405020304" pitchFamily="18" charset="0"/>
              </a:rPr>
              <a:t>Religion</a:t>
            </a:r>
          </a:p>
          <a:p>
            <a:pPr lvl="1">
              <a:lnSpc>
                <a:spcPct val="90000"/>
              </a:lnSpc>
              <a:buClr>
                <a:schemeClr val="accent2"/>
              </a:buClr>
              <a:buFont typeface="Wingdings" panose="05000000000000000000" pitchFamily="2" charset="2"/>
              <a:buChar char="Ø"/>
            </a:pPr>
            <a:r>
              <a:rPr lang="en-US" altLang="en-US" sz="2000" dirty="0">
                <a:solidFill>
                  <a:schemeClr val="bg2">
                    <a:lumMod val="50000"/>
                  </a:schemeClr>
                </a:solidFill>
                <a:latin typeface="Times New Roman" panose="02020603050405020304" pitchFamily="18" charset="0"/>
              </a:rPr>
              <a:t>Sex</a:t>
            </a:r>
          </a:p>
          <a:p>
            <a:pPr lvl="1">
              <a:lnSpc>
                <a:spcPct val="90000"/>
              </a:lnSpc>
              <a:buClr>
                <a:schemeClr val="accent2"/>
              </a:buClr>
              <a:buFont typeface="Wingdings" panose="05000000000000000000" pitchFamily="2" charset="2"/>
              <a:buChar char="Ø"/>
            </a:pPr>
            <a:r>
              <a:rPr lang="en-US" altLang="en-US" sz="2000" dirty="0">
                <a:solidFill>
                  <a:schemeClr val="bg2">
                    <a:lumMod val="50000"/>
                  </a:schemeClr>
                </a:solidFill>
                <a:latin typeface="Times New Roman" panose="02020603050405020304" pitchFamily="18" charset="0"/>
              </a:rPr>
              <a:t>Sexual Orientation</a:t>
            </a:r>
          </a:p>
          <a:p>
            <a:pPr>
              <a:lnSpc>
                <a:spcPct val="90000"/>
              </a:lnSpc>
              <a:buClr>
                <a:schemeClr val="accent2"/>
              </a:buClr>
              <a:buFont typeface="Wingdings" panose="05000000000000000000" pitchFamily="2" charset="2"/>
              <a:buChar char="Ø"/>
            </a:pPr>
            <a:endParaRPr lang="en-US" altLang="en-US" sz="2500" dirty="0">
              <a:latin typeface="Times New Roman" panose="02020603050405020304" pitchFamily="18" charset="0"/>
            </a:endParaRPr>
          </a:p>
        </p:txBody>
      </p:sp>
      <p:sp>
        <p:nvSpPr>
          <p:cNvPr id="2" name="Slide Number Placeholder 1"/>
          <p:cNvSpPr>
            <a:spLocks noGrp="1"/>
          </p:cNvSpPr>
          <p:nvPr>
            <p:ph type="sldNum" sz="quarter" idx="12"/>
          </p:nvPr>
        </p:nvSpPr>
        <p:spPr/>
        <p:txBody>
          <a:bodyPr/>
          <a:lstStyle/>
          <a:p>
            <a:r>
              <a:rPr lang="en-US" altLang="en-US" sz="1200" dirty="0">
                <a:solidFill>
                  <a:schemeClr val="tx1"/>
                </a:solidFill>
              </a:rPr>
              <a:t>9</a:t>
            </a:r>
          </a:p>
        </p:txBody>
      </p:sp>
    </p:spTree>
  </p:cSld>
  <p:clrMapOvr>
    <a:masterClrMapping/>
  </p:clrMapOvr>
  <p:transition>
    <p:split orient="vert" dir="in"/>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idx="4294967295"/>
          </p:nvPr>
        </p:nvSpPr>
        <p:spPr>
          <a:xfrm>
            <a:off x="762000" y="762000"/>
            <a:ext cx="8153400" cy="1143000"/>
          </a:xfrm>
        </p:spPr>
        <p:txBody>
          <a:bodyPr/>
          <a:lstStyle/>
          <a:p>
            <a:r>
              <a:rPr lang="en-US" altLang="en-US" sz="4400">
                <a:latin typeface="Times New Roman" panose="02020603050405020304" pitchFamily="18" charset="0"/>
              </a:rPr>
              <a:t>What is discrimination?</a:t>
            </a:r>
          </a:p>
        </p:txBody>
      </p:sp>
      <p:sp>
        <p:nvSpPr>
          <p:cNvPr id="12292" name="Rectangle 3"/>
          <p:cNvSpPr>
            <a:spLocks noGrp="1" noChangeArrowheads="1"/>
          </p:cNvSpPr>
          <p:nvPr>
            <p:ph type="body" idx="4294967295"/>
          </p:nvPr>
        </p:nvSpPr>
        <p:spPr>
          <a:xfrm>
            <a:off x="908050" y="2549525"/>
            <a:ext cx="7483475" cy="3343275"/>
          </a:xfrm>
        </p:spPr>
        <p:txBody>
          <a:bodyPr/>
          <a:lstStyle/>
          <a:p>
            <a:pPr>
              <a:buFont typeface="Wingdings" panose="05000000000000000000" pitchFamily="2" charset="2"/>
              <a:buChar char="Ø"/>
            </a:pPr>
            <a:r>
              <a:rPr lang="en-US" altLang="en-US" sz="2100" dirty="0">
                <a:solidFill>
                  <a:schemeClr val="bg2">
                    <a:lumMod val="50000"/>
                  </a:schemeClr>
                </a:solidFill>
                <a:latin typeface="Times New Roman" panose="02020603050405020304" pitchFamily="18" charset="0"/>
              </a:rPr>
              <a:t>Discrimination is different treatment or impact on the basis of a protected class.</a:t>
            </a:r>
          </a:p>
          <a:p>
            <a:pPr marL="0" indent="0">
              <a:spcBef>
                <a:spcPts val="0"/>
              </a:spcBef>
              <a:buNone/>
            </a:pPr>
            <a:endParaRPr lang="en-US" altLang="en-US" sz="2100" dirty="0">
              <a:solidFill>
                <a:schemeClr val="bg2">
                  <a:lumMod val="50000"/>
                </a:schemeClr>
              </a:solidFill>
              <a:latin typeface="Times New Roman" panose="02020603050405020304" pitchFamily="18" charset="0"/>
            </a:endParaRPr>
          </a:p>
          <a:p>
            <a:pPr>
              <a:buFont typeface="Wingdings" panose="05000000000000000000" pitchFamily="2" charset="2"/>
              <a:buChar char="Ø"/>
            </a:pPr>
            <a:r>
              <a:rPr lang="en-US" altLang="en-US" sz="2100" dirty="0">
                <a:solidFill>
                  <a:schemeClr val="bg2">
                    <a:lumMod val="50000"/>
                  </a:schemeClr>
                </a:solidFill>
                <a:latin typeface="Times New Roman" panose="02020603050405020304" pitchFamily="18" charset="0"/>
              </a:rPr>
              <a:t>Discrimination includes selective, negative behavior toward a group or a member of that group based on assumptions or stereotypes about that group.  </a:t>
            </a:r>
          </a:p>
          <a:p>
            <a:pPr marL="0" indent="0">
              <a:buNone/>
            </a:pPr>
            <a:endParaRPr lang="en-US" altLang="en-US" sz="1000" dirty="0">
              <a:solidFill>
                <a:schemeClr val="bg2">
                  <a:lumMod val="50000"/>
                </a:schemeClr>
              </a:solidFill>
              <a:latin typeface="Times New Roman" panose="02020603050405020304" pitchFamily="18" charset="0"/>
            </a:endParaRPr>
          </a:p>
          <a:p>
            <a:pPr>
              <a:buFont typeface="Wingdings" panose="05000000000000000000" pitchFamily="2" charset="2"/>
              <a:buChar char="Ø"/>
            </a:pPr>
            <a:r>
              <a:rPr lang="en-US" altLang="en-US" sz="2100" dirty="0">
                <a:solidFill>
                  <a:schemeClr val="bg2">
                    <a:lumMod val="50000"/>
                  </a:schemeClr>
                </a:solidFill>
                <a:latin typeface="Times New Roman" panose="02020603050405020304" pitchFamily="18" charset="0"/>
              </a:rPr>
              <a:t>Discrimination may also result from policies, practices, or </a:t>
            </a:r>
          </a:p>
          <a:p>
            <a:pPr>
              <a:buFont typeface="Wingdings" panose="05000000000000000000" pitchFamily="2" charset="2"/>
              <a:buNone/>
            </a:pPr>
            <a:r>
              <a:rPr lang="en-US" altLang="en-US" sz="2100" dirty="0">
                <a:solidFill>
                  <a:schemeClr val="bg2">
                    <a:lumMod val="50000"/>
                  </a:schemeClr>
                </a:solidFill>
                <a:latin typeface="Times New Roman" panose="02020603050405020304" pitchFamily="18" charset="0"/>
              </a:rPr>
              <a:t>     behaviors that exclude otherwise qualified people from job </a:t>
            </a:r>
          </a:p>
          <a:p>
            <a:pPr>
              <a:buFont typeface="Wingdings" panose="05000000000000000000" pitchFamily="2" charset="2"/>
              <a:buNone/>
            </a:pPr>
            <a:r>
              <a:rPr lang="en-US" altLang="en-US" sz="2100" dirty="0">
                <a:solidFill>
                  <a:schemeClr val="bg2">
                    <a:lumMod val="50000"/>
                  </a:schemeClr>
                </a:solidFill>
                <a:latin typeface="Times New Roman" panose="02020603050405020304" pitchFamily="18" charset="0"/>
              </a:rPr>
              <a:t>     opportunities.  </a:t>
            </a:r>
          </a:p>
          <a:p>
            <a:pPr>
              <a:buFont typeface="Wingdings" panose="05000000000000000000" pitchFamily="2" charset="2"/>
              <a:buNone/>
            </a:pPr>
            <a:endParaRPr lang="en-US" altLang="en-US" sz="1000" dirty="0">
              <a:latin typeface="Times New Roman" panose="02020603050405020304" pitchFamily="18" charset="0"/>
            </a:endParaRPr>
          </a:p>
        </p:txBody>
      </p:sp>
      <p:sp>
        <p:nvSpPr>
          <p:cNvPr id="2" name="Slide Number Placeholder 1"/>
          <p:cNvSpPr>
            <a:spLocks noGrp="1"/>
          </p:cNvSpPr>
          <p:nvPr>
            <p:ph type="sldNum" sz="quarter" idx="12"/>
          </p:nvPr>
        </p:nvSpPr>
        <p:spPr>
          <a:xfrm>
            <a:off x="8077200" y="6172200"/>
            <a:ext cx="663575" cy="488950"/>
          </a:xfrm>
        </p:spPr>
        <p:txBody>
          <a:bodyPr/>
          <a:lstStyle/>
          <a:p>
            <a:r>
              <a:rPr lang="en-US" altLang="en-US" sz="1200" dirty="0">
                <a:solidFill>
                  <a:schemeClr val="tx1"/>
                </a:solidFill>
              </a:rPr>
              <a:t>10</a:t>
            </a:r>
          </a:p>
        </p:txBody>
      </p:sp>
    </p:spTree>
  </p:cSld>
  <p:clrMapOvr>
    <a:masterClrMapping/>
  </p:clrMapOvr>
  <p:transition>
    <p:split orient="vert" dir="in"/>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idx="4294967295"/>
          </p:nvPr>
        </p:nvSpPr>
        <p:spPr/>
        <p:txBody>
          <a:bodyPr/>
          <a:lstStyle/>
          <a:p>
            <a:r>
              <a:rPr lang="en-US" altLang="en-US" sz="4400">
                <a:latin typeface="Times New Roman" panose="02020603050405020304" pitchFamily="18" charset="0"/>
              </a:rPr>
              <a:t>Objective #2</a:t>
            </a:r>
          </a:p>
        </p:txBody>
      </p:sp>
      <p:sp>
        <p:nvSpPr>
          <p:cNvPr id="15363" name="Content Placeholder 2"/>
          <p:cNvSpPr>
            <a:spLocks noGrp="1"/>
          </p:cNvSpPr>
          <p:nvPr>
            <p:ph idx="4294967295"/>
          </p:nvPr>
        </p:nvSpPr>
        <p:spPr/>
        <p:txBody>
          <a:bodyPr/>
          <a:lstStyle/>
          <a:p>
            <a:pPr marL="0" indent="0" algn="ctr">
              <a:buFont typeface="Wingdings" panose="05000000000000000000" pitchFamily="2" charset="2"/>
              <a:buNone/>
            </a:pPr>
            <a:endParaRPr lang="en-US" altLang="en-US" sz="2900" dirty="0">
              <a:latin typeface="Times New Roman" panose="02020603050405020304" pitchFamily="18" charset="0"/>
            </a:endParaRPr>
          </a:p>
          <a:p>
            <a:pPr marL="0" indent="0" algn="ctr">
              <a:buFont typeface="Wingdings" panose="05000000000000000000" pitchFamily="2" charset="2"/>
              <a:buNone/>
            </a:pPr>
            <a:r>
              <a:rPr lang="en-US" altLang="en-US" sz="3600" b="1" dirty="0">
                <a:solidFill>
                  <a:schemeClr val="bg2">
                    <a:lumMod val="50000"/>
                  </a:schemeClr>
                </a:solidFill>
                <a:latin typeface="Times New Roman" panose="02020603050405020304" pitchFamily="18" charset="0"/>
              </a:rPr>
              <a:t>A practical understanding of the responsibilities of </a:t>
            </a:r>
          </a:p>
          <a:p>
            <a:pPr marL="0" indent="0" algn="ctr">
              <a:buFont typeface="Wingdings" panose="05000000000000000000" pitchFamily="2" charset="2"/>
              <a:buNone/>
            </a:pPr>
            <a:r>
              <a:rPr lang="en-US" altLang="en-US" sz="3600" b="1" dirty="0">
                <a:solidFill>
                  <a:schemeClr val="bg2">
                    <a:lumMod val="50000"/>
                  </a:schemeClr>
                </a:solidFill>
                <a:latin typeface="Times New Roman" panose="02020603050405020304" pitchFamily="18" charset="0"/>
              </a:rPr>
              <a:t>Directors, Managers &amp; Supervisors</a:t>
            </a:r>
            <a:endParaRPr lang="en-US" altLang="en-US" sz="3600" b="1" dirty="0">
              <a:solidFill>
                <a:schemeClr val="bg2">
                  <a:lumMod val="50000"/>
                </a:schemeClr>
              </a:solidFill>
            </a:endParaRPr>
          </a:p>
        </p:txBody>
      </p:sp>
      <p:sp>
        <p:nvSpPr>
          <p:cNvPr id="2" name="Slide Number Placeholder 1"/>
          <p:cNvSpPr>
            <a:spLocks noGrp="1"/>
          </p:cNvSpPr>
          <p:nvPr>
            <p:ph type="sldNum" sz="quarter" idx="12"/>
          </p:nvPr>
        </p:nvSpPr>
        <p:spPr/>
        <p:txBody>
          <a:bodyPr/>
          <a:lstStyle/>
          <a:p>
            <a:r>
              <a:rPr lang="en-US" altLang="en-US" sz="1200" dirty="0">
                <a:solidFill>
                  <a:schemeClr val="tx1"/>
                </a:solidFill>
              </a:rPr>
              <a:t>11</a:t>
            </a:r>
          </a:p>
        </p:txBody>
      </p:sp>
    </p:spTree>
  </p:cSld>
  <p:clrMapOvr>
    <a:masterClrMapping/>
  </p:clrMapOvr>
  <p:transition>
    <p:split orient="vert" dir="in"/>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idx="4294967295"/>
          </p:nvPr>
        </p:nvSpPr>
        <p:spPr>
          <a:xfrm>
            <a:off x="685800" y="762000"/>
            <a:ext cx="8458200" cy="1143000"/>
          </a:xfrm>
        </p:spPr>
        <p:txBody>
          <a:bodyPr/>
          <a:lstStyle/>
          <a:p>
            <a:r>
              <a:rPr lang="en-US" altLang="en-US" sz="3200">
                <a:latin typeface="Times New Roman" panose="02020603050405020304" pitchFamily="18" charset="0"/>
              </a:rPr>
              <a:t>Directors, Managers &amp; Supervisors Roles &amp; Responsibilities in the EEO Process</a:t>
            </a:r>
          </a:p>
        </p:txBody>
      </p:sp>
      <p:sp>
        <p:nvSpPr>
          <p:cNvPr id="18436" name="Rectangle 3"/>
          <p:cNvSpPr>
            <a:spLocks noGrp="1" noChangeArrowheads="1"/>
          </p:cNvSpPr>
          <p:nvPr>
            <p:ph type="body" idx="4294967295"/>
          </p:nvPr>
        </p:nvSpPr>
        <p:spPr>
          <a:xfrm>
            <a:off x="685800" y="2362200"/>
            <a:ext cx="7845425" cy="4343400"/>
          </a:xfrm>
        </p:spPr>
        <p:txBody>
          <a:bodyPr/>
          <a:lstStyle/>
          <a:p>
            <a:pPr>
              <a:lnSpc>
                <a:spcPct val="90000"/>
              </a:lnSpc>
              <a:buSzPct val="60000"/>
            </a:pPr>
            <a:r>
              <a:rPr lang="en-US" altLang="en-US" sz="2000" dirty="0">
                <a:solidFill>
                  <a:schemeClr val="bg2">
                    <a:lumMod val="50000"/>
                  </a:schemeClr>
                </a:solidFill>
                <a:latin typeface="Times New Roman" panose="02020603050405020304" pitchFamily="18" charset="0"/>
              </a:rPr>
              <a:t>Overall management’s role in terms of EEO is to ensure the workplace is “fair” for all employees.</a:t>
            </a:r>
          </a:p>
          <a:p>
            <a:pPr>
              <a:lnSpc>
                <a:spcPct val="90000"/>
              </a:lnSpc>
              <a:buSzPct val="60000"/>
            </a:pPr>
            <a:r>
              <a:rPr lang="en-US" altLang="en-US" sz="2000" dirty="0">
                <a:solidFill>
                  <a:schemeClr val="bg2">
                    <a:lumMod val="50000"/>
                  </a:schemeClr>
                </a:solidFill>
                <a:latin typeface="Times New Roman" panose="02020603050405020304" pitchFamily="18" charset="0"/>
              </a:rPr>
              <a:t>Supervisors and managers are held responsible for ensuring the work environment is free of discrimination and harassment.</a:t>
            </a:r>
          </a:p>
          <a:p>
            <a:pPr>
              <a:lnSpc>
                <a:spcPct val="90000"/>
              </a:lnSpc>
              <a:buSzPct val="60000"/>
            </a:pPr>
            <a:r>
              <a:rPr lang="en-US" altLang="en-US" sz="2000" dirty="0">
                <a:solidFill>
                  <a:schemeClr val="bg2">
                    <a:lumMod val="50000"/>
                  </a:schemeClr>
                </a:solidFill>
                <a:latin typeface="Times New Roman" panose="02020603050405020304" pitchFamily="18" charset="0"/>
              </a:rPr>
              <a:t>The work atmosphere should provide employees with the opportunity to succeed and be fully productive.</a:t>
            </a:r>
          </a:p>
          <a:p>
            <a:pPr>
              <a:lnSpc>
                <a:spcPct val="90000"/>
              </a:lnSpc>
              <a:buSzPct val="60000"/>
            </a:pPr>
            <a:r>
              <a:rPr lang="en-US" altLang="en-US" sz="2000" dirty="0">
                <a:solidFill>
                  <a:schemeClr val="bg2">
                    <a:lumMod val="50000"/>
                  </a:schemeClr>
                </a:solidFill>
                <a:latin typeface="Times New Roman" panose="02020603050405020304" pitchFamily="18" charset="0"/>
              </a:rPr>
              <a:t>When an employee feels threatened by hostility in the office, he/she may not be able to perform at his/her highest potential.</a:t>
            </a:r>
          </a:p>
          <a:p>
            <a:pPr>
              <a:lnSpc>
                <a:spcPct val="90000"/>
              </a:lnSpc>
              <a:buSzPct val="60000"/>
            </a:pPr>
            <a:r>
              <a:rPr lang="en-US" altLang="en-US" sz="2000" dirty="0">
                <a:solidFill>
                  <a:schemeClr val="bg2">
                    <a:lumMod val="50000"/>
                  </a:schemeClr>
                </a:solidFill>
                <a:latin typeface="Times New Roman" panose="02020603050405020304" pitchFamily="18" charset="0"/>
              </a:rPr>
              <a:t>Practicing effective listening is a way of showing concern to subordinates, and it will foster cohesive bonds, commitment, and trust.</a:t>
            </a:r>
          </a:p>
          <a:p>
            <a:pPr lvl="1">
              <a:lnSpc>
                <a:spcPct val="90000"/>
              </a:lnSpc>
              <a:buSzPct val="60000"/>
            </a:pPr>
            <a:r>
              <a:rPr lang="en-US" altLang="en-US" sz="1800" dirty="0">
                <a:solidFill>
                  <a:schemeClr val="bg2">
                    <a:lumMod val="50000"/>
                  </a:schemeClr>
                </a:solidFill>
                <a:latin typeface="Times New Roman" panose="02020603050405020304" pitchFamily="18" charset="0"/>
              </a:rPr>
              <a:t>Effective listening tends to reduce the frequency of interpersonal conflict and increases the likelihood that when conflicts emerge they can be quickly identified and addressed.</a:t>
            </a:r>
          </a:p>
        </p:txBody>
      </p:sp>
      <p:sp>
        <p:nvSpPr>
          <p:cNvPr id="2" name="Slide Number Placeholder 1"/>
          <p:cNvSpPr>
            <a:spLocks noGrp="1"/>
          </p:cNvSpPr>
          <p:nvPr>
            <p:ph type="sldNum" sz="quarter" idx="12"/>
          </p:nvPr>
        </p:nvSpPr>
        <p:spPr/>
        <p:txBody>
          <a:bodyPr/>
          <a:lstStyle/>
          <a:p>
            <a:r>
              <a:rPr lang="en-US" altLang="en-US" sz="1200" dirty="0">
                <a:solidFill>
                  <a:schemeClr val="tx1"/>
                </a:solidFill>
              </a:rPr>
              <a:t>12</a:t>
            </a:r>
          </a:p>
        </p:txBody>
      </p:sp>
    </p:spTree>
  </p:cSld>
  <p:clrMapOvr>
    <a:masterClrMapping/>
  </p:clrMapOvr>
  <p:transition>
    <p:split orient="vert" dir="in"/>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idx="4294967295"/>
          </p:nvPr>
        </p:nvSpPr>
        <p:spPr/>
        <p:txBody>
          <a:bodyPr/>
          <a:lstStyle/>
          <a:p>
            <a:r>
              <a:rPr lang="en-US" altLang="en-US" sz="3200">
                <a:latin typeface="Times New Roman" panose="02020603050405020304" pitchFamily="18" charset="0"/>
              </a:rPr>
              <a:t>Directors, Managers &amp; Supervisors Responsibilities in EEO…</a:t>
            </a:r>
          </a:p>
        </p:txBody>
      </p:sp>
      <p:sp>
        <p:nvSpPr>
          <p:cNvPr id="19460" name="Rectangle 3"/>
          <p:cNvSpPr>
            <a:spLocks noGrp="1" noChangeArrowheads="1"/>
          </p:cNvSpPr>
          <p:nvPr>
            <p:ph type="body" idx="4294967295"/>
          </p:nvPr>
        </p:nvSpPr>
        <p:spPr/>
        <p:txBody>
          <a:bodyPr/>
          <a:lstStyle/>
          <a:p>
            <a:endParaRPr lang="en-US" altLang="en-US" sz="2200" dirty="0">
              <a:latin typeface="Times New Roman" panose="02020603050405020304" pitchFamily="18" charset="0"/>
            </a:endParaRPr>
          </a:p>
          <a:p>
            <a:r>
              <a:rPr lang="en-US" altLang="en-US" sz="2200" dirty="0">
                <a:solidFill>
                  <a:schemeClr val="bg2">
                    <a:lumMod val="50000"/>
                  </a:schemeClr>
                </a:solidFill>
                <a:latin typeface="Times New Roman" panose="02020603050405020304" pitchFamily="18" charset="0"/>
              </a:rPr>
              <a:t>Stay alert to potential areas of discrimination;</a:t>
            </a:r>
          </a:p>
          <a:p>
            <a:r>
              <a:rPr lang="en-US" altLang="en-US" sz="2200" dirty="0">
                <a:solidFill>
                  <a:schemeClr val="bg2">
                    <a:lumMod val="50000"/>
                  </a:schemeClr>
                </a:solidFill>
                <a:latin typeface="Times New Roman" panose="02020603050405020304" pitchFamily="18" charset="0"/>
              </a:rPr>
              <a:t>Enforce the agency’s EEO Program;</a:t>
            </a:r>
          </a:p>
          <a:p>
            <a:r>
              <a:rPr lang="en-US" altLang="en-US" sz="2200" dirty="0">
                <a:solidFill>
                  <a:schemeClr val="bg2">
                    <a:lumMod val="50000"/>
                  </a:schemeClr>
                </a:solidFill>
                <a:latin typeface="Times New Roman" panose="02020603050405020304" pitchFamily="18" charset="0"/>
              </a:rPr>
              <a:t>Make early dispute resolutions an agency priority;</a:t>
            </a:r>
          </a:p>
          <a:p>
            <a:r>
              <a:rPr lang="en-US" altLang="en-US" sz="2200" dirty="0">
                <a:solidFill>
                  <a:schemeClr val="bg2">
                    <a:lumMod val="50000"/>
                  </a:schemeClr>
                </a:solidFill>
                <a:latin typeface="Times New Roman" panose="02020603050405020304" pitchFamily="18" charset="0"/>
              </a:rPr>
              <a:t>Prevent retaliation;</a:t>
            </a:r>
          </a:p>
          <a:p>
            <a:r>
              <a:rPr lang="en-US" altLang="en-US" sz="2200" dirty="0">
                <a:solidFill>
                  <a:schemeClr val="bg2">
                    <a:lumMod val="50000"/>
                  </a:schemeClr>
                </a:solidFill>
                <a:latin typeface="Times New Roman" panose="02020603050405020304" pitchFamily="18" charset="0"/>
              </a:rPr>
              <a:t>Set the Example – model appropriate behavior;</a:t>
            </a:r>
          </a:p>
          <a:p>
            <a:r>
              <a:rPr lang="en-US" altLang="en-US" sz="2200" dirty="0">
                <a:solidFill>
                  <a:schemeClr val="bg2">
                    <a:lumMod val="50000"/>
                  </a:schemeClr>
                </a:solidFill>
                <a:latin typeface="Times New Roman" panose="02020603050405020304" pitchFamily="18" charset="0"/>
              </a:rPr>
              <a:t>Educate employees on appropriate behavior and dispute resolution.</a:t>
            </a:r>
          </a:p>
          <a:p>
            <a:endParaRPr lang="en-US" altLang="en-US" sz="2200" dirty="0">
              <a:latin typeface="Times New Roman" panose="02020603050405020304" pitchFamily="18" charset="0"/>
            </a:endParaRPr>
          </a:p>
        </p:txBody>
      </p:sp>
      <p:sp>
        <p:nvSpPr>
          <p:cNvPr id="2" name="Slide Number Placeholder 1"/>
          <p:cNvSpPr>
            <a:spLocks noGrp="1"/>
          </p:cNvSpPr>
          <p:nvPr>
            <p:ph type="sldNum" sz="quarter" idx="12"/>
          </p:nvPr>
        </p:nvSpPr>
        <p:spPr/>
        <p:txBody>
          <a:bodyPr/>
          <a:lstStyle/>
          <a:p>
            <a:r>
              <a:rPr lang="en-US" altLang="en-US" sz="1400" dirty="0">
                <a:solidFill>
                  <a:schemeClr val="tx1"/>
                </a:solidFill>
              </a:rPr>
              <a:t>13</a:t>
            </a:r>
          </a:p>
        </p:txBody>
      </p:sp>
    </p:spTree>
  </p:cSld>
  <p:clrMapOvr>
    <a:masterClrMapping/>
  </p:clrMapOvr>
  <p:transition>
    <p:split orient="vert" dir="in"/>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noChangeArrowheads="1"/>
          </p:cNvSpPr>
          <p:nvPr>
            <p:ph type="title" idx="4294967295"/>
          </p:nvPr>
        </p:nvSpPr>
        <p:spPr>
          <a:xfrm>
            <a:off x="838200" y="685800"/>
            <a:ext cx="8305800" cy="1235075"/>
          </a:xfrm>
        </p:spPr>
        <p:txBody>
          <a:bodyPr/>
          <a:lstStyle/>
          <a:p>
            <a:br>
              <a:rPr lang="en-US" altLang="en-US" sz="2800"/>
            </a:br>
            <a:br>
              <a:rPr lang="en-US" altLang="en-US" sz="2800"/>
            </a:br>
            <a:br>
              <a:rPr lang="en-US" altLang="en-US" sz="2800"/>
            </a:br>
            <a:r>
              <a:rPr lang="en-US" altLang="en-US" sz="3000">
                <a:latin typeface="Times New Roman" panose="02020603050405020304" pitchFamily="18" charset="0"/>
              </a:rPr>
              <a:t>The Role of the Director, Manager &amp; Supervisor</a:t>
            </a:r>
            <a:br>
              <a:rPr lang="en-US" altLang="en-US" sz="3000">
                <a:latin typeface="Times New Roman" panose="02020603050405020304" pitchFamily="18" charset="0"/>
              </a:rPr>
            </a:br>
            <a:r>
              <a:rPr lang="en-US" altLang="en-US" sz="3000">
                <a:latin typeface="Times New Roman" panose="02020603050405020304" pitchFamily="18" charset="0"/>
              </a:rPr>
              <a:t>in an EEO complaint is to…</a:t>
            </a:r>
          </a:p>
        </p:txBody>
      </p:sp>
      <p:sp>
        <p:nvSpPr>
          <p:cNvPr id="20484" name="Rectangle 3"/>
          <p:cNvSpPr>
            <a:spLocks noGrp="1" noChangeArrowheads="1"/>
          </p:cNvSpPr>
          <p:nvPr>
            <p:ph type="body" idx="4294967295"/>
          </p:nvPr>
        </p:nvSpPr>
        <p:spPr/>
        <p:txBody>
          <a:bodyPr/>
          <a:lstStyle/>
          <a:p>
            <a:r>
              <a:rPr lang="en-US" altLang="en-US" sz="2200" i="1" dirty="0">
                <a:solidFill>
                  <a:schemeClr val="bg2">
                    <a:lumMod val="50000"/>
                  </a:schemeClr>
                </a:solidFill>
                <a:latin typeface="Times New Roman" panose="02020603050405020304" pitchFamily="18" charset="0"/>
              </a:rPr>
              <a:t>Resolve problems/disagreements</a:t>
            </a:r>
            <a:r>
              <a:rPr lang="en-US" altLang="en-US" sz="2200" dirty="0">
                <a:solidFill>
                  <a:schemeClr val="bg2">
                    <a:lumMod val="50000"/>
                  </a:schemeClr>
                </a:solidFill>
                <a:latin typeface="Times New Roman" panose="02020603050405020304" pitchFamily="18" charset="0"/>
              </a:rPr>
              <a:t> and other conflicts in the work environment as they arise. If management was aware of a workplace issue after a complaint was filed, the agency may become liable for not addressing and/or correcting the issue.</a:t>
            </a:r>
          </a:p>
          <a:p>
            <a:pPr>
              <a:buFont typeface="Wingdings" panose="05000000000000000000" pitchFamily="2" charset="2"/>
              <a:buNone/>
            </a:pPr>
            <a:endParaRPr lang="en-US" altLang="en-US" sz="1600" dirty="0">
              <a:solidFill>
                <a:schemeClr val="bg2">
                  <a:lumMod val="50000"/>
                </a:schemeClr>
              </a:solidFill>
              <a:latin typeface="Times New Roman" panose="02020603050405020304" pitchFamily="18" charset="0"/>
            </a:endParaRPr>
          </a:p>
          <a:p>
            <a:r>
              <a:rPr lang="en-US" altLang="en-US" sz="2200" i="1" dirty="0">
                <a:solidFill>
                  <a:schemeClr val="bg2">
                    <a:lumMod val="50000"/>
                  </a:schemeClr>
                </a:solidFill>
                <a:latin typeface="Times New Roman" panose="02020603050405020304" pitchFamily="18" charset="0"/>
              </a:rPr>
              <a:t>Address concerns</a:t>
            </a:r>
            <a:r>
              <a:rPr lang="en-US" altLang="en-US" sz="2200" dirty="0">
                <a:solidFill>
                  <a:schemeClr val="bg2">
                    <a:lumMod val="50000"/>
                  </a:schemeClr>
                </a:solidFill>
                <a:latin typeface="Times New Roman" panose="02020603050405020304" pitchFamily="18" charset="0"/>
              </a:rPr>
              <a:t>, whether perceived or real, raised by employees and follow-up with appropriate action to correct or eliminate tension in the workplace.</a:t>
            </a:r>
          </a:p>
        </p:txBody>
      </p:sp>
      <p:sp>
        <p:nvSpPr>
          <p:cNvPr id="2" name="Slide Number Placeholder 1"/>
          <p:cNvSpPr>
            <a:spLocks noGrp="1"/>
          </p:cNvSpPr>
          <p:nvPr>
            <p:ph type="sldNum" sz="quarter" idx="12"/>
          </p:nvPr>
        </p:nvSpPr>
        <p:spPr/>
        <p:txBody>
          <a:bodyPr/>
          <a:lstStyle/>
          <a:p>
            <a:r>
              <a:rPr lang="en-US" altLang="en-US" sz="1200" dirty="0">
                <a:solidFill>
                  <a:schemeClr val="tx1"/>
                </a:solidFill>
              </a:rPr>
              <a:t>14</a:t>
            </a:r>
          </a:p>
        </p:txBody>
      </p:sp>
    </p:spTree>
  </p:cSld>
  <p:clrMapOvr>
    <a:masterClrMapping/>
  </p:clrMapOvr>
  <p:transition>
    <p:split orient="vert" dir="in"/>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title" idx="4294967295"/>
          </p:nvPr>
        </p:nvSpPr>
        <p:spPr>
          <a:xfrm>
            <a:off x="762000" y="685800"/>
            <a:ext cx="8077200" cy="1447800"/>
          </a:xfrm>
        </p:spPr>
        <p:txBody>
          <a:bodyPr/>
          <a:lstStyle/>
          <a:p>
            <a:r>
              <a:rPr lang="en-US" altLang="en-US" sz="3200">
                <a:latin typeface="Times New Roman" panose="02020603050405020304" pitchFamily="18" charset="0"/>
              </a:rPr>
              <a:t>The Role of the Director, Manager &amp; Supervisor an an EEO complaint continued…</a:t>
            </a:r>
          </a:p>
        </p:txBody>
      </p:sp>
      <p:sp>
        <p:nvSpPr>
          <p:cNvPr id="21508" name="Rectangle 3"/>
          <p:cNvSpPr>
            <a:spLocks noGrp="1" noChangeArrowheads="1"/>
          </p:cNvSpPr>
          <p:nvPr>
            <p:ph type="body" idx="4294967295"/>
          </p:nvPr>
        </p:nvSpPr>
        <p:spPr/>
        <p:txBody>
          <a:bodyPr/>
          <a:lstStyle/>
          <a:p>
            <a:r>
              <a:rPr lang="en-US" altLang="en-US" sz="2200" i="1" dirty="0">
                <a:solidFill>
                  <a:schemeClr val="bg2">
                    <a:lumMod val="50000"/>
                  </a:schemeClr>
                </a:solidFill>
                <a:latin typeface="Times New Roman" panose="02020603050405020304" pitchFamily="18" charset="0"/>
              </a:rPr>
              <a:t>Ensure</a:t>
            </a:r>
            <a:r>
              <a:rPr lang="en-US" altLang="en-US" sz="2200" dirty="0">
                <a:solidFill>
                  <a:schemeClr val="bg2">
                    <a:lumMod val="50000"/>
                  </a:schemeClr>
                </a:solidFill>
                <a:latin typeface="Times New Roman" panose="02020603050405020304" pitchFamily="18" charset="0"/>
              </a:rPr>
              <a:t> that subordinate supervisors have appropriate managerial, communication and interpersonal skills to supervise most effectively in a workplace with diverse employees and to avoid disputes arising from ineffective communication.</a:t>
            </a:r>
          </a:p>
          <a:p>
            <a:pPr>
              <a:buFont typeface="Wingdings" panose="05000000000000000000" pitchFamily="2" charset="2"/>
              <a:buNone/>
            </a:pPr>
            <a:endParaRPr lang="en-US" altLang="en-US" sz="1400" dirty="0">
              <a:solidFill>
                <a:schemeClr val="bg2">
                  <a:lumMod val="50000"/>
                </a:schemeClr>
              </a:solidFill>
              <a:latin typeface="Times New Roman" panose="02020603050405020304" pitchFamily="18" charset="0"/>
            </a:endParaRPr>
          </a:p>
          <a:p>
            <a:r>
              <a:rPr lang="en-US" altLang="en-US" sz="2200" i="1" dirty="0">
                <a:solidFill>
                  <a:schemeClr val="bg2">
                    <a:lumMod val="50000"/>
                  </a:schemeClr>
                </a:solidFill>
                <a:latin typeface="Times New Roman" panose="02020603050405020304" pitchFamily="18" charset="0"/>
              </a:rPr>
              <a:t>Educate </a:t>
            </a:r>
            <a:r>
              <a:rPr lang="en-US" altLang="en-US" sz="2200" dirty="0">
                <a:solidFill>
                  <a:schemeClr val="bg2">
                    <a:lumMod val="50000"/>
                  </a:schemeClr>
                </a:solidFill>
                <a:latin typeface="Times New Roman" panose="02020603050405020304" pitchFamily="18" charset="0"/>
              </a:rPr>
              <a:t>employees about what behaviors are appropriate and inappropriate in the workplace and that inappropriate behavior may result in disciplinary action.</a:t>
            </a:r>
          </a:p>
        </p:txBody>
      </p:sp>
      <p:sp>
        <p:nvSpPr>
          <p:cNvPr id="2" name="Slide Number Placeholder 1"/>
          <p:cNvSpPr>
            <a:spLocks noGrp="1"/>
          </p:cNvSpPr>
          <p:nvPr>
            <p:ph type="sldNum" sz="quarter" idx="12"/>
          </p:nvPr>
        </p:nvSpPr>
        <p:spPr/>
        <p:txBody>
          <a:bodyPr/>
          <a:lstStyle/>
          <a:p>
            <a:r>
              <a:rPr lang="en-US" altLang="en-US" sz="1200" dirty="0">
                <a:solidFill>
                  <a:schemeClr val="tx1"/>
                </a:solidFill>
              </a:rPr>
              <a:t>15</a:t>
            </a:r>
          </a:p>
        </p:txBody>
      </p:sp>
    </p:spTree>
  </p:cSld>
  <p:clrMapOvr>
    <a:masterClrMapping/>
  </p:clrMapOvr>
  <p:transition>
    <p:split orient="vert" dir="in"/>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noChangeArrowheads="1"/>
          </p:cNvSpPr>
          <p:nvPr>
            <p:ph type="title" idx="4294967295"/>
          </p:nvPr>
        </p:nvSpPr>
        <p:spPr/>
        <p:txBody>
          <a:bodyPr/>
          <a:lstStyle/>
          <a:p>
            <a:r>
              <a:rPr lang="en-US" altLang="en-US">
                <a:latin typeface="Times New Roman" panose="02020603050405020304" pitchFamily="18" charset="0"/>
              </a:rPr>
              <a:t>How Does the </a:t>
            </a:r>
            <a:br>
              <a:rPr lang="en-US" altLang="en-US">
                <a:latin typeface="Times New Roman" panose="02020603050405020304" pitchFamily="18" charset="0"/>
              </a:rPr>
            </a:br>
            <a:r>
              <a:rPr lang="en-US" altLang="en-US">
                <a:latin typeface="Times New Roman" panose="02020603050405020304" pitchFamily="18" charset="0"/>
              </a:rPr>
              <a:t>Complaint Process Work?</a:t>
            </a:r>
            <a:r>
              <a:rPr lang="en-US" altLang="en-US"/>
              <a:t> </a:t>
            </a:r>
          </a:p>
        </p:txBody>
      </p:sp>
      <p:sp>
        <p:nvSpPr>
          <p:cNvPr id="22532" name="Rectangle 3"/>
          <p:cNvSpPr>
            <a:spLocks noGrp="1" noChangeArrowheads="1"/>
          </p:cNvSpPr>
          <p:nvPr>
            <p:ph type="body" idx="4294967295"/>
          </p:nvPr>
        </p:nvSpPr>
        <p:spPr/>
        <p:txBody>
          <a:bodyPr/>
          <a:lstStyle/>
          <a:p>
            <a:pPr>
              <a:lnSpc>
                <a:spcPct val="90000"/>
              </a:lnSpc>
            </a:pPr>
            <a:r>
              <a:rPr lang="en-US" altLang="en-US" sz="2000" dirty="0">
                <a:solidFill>
                  <a:schemeClr val="bg2">
                    <a:lumMod val="50000"/>
                  </a:schemeClr>
                </a:solidFill>
                <a:latin typeface="Times New Roman" panose="02020603050405020304" pitchFamily="18" charset="0"/>
              </a:rPr>
              <a:t>An employee who feels s/he has been a victim of discrimination has options for pursuing a complaint.  The employee may file a complaint with the agency, or through the EEOC or Maryland Commission on Civil Rights.</a:t>
            </a:r>
          </a:p>
          <a:p>
            <a:pPr>
              <a:lnSpc>
                <a:spcPct val="90000"/>
              </a:lnSpc>
            </a:pPr>
            <a:r>
              <a:rPr lang="en-US" altLang="en-US" sz="2000" dirty="0">
                <a:solidFill>
                  <a:schemeClr val="bg2">
                    <a:lumMod val="50000"/>
                  </a:schemeClr>
                </a:solidFill>
                <a:latin typeface="Times New Roman" panose="02020603050405020304" pitchFamily="18" charset="0"/>
              </a:rPr>
              <a:t>A complaint filed with the agency must comply with the provisions of the State’s Equal Employment Opportunity Program in the State Personnel and Pensions Article:</a:t>
            </a:r>
          </a:p>
          <a:p>
            <a:pPr lvl="1">
              <a:lnSpc>
                <a:spcPct val="90000"/>
              </a:lnSpc>
            </a:pPr>
            <a:r>
              <a:rPr lang="en-US" altLang="en-US" sz="2000" dirty="0">
                <a:solidFill>
                  <a:schemeClr val="bg2">
                    <a:lumMod val="50000"/>
                  </a:schemeClr>
                </a:solidFill>
                <a:latin typeface="Times New Roman" panose="02020603050405020304" pitchFamily="18" charset="0"/>
              </a:rPr>
              <a:t>must be filed in writing </a:t>
            </a:r>
          </a:p>
          <a:p>
            <a:pPr lvl="1">
              <a:lnSpc>
                <a:spcPct val="90000"/>
              </a:lnSpc>
            </a:pPr>
            <a:r>
              <a:rPr lang="en-US" altLang="en-US" sz="2000" dirty="0">
                <a:solidFill>
                  <a:schemeClr val="bg2">
                    <a:lumMod val="50000"/>
                  </a:schemeClr>
                </a:solidFill>
                <a:latin typeface="Times New Roman" panose="02020603050405020304" pitchFamily="18" charset="0"/>
              </a:rPr>
              <a:t>must be filed with the head of the principal unit or the EEO officer for the unit</a:t>
            </a:r>
          </a:p>
          <a:p>
            <a:pPr lvl="1">
              <a:lnSpc>
                <a:spcPct val="90000"/>
              </a:lnSpc>
            </a:pPr>
            <a:r>
              <a:rPr lang="en-US" altLang="en-US" sz="2000" dirty="0">
                <a:solidFill>
                  <a:schemeClr val="bg2">
                    <a:lumMod val="50000"/>
                  </a:schemeClr>
                </a:solidFill>
                <a:latin typeface="Times New Roman" panose="02020603050405020304" pitchFamily="18" charset="0"/>
              </a:rPr>
              <a:t>must be filed within 30 days after the employee knew or reasonably should have known of the alleged violation</a:t>
            </a:r>
          </a:p>
        </p:txBody>
      </p:sp>
      <p:pic>
        <p:nvPicPr>
          <p:cNvPr id="22536" name="Picture 8" descr="MC900208876[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34200" y="152400"/>
            <a:ext cx="1981200" cy="1671638"/>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r>
              <a:rPr lang="en-US" altLang="en-US" sz="1200" dirty="0">
                <a:solidFill>
                  <a:schemeClr val="tx1"/>
                </a:solidFill>
              </a:rPr>
              <a:t>16</a:t>
            </a:r>
          </a:p>
        </p:txBody>
      </p:sp>
    </p:spTree>
  </p:cSld>
  <p:clrMapOvr>
    <a:masterClrMapping/>
  </p:clrMapOvr>
  <p:transition>
    <p:split orient="vert" dir="in"/>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idx="4294967295"/>
          </p:nvPr>
        </p:nvSpPr>
        <p:spPr/>
        <p:txBody>
          <a:bodyPr/>
          <a:lstStyle/>
          <a:p>
            <a:r>
              <a:rPr lang="en-US" altLang="en-US">
                <a:latin typeface="Times New Roman" panose="02020603050405020304" pitchFamily="18" charset="0"/>
              </a:rPr>
              <a:t>How Does the Complaint Process Work? (cont.)</a:t>
            </a:r>
          </a:p>
        </p:txBody>
      </p:sp>
      <p:sp>
        <p:nvSpPr>
          <p:cNvPr id="23556" name="Rectangle 3"/>
          <p:cNvSpPr>
            <a:spLocks noGrp="1" noChangeArrowheads="1"/>
          </p:cNvSpPr>
          <p:nvPr>
            <p:ph type="body" idx="4294967295"/>
          </p:nvPr>
        </p:nvSpPr>
        <p:spPr>
          <a:xfrm>
            <a:off x="908050" y="2362200"/>
            <a:ext cx="7483475" cy="4038600"/>
          </a:xfrm>
        </p:spPr>
        <p:txBody>
          <a:bodyPr/>
          <a:lstStyle/>
          <a:p>
            <a:pPr>
              <a:lnSpc>
                <a:spcPct val="80000"/>
              </a:lnSpc>
              <a:buFont typeface="Wingdings" panose="05000000000000000000" pitchFamily="2" charset="2"/>
              <a:buNone/>
            </a:pPr>
            <a:r>
              <a:rPr lang="en-US" altLang="en-US" sz="1800" dirty="0">
                <a:solidFill>
                  <a:schemeClr val="bg2">
                    <a:lumMod val="50000"/>
                  </a:schemeClr>
                </a:solidFill>
                <a:latin typeface="Times New Roman" panose="02020603050405020304" pitchFamily="18" charset="0"/>
              </a:rPr>
              <a:t>After the complaint is received: </a:t>
            </a:r>
          </a:p>
          <a:p>
            <a:pPr>
              <a:lnSpc>
                <a:spcPct val="80000"/>
              </a:lnSpc>
              <a:buFont typeface="Wingdings" panose="05000000000000000000" pitchFamily="2" charset="2"/>
              <a:buNone/>
            </a:pPr>
            <a:r>
              <a:rPr lang="en-US" altLang="en-US" sz="1800" dirty="0">
                <a:solidFill>
                  <a:schemeClr val="bg2">
                    <a:lumMod val="50000"/>
                  </a:schemeClr>
                </a:solidFill>
                <a:latin typeface="Times New Roman" panose="02020603050405020304" pitchFamily="18" charset="0"/>
              </a:rPr>
              <a:t>	- The agency Fair Practice and/or EEO officer shall investigate the  </a:t>
            </a:r>
          </a:p>
          <a:p>
            <a:pPr>
              <a:lnSpc>
                <a:spcPct val="80000"/>
              </a:lnSpc>
              <a:buFont typeface="Wingdings" panose="05000000000000000000" pitchFamily="2" charset="2"/>
              <a:buNone/>
            </a:pPr>
            <a:r>
              <a:rPr lang="en-US" altLang="en-US" sz="1800" dirty="0">
                <a:solidFill>
                  <a:schemeClr val="bg2">
                    <a:lumMod val="50000"/>
                  </a:schemeClr>
                </a:solidFill>
                <a:latin typeface="Times New Roman" panose="02020603050405020304" pitchFamily="18" charset="0"/>
              </a:rPr>
              <a:t>        complaint and make a recommendation to the head of the principal unit;</a:t>
            </a:r>
          </a:p>
          <a:p>
            <a:pPr>
              <a:lnSpc>
                <a:spcPct val="80000"/>
              </a:lnSpc>
              <a:buFont typeface="Wingdings" panose="05000000000000000000" pitchFamily="2" charset="2"/>
              <a:buNone/>
            </a:pPr>
            <a:endParaRPr lang="en-US" altLang="en-US" sz="500" dirty="0">
              <a:solidFill>
                <a:schemeClr val="bg2">
                  <a:lumMod val="50000"/>
                </a:schemeClr>
              </a:solidFill>
              <a:latin typeface="Times New Roman" panose="02020603050405020304" pitchFamily="18" charset="0"/>
            </a:endParaRPr>
          </a:p>
          <a:p>
            <a:pPr>
              <a:lnSpc>
                <a:spcPct val="80000"/>
              </a:lnSpc>
              <a:buFont typeface="Wingdings" panose="05000000000000000000" pitchFamily="2" charset="2"/>
              <a:buNone/>
            </a:pPr>
            <a:r>
              <a:rPr lang="en-US" altLang="en-US" sz="1800" dirty="0">
                <a:solidFill>
                  <a:schemeClr val="bg2">
                    <a:lumMod val="50000"/>
                  </a:schemeClr>
                </a:solidFill>
                <a:latin typeface="Times New Roman" panose="02020603050405020304" pitchFamily="18" charset="0"/>
              </a:rPr>
              <a:t>	- Within </a:t>
            </a:r>
            <a:r>
              <a:rPr lang="en-US" altLang="en-US" sz="1800" b="1" dirty="0">
                <a:solidFill>
                  <a:schemeClr val="bg2">
                    <a:lumMod val="50000"/>
                  </a:schemeClr>
                </a:solidFill>
                <a:latin typeface="Times New Roman" panose="02020603050405020304" pitchFamily="18" charset="0"/>
              </a:rPr>
              <a:t>30 days</a:t>
            </a:r>
            <a:r>
              <a:rPr lang="en-US" altLang="en-US" sz="1800" dirty="0">
                <a:solidFill>
                  <a:schemeClr val="bg2">
                    <a:lumMod val="50000"/>
                  </a:schemeClr>
                </a:solidFill>
                <a:latin typeface="Times New Roman" panose="02020603050405020304" pitchFamily="18" charset="0"/>
              </a:rPr>
              <a:t>, the head of the principal unit or designee shall issue a   </a:t>
            </a:r>
          </a:p>
          <a:p>
            <a:pPr>
              <a:lnSpc>
                <a:spcPct val="80000"/>
              </a:lnSpc>
              <a:buFont typeface="Wingdings" panose="05000000000000000000" pitchFamily="2" charset="2"/>
              <a:buNone/>
            </a:pPr>
            <a:r>
              <a:rPr lang="en-US" altLang="en-US" sz="1800" dirty="0">
                <a:solidFill>
                  <a:schemeClr val="bg2">
                    <a:lumMod val="50000"/>
                  </a:schemeClr>
                </a:solidFill>
                <a:latin typeface="Times New Roman" panose="02020603050405020304" pitchFamily="18" charset="0"/>
              </a:rPr>
              <a:t>        written decision to the complainant, and may grant any appropriate relief;</a:t>
            </a:r>
          </a:p>
          <a:p>
            <a:pPr>
              <a:lnSpc>
                <a:spcPct val="80000"/>
              </a:lnSpc>
              <a:buFont typeface="Wingdings" panose="05000000000000000000" pitchFamily="2" charset="2"/>
              <a:buNone/>
            </a:pPr>
            <a:endParaRPr lang="en-US" altLang="en-US" sz="500" dirty="0">
              <a:solidFill>
                <a:schemeClr val="bg2">
                  <a:lumMod val="50000"/>
                </a:schemeClr>
              </a:solidFill>
              <a:latin typeface="Times New Roman" panose="02020603050405020304" pitchFamily="18" charset="0"/>
            </a:endParaRPr>
          </a:p>
          <a:p>
            <a:pPr>
              <a:lnSpc>
                <a:spcPct val="80000"/>
              </a:lnSpc>
              <a:buFont typeface="Wingdings" panose="05000000000000000000" pitchFamily="2" charset="2"/>
              <a:buNone/>
            </a:pPr>
            <a:r>
              <a:rPr lang="en-US" altLang="en-US" sz="1800" dirty="0">
                <a:solidFill>
                  <a:schemeClr val="bg2">
                    <a:lumMod val="50000"/>
                  </a:schemeClr>
                </a:solidFill>
                <a:latin typeface="Times New Roman" panose="02020603050405020304" pitchFamily="18" charset="0"/>
              </a:rPr>
              <a:t>	- The decision may be a dismissal of the complaint;</a:t>
            </a:r>
          </a:p>
          <a:p>
            <a:pPr>
              <a:lnSpc>
                <a:spcPct val="80000"/>
              </a:lnSpc>
              <a:buFont typeface="Wingdings" panose="05000000000000000000" pitchFamily="2" charset="2"/>
              <a:buNone/>
            </a:pPr>
            <a:endParaRPr lang="en-US" altLang="en-US" sz="500" dirty="0">
              <a:solidFill>
                <a:schemeClr val="bg2">
                  <a:lumMod val="50000"/>
                </a:schemeClr>
              </a:solidFill>
              <a:latin typeface="Times New Roman" panose="02020603050405020304" pitchFamily="18" charset="0"/>
            </a:endParaRPr>
          </a:p>
          <a:p>
            <a:pPr>
              <a:lnSpc>
                <a:spcPct val="80000"/>
              </a:lnSpc>
              <a:buFont typeface="Wingdings" panose="05000000000000000000" pitchFamily="2" charset="2"/>
              <a:buNone/>
            </a:pPr>
            <a:r>
              <a:rPr lang="en-US" altLang="en-US" sz="1800" dirty="0">
                <a:solidFill>
                  <a:schemeClr val="bg2">
                    <a:lumMod val="50000"/>
                  </a:schemeClr>
                </a:solidFill>
                <a:latin typeface="Times New Roman" panose="02020603050405020304" pitchFamily="18" charset="0"/>
              </a:rPr>
              <a:t>	- A decision may be appealed to the Office of the Statewide   </a:t>
            </a:r>
          </a:p>
          <a:p>
            <a:pPr>
              <a:lnSpc>
                <a:spcPct val="80000"/>
              </a:lnSpc>
              <a:buFont typeface="Wingdings" panose="05000000000000000000" pitchFamily="2" charset="2"/>
              <a:buNone/>
            </a:pPr>
            <a:r>
              <a:rPr lang="en-US" altLang="en-US" sz="1800" dirty="0">
                <a:solidFill>
                  <a:schemeClr val="bg2">
                    <a:lumMod val="50000"/>
                  </a:schemeClr>
                </a:solidFill>
                <a:latin typeface="Times New Roman" panose="02020603050405020304" pitchFamily="18" charset="0"/>
              </a:rPr>
              <a:t>        Equal Employment Opportunity Coordinator;</a:t>
            </a:r>
          </a:p>
          <a:p>
            <a:pPr>
              <a:lnSpc>
                <a:spcPct val="80000"/>
              </a:lnSpc>
              <a:buFont typeface="Wingdings" panose="05000000000000000000" pitchFamily="2" charset="2"/>
              <a:buNone/>
            </a:pPr>
            <a:endParaRPr lang="en-US" altLang="en-US" sz="500" dirty="0">
              <a:solidFill>
                <a:schemeClr val="bg2">
                  <a:lumMod val="50000"/>
                </a:schemeClr>
              </a:solidFill>
              <a:latin typeface="Times New Roman" panose="02020603050405020304" pitchFamily="18" charset="0"/>
            </a:endParaRPr>
          </a:p>
          <a:p>
            <a:pPr>
              <a:lnSpc>
                <a:spcPct val="80000"/>
              </a:lnSpc>
              <a:buFont typeface="Wingdings" panose="05000000000000000000" pitchFamily="2" charset="2"/>
              <a:buNone/>
            </a:pPr>
            <a:r>
              <a:rPr lang="en-US" altLang="en-US" sz="1800" dirty="0">
                <a:solidFill>
                  <a:schemeClr val="bg2">
                    <a:lumMod val="50000"/>
                  </a:schemeClr>
                </a:solidFill>
                <a:latin typeface="Times New Roman" panose="02020603050405020304" pitchFamily="18" charset="0"/>
              </a:rPr>
              <a:t>	- An appeal shall be in writing and filed within </a:t>
            </a:r>
            <a:r>
              <a:rPr lang="en-US" altLang="en-US" sz="1800" b="1" dirty="0">
                <a:solidFill>
                  <a:schemeClr val="bg2">
                    <a:lumMod val="50000"/>
                  </a:schemeClr>
                </a:solidFill>
                <a:latin typeface="Times New Roman" panose="02020603050405020304" pitchFamily="18" charset="0"/>
              </a:rPr>
              <a:t>10 days</a:t>
            </a:r>
            <a:r>
              <a:rPr lang="en-US" altLang="en-US" sz="1800" dirty="0">
                <a:solidFill>
                  <a:schemeClr val="bg2">
                    <a:lumMod val="50000"/>
                  </a:schemeClr>
                </a:solidFill>
                <a:latin typeface="Times New Roman" panose="02020603050405020304" pitchFamily="18" charset="0"/>
              </a:rPr>
              <a:t> of the decision; </a:t>
            </a:r>
          </a:p>
          <a:p>
            <a:pPr>
              <a:lnSpc>
                <a:spcPct val="80000"/>
              </a:lnSpc>
              <a:buFont typeface="Wingdings" panose="05000000000000000000" pitchFamily="2" charset="2"/>
              <a:buNone/>
            </a:pPr>
            <a:endParaRPr lang="en-US" altLang="en-US" sz="500" dirty="0">
              <a:solidFill>
                <a:schemeClr val="bg2">
                  <a:lumMod val="50000"/>
                </a:schemeClr>
              </a:solidFill>
              <a:latin typeface="Times New Roman" panose="02020603050405020304" pitchFamily="18" charset="0"/>
            </a:endParaRPr>
          </a:p>
          <a:p>
            <a:pPr>
              <a:lnSpc>
                <a:spcPct val="80000"/>
              </a:lnSpc>
              <a:buFont typeface="Wingdings" panose="05000000000000000000" pitchFamily="2" charset="2"/>
              <a:buNone/>
            </a:pPr>
            <a:r>
              <a:rPr lang="en-US" altLang="en-US" sz="1800" dirty="0">
                <a:solidFill>
                  <a:schemeClr val="bg2">
                    <a:lumMod val="50000"/>
                  </a:schemeClr>
                </a:solidFill>
                <a:latin typeface="Times New Roman" panose="02020603050405020304" pitchFamily="18" charset="0"/>
              </a:rPr>
              <a:t>	- The Statewide Equal Employment Coordinator shall review the complaint   </a:t>
            </a:r>
          </a:p>
          <a:p>
            <a:pPr>
              <a:lnSpc>
                <a:spcPct val="80000"/>
              </a:lnSpc>
              <a:buFont typeface="Wingdings" panose="05000000000000000000" pitchFamily="2" charset="2"/>
              <a:buNone/>
            </a:pPr>
            <a:r>
              <a:rPr lang="en-US" altLang="en-US" sz="1800" dirty="0">
                <a:solidFill>
                  <a:schemeClr val="bg2">
                    <a:lumMod val="50000"/>
                  </a:schemeClr>
                </a:solidFill>
                <a:latin typeface="Times New Roman" panose="02020603050405020304" pitchFamily="18" charset="0"/>
              </a:rPr>
              <a:t>	  and the agency decision, shall conduct any necessary investigation, and    </a:t>
            </a:r>
          </a:p>
          <a:p>
            <a:pPr>
              <a:lnSpc>
                <a:spcPct val="80000"/>
              </a:lnSpc>
              <a:buFont typeface="Wingdings" panose="05000000000000000000" pitchFamily="2" charset="2"/>
              <a:buNone/>
            </a:pPr>
            <a:r>
              <a:rPr lang="en-US" altLang="en-US" sz="1800" dirty="0">
                <a:solidFill>
                  <a:schemeClr val="bg2">
                    <a:lumMod val="50000"/>
                  </a:schemeClr>
                </a:solidFill>
                <a:latin typeface="Times New Roman" panose="02020603050405020304" pitchFamily="18" charset="0"/>
              </a:rPr>
              <a:t>        shall issue a final decision within </a:t>
            </a:r>
            <a:r>
              <a:rPr lang="en-US" altLang="en-US" sz="1800" b="1" dirty="0">
                <a:solidFill>
                  <a:schemeClr val="bg2">
                    <a:lumMod val="50000"/>
                  </a:schemeClr>
                </a:solidFill>
                <a:latin typeface="Times New Roman" panose="02020603050405020304" pitchFamily="18" charset="0"/>
              </a:rPr>
              <a:t>30 days</a:t>
            </a:r>
            <a:r>
              <a:rPr lang="en-US" altLang="en-US" sz="1800" dirty="0">
                <a:solidFill>
                  <a:schemeClr val="bg2">
                    <a:lumMod val="50000"/>
                  </a:schemeClr>
                </a:solidFill>
                <a:latin typeface="Times New Roman" panose="02020603050405020304" pitchFamily="18" charset="0"/>
              </a:rPr>
              <a:t>.</a:t>
            </a:r>
          </a:p>
        </p:txBody>
      </p:sp>
      <p:pic>
        <p:nvPicPr>
          <p:cNvPr id="23558" name="Picture 6" descr="MC900153634[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2988" y="0"/>
            <a:ext cx="1751012" cy="1258888"/>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r>
              <a:rPr lang="en-US" altLang="en-US" sz="1200" dirty="0">
                <a:solidFill>
                  <a:schemeClr val="tx1"/>
                </a:solidFill>
              </a:rPr>
              <a:t>17</a:t>
            </a:r>
          </a:p>
        </p:txBody>
      </p:sp>
    </p:spTree>
  </p:cSld>
  <p:clrMapOvr>
    <a:masterClrMapping/>
  </p:clrMapOvr>
  <p:transition>
    <p:split orient="vert" dir="in"/>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idx="4294967295"/>
          </p:nvPr>
        </p:nvSpPr>
        <p:spPr/>
        <p:txBody>
          <a:bodyPr/>
          <a:lstStyle/>
          <a:p>
            <a:r>
              <a:rPr lang="en-US" altLang="en-US" sz="3200">
                <a:latin typeface="Times New Roman" panose="02020603050405020304" pitchFamily="18" charset="0"/>
              </a:rPr>
              <a:t>What to Do When a Employee Files A Complaint …</a:t>
            </a:r>
          </a:p>
        </p:txBody>
      </p:sp>
      <p:sp>
        <p:nvSpPr>
          <p:cNvPr id="24580" name="Rectangle 3"/>
          <p:cNvSpPr>
            <a:spLocks noGrp="1" noChangeArrowheads="1"/>
          </p:cNvSpPr>
          <p:nvPr>
            <p:ph type="body" idx="4294967295"/>
          </p:nvPr>
        </p:nvSpPr>
        <p:spPr>
          <a:xfrm>
            <a:off x="838200" y="2438400"/>
            <a:ext cx="7620000" cy="3962400"/>
          </a:xfrm>
        </p:spPr>
        <p:txBody>
          <a:bodyPr/>
          <a:lstStyle/>
          <a:p>
            <a:pPr>
              <a:lnSpc>
                <a:spcPct val="90000"/>
              </a:lnSpc>
            </a:pPr>
            <a:r>
              <a:rPr lang="en-US" altLang="en-US" sz="2200" dirty="0">
                <a:solidFill>
                  <a:schemeClr val="bg2">
                    <a:lumMod val="50000"/>
                  </a:schemeClr>
                </a:solidFill>
                <a:latin typeface="Times New Roman" panose="02020603050405020304" pitchFamily="18" charset="0"/>
              </a:rPr>
              <a:t>Direct the employee who wishes to file a discrimination or harassment complaint to the Fair Practice and/or EEO Officer;</a:t>
            </a:r>
          </a:p>
          <a:p>
            <a:pPr>
              <a:lnSpc>
                <a:spcPct val="90000"/>
              </a:lnSpc>
            </a:pPr>
            <a:r>
              <a:rPr lang="en-US" altLang="en-US" sz="2200" dirty="0">
                <a:solidFill>
                  <a:schemeClr val="bg2">
                    <a:lumMod val="50000"/>
                  </a:schemeClr>
                </a:solidFill>
                <a:latin typeface="Times New Roman" panose="02020603050405020304" pitchFamily="18" charset="0"/>
              </a:rPr>
              <a:t>Actively participate in the complaint process by cooperating with the both the Fair Practice and/or EEO Officer and other investigative authorities; </a:t>
            </a:r>
          </a:p>
          <a:p>
            <a:pPr>
              <a:lnSpc>
                <a:spcPct val="90000"/>
              </a:lnSpc>
            </a:pPr>
            <a:r>
              <a:rPr lang="en-US" altLang="en-US" sz="2200" dirty="0">
                <a:solidFill>
                  <a:schemeClr val="bg2">
                    <a:lumMod val="50000"/>
                  </a:schemeClr>
                </a:solidFill>
                <a:latin typeface="Times New Roman" panose="02020603050405020304" pitchFamily="18" charset="0"/>
              </a:rPr>
              <a:t>Consider the benefits of the mediation process (if the parties wish to participate) to facilitate a resolution before a complaint is filed; </a:t>
            </a:r>
          </a:p>
          <a:p>
            <a:pPr>
              <a:lnSpc>
                <a:spcPct val="90000"/>
              </a:lnSpc>
            </a:pPr>
            <a:r>
              <a:rPr lang="en-US" altLang="en-US" sz="2200" dirty="0">
                <a:solidFill>
                  <a:schemeClr val="bg2">
                    <a:lumMod val="50000"/>
                  </a:schemeClr>
                </a:solidFill>
                <a:latin typeface="Times New Roman" panose="02020603050405020304" pitchFamily="18" charset="0"/>
              </a:rPr>
              <a:t>Contact the </a:t>
            </a:r>
            <a:r>
              <a:rPr lang="en-US" altLang="en-US" sz="2200" b="1" dirty="0">
                <a:solidFill>
                  <a:schemeClr val="bg2">
                    <a:lumMod val="50000"/>
                  </a:schemeClr>
                </a:solidFill>
                <a:latin typeface="Times New Roman" panose="02020603050405020304" pitchFamily="18" charset="0"/>
              </a:rPr>
              <a:t>EEO Officer or Fair Practices Officer </a:t>
            </a:r>
            <a:r>
              <a:rPr lang="en-US" altLang="en-US" sz="2200" dirty="0">
                <a:solidFill>
                  <a:schemeClr val="bg2">
                    <a:lumMod val="50000"/>
                  </a:schemeClr>
                </a:solidFill>
                <a:latin typeface="Times New Roman" panose="02020603050405020304" pitchFamily="18" charset="0"/>
              </a:rPr>
              <a:t>to ask questions and to learn more about the EEO complaint procedures.</a:t>
            </a:r>
          </a:p>
        </p:txBody>
      </p:sp>
      <p:pic>
        <p:nvPicPr>
          <p:cNvPr id="24589" name="Picture 13" descr="MC900150563[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89838" y="0"/>
            <a:ext cx="1554162" cy="1981200"/>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r>
              <a:rPr lang="en-US" altLang="en-US" sz="1200" dirty="0">
                <a:solidFill>
                  <a:schemeClr val="tx1"/>
                </a:solidFill>
              </a:rPr>
              <a:t>18</a:t>
            </a:r>
          </a:p>
        </p:txBody>
      </p:sp>
    </p:spTree>
  </p:cSld>
  <p:clrMapOvr>
    <a:masterClrMapping/>
  </p:clrMapOvr>
  <p:transition>
    <p:split orient="vert" dir="in"/>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idx="4294967295"/>
          </p:nvPr>
        </p:nvSpPr>
        <p:spPr/>
        <p:txBody>
          <a:bodyPr/>
          <a:lstStyle/>
          <a:p>
            <a:r>
              <a:rPr lang="en-US" altLang="en-US">
                <a:latin typeface="Times New Roman" panose="02020603050405020304" pitchFamily="18" charset="0"/>
              </a:rPr>
              <a:t>Equal Employment Opportunity 	</a:t>
            </a:r>
          </a:p>
        </p:txBody>
      </p:sp>
      <p:sp>
        <p:nvSpPr>
          <p:cNvPr id="4100" name="Rectangle 3"/>
          <p:cNvSpPr>
            <a:spLocks noGrp="1" noChangeArrowheads="1"/>
          </p:cNvSpPr>
          <p:nvPr>
            <p:ph type="body" idx="4294967295"/>
          </p:nvPr>
        </p:nvSpPr>
        <p:spPr/>
        <p:txBody>
          <a:bodyPr/>
          <a:lstStyle/>
          <a:p>
            <a:pPr marL="0"/>
            <a:r>
              <a:rPr lang="en-US" altLang="en-US" sz="2100" dirty="0">
                <a:solidFill>
                  <a:schemeClr val="tx1">
                    <a:lumMod val="50000"/>
                  </a:schemeClr>
                </a:solidFill>
                <a:latin typeface="Times New Roman" panose="02020603050405020304" pitchFamily="18" charset="0"/>
              </a:rPr>
              <a:t>Is not something a manager or supervisor can afford to think about only when something goes wrong or someone complains.</a:t>
            </a:r>
          </a:p>
          <a:p>
            <a:pPr marL="0">
              <a:buFont typeface="Wingdings" panose="05000000000000000000" pitchFamily="2" charset="2"/>
              <a:buNone/>
            </a:pPr>
            <a:endParaRPr lang="en-US" altLang="en-US" sz="1400" dirty="0">
              <a:solidFill>
                <a:schemeClr val="tx1">
                  <a:lumMod val="50000"/>
                </a:schemeClr>
              </a:solidFill>
              <a:latin typeface="Times New Roman" panose="02020603050405020304" pitchFamily="18" charset="0"/>
            </a:endParaRPr>
          </a:p>
          <a:p>
            <a:pPr marL="0"/>
            <a:r>
              <a:rPr lang="en-US" altLang="en-US" sz="2100" dirty="0">
                <a:solidFill>
                  <a:schemeClr val="tx1">
                    <a:lumMod val="50000"/>
                  </a:schemeClr>
                </a:solidFill>
                <a:latin typeface="Times New Roman" panose="02020603050405020304" pitchFamily="18" charset="0"/>
              </a:rPr>
              <a:t>Nor is it something separate from your mainstream duties as a manager/supervisor.</a:t>
            </a:r>
          </a:p>
          <a:p>
            <a:pPr marL="0">
              <a:buFont typeface="Wingdings" panose="05000000000000000000" pitchFamily="2" charset="2"/>
              <a:buNone/>
            </a:pPr>
            <a:endParaRPr lang="en-US" altLang="en-US" sz="1400" dirty="0">
              <a:solidFill>
                <a:schemeClr val="tx1">
                  <a:lumMod val="50000"/>
                </a:schemeClr>
              </a:solidFill>
              <a:latin typeface="Times New Roman" panose="02020603050405020304" pitchFamily="18" charset="0"/>
            </a:endParaRPr>
          </a:p>
          <a:p>
            <a:pPr marL="0"/>
            <a:r>
              <a:rPr lang="en-US" altLang="en-US" sz="2100" dirty="0">
                <a:solidFill>
                  <a:schemeClr val="tx1">
                    <a:lumMod val="50000"/>
                  </a:schemeClr>
                </a:solidFill>
                <a:latin typeface="Times New Roman" panose="02020603050405020304" pitchFamily="18" charset="0"/>
              </a:rPr>
              <a:t>Lack of attention to this aspect of your manager/supervisor responsibilities can create difficulties for management, as well as, a disruption and expense for the agency.</a:t>
            </a:r>
          </a:p>
          <a:p>
            <a:pPr marL="0">
              <a:buFont typeface="Wingdings" panose="05000000000000000000" pitchFamily="2" charset="2"/>
              <a:buNone/>
            </a:pPr>
            <a:endParaRPr lang="en-US" altLang="en-US" sz="2100" dirty="0">
              <a:latin typeface="Times New Roman" panose="02020603050405020304" pitchFamily="18" charset="0"/>
            </a:endParaRPr>
          </a:p>
        </p:txBody>
      </p:sp>
      <p:sp>
        <p:nvSpPr>
          <p:cNvPr id="3" name="Slide Number Placeholder 2"/>
          <p:cNvSpPr>
            <a:spLocks noGrp="1"/>
          </p:cNvSpPr>
          <p:nvPr>
            <p:ph type="sldNum" sz="quarter" idx="12"/>
          </p:nvPr>
        </p:nvSpPr>
        <p:spPr/>
        <p:txBody>
          <a:bodyPr/>
          <a:lstStyle/>
          <a:p>
            <a:r>
              <a:rPr lang="en-US" altLang="en-US" dirty="0"/>
              <a:t>11</a:t>
            </a:r>
            <a:r>
              <a:rPr lang="en-US" altLang="en-US" sz="1200" dirty="0">
                <a:solidFill>
                  <a:schemeClr val="tx1"/>
                </a:solidFill>
              </a:rPr>
              <a:t>1</a:t>
            </a:r>
          </a:p>
        </p:txBody>
      </p:sp>
    </p:spTree>
  </p:cSld>
  <p:clrMapOvr>
    <a:masterClrMapping/>
  </p:clrMapOvr>
  <p:transition>
    <p:split orient="vert" dir="in"/>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noChangeArrowheads="1"/>
          </p:cNvSpPr>
          <p:nvPr>
            <p:ph type="title" idx="4294967295"/>
          </p:nvPr>
        </p:nvSpPr>
        <p:spPr>
          <a:xfrm>
            <a:off x="762000" y="762000"/>
            <a:ext cx="6858000" cy="1143000"/>
          </a:xfrm>
        </p:spPr>
        <p:txBody>
          <a:bodyPr/>
          <a:lstStyle/>
          <a:p>
            <a:r>
              <a:rPr lang="en-US" altLang="en-US">
                <a:latin typeface="Times New Roman" panose="02020603050405020304" pitchFamily="18" charset="0"/>
              </a:rPr>
              <a:t>What to Do When Employee Files a Complaint …</a:t>
            </a:r>
          </a:p>
        </p:txBody>
      </p:sp>
      <p:sp>
        <p:nvSpPr>
          <p:cNvPr id="25604" name="Rectangle 3"/>
          <p:cNvSpPr>
            <a:spLocks noGrp="1" noChangeArrowheads="1"/>
          </p:cNvSpPr>
          <p:nvPr>
            <p:ph type="body" idx="4294967295"/>
          </p:nvPr>
        </p:nvSpPr>
        <p:spPr/>
        <p:txBody>
          <a:bodyPr/>
          <a:lstStyle/>
          <a:p>
            <a:r>
              <a:rPr lang="en-US" altLang="en-US" sz="2200" dirty="0">
                <a:solidFill>
                  <a:schemeClr val="bg2">
                    <a:lumMod val="50000"/>
                  </a:schemeClr>
                </a:solidFill>
                <a:latin typeface="Times New Roman" panose="02020603050405020304" pitchFamily="18" charset="0"/>
              </a:rPr>
              <a:t>Continue to provide instruction, direction and feedback to all employees on the complaint process.  </a:t>
            </a:r>
          </a:p>
          <a:p>
            <a:r>
              <a:rPr lang="en-US" altLang="en-US" sz="2200" dirty="0">
                <a:solidFill>
                  <a:schemeClr val="bg2">
                    <a:lumMod val="50000"/>
                  </a:schemeClr>
                </a:solidFill>
                <a:latin typeface="Times New Roman" panose="02020603050405020304" pitchFamily="18" charset="0"/>
              </a:rPr>
              <a:t>Be aware of how personnel actions may or may not impact a complaint.</a:t>
            </a:r>
          </a:p>
          <a:p>
            <a:r>
              <a:rPr lang="en-US" altLang="en-US" sz="2200" dirty="0">
                <a:solidFill>
                  <a:schemeClr val="bg2">
                    <a:lumMod val="50000"/>
                  </a:schemeClr>
                </a:solidFill>
                <a:latin typeface="Times New Roman" panose="02020603050405020304" pitchFamily="18" charset="0"/>
              </a:rPr>
              <a:t>Prevent retaliation/reprisal against an employee because of his/her involvement in a protected EEO activity (filed complaint, testified in an EEO hearing, etc.). </a:t>
            </a:r>
          </a:p>
          <a:p>
            <a:r>
              <a:rPr lang="en-US" altLang="en-US" sz="2200" dirty="0">
                <a:solidFill>
                  <a:schemeClr val="bg2">
                    <a:lumMod val="50000"/>
                  </a:schemeClr>
                </a:solidFill>
                <a:latin typeface="Times New Roman" panose="02020603050405020304" pitchFamily="18" charset="0"/>
              </a:rPr>
              <a:t>Allow the employee a “</a:t>
            </a:r>
            <a:r>
              <a:rPr lang="en-US" altLang="en-US" sz="2200" b="1" dirty="0">
                <a:solidFill>
                  <a:schemeClr val="bg2">
                    <a:lumMod val="50000"/>
                  </a:schemeClr>
                </a:solidFill>
                <a:latin typeface="Times New Roman" panose="02020603050405020304" pitchFamily="18" charset="0"/>
              </a:rPr>
              <a:t>reasonable</a:t>
            </a:r>
            <a:r>
              <a:rPr lang="en-US" altLang="en-US" sz="2200" dirty="0">
                <a:solidFill>
                  <a:schemeClr val="bg2">
                    <a:lumMod val="50000"/>
                  </a:schemeClr>
                </a:solidFill>
                <a:latin typeface="Times New Roman" panose="02020603050405020304" pitchFamily="18" charset="0"/>
              </a:rPr>
              <a:t>” amount of time to communicate with the EEO Officer or designee as applicable.  </a:t>
            </a:r>
          </a:p>
          <a:p>
            <a:endParaRPr lang="en-US" altLang="en-US" sz="2200" dirty="0">
              <a:latin typeface="Times New Roman" panose="02020603050405020304" pitchFamily="18" charset="0"/>
            </a:endParaRPr>
          </a:p>
        </p:txBody>
      </p:sp>
      <p:pic>
        <p:nvPicPr>
          <p:cNvPr id="25620" name="Picture 20" descr="MC90008228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6600" y="0"/>
            <a:ext cx="2057400" cy="2055813"/>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r>
              <a:rPr lang="en-US" altLang="en-US" sz="1200" dirty="0">
                <a:solidFill>
                  <a:schemeClr val="tx1"/>
                </a:solidFill>
              </a:rPr>
              <a:t>19</a:t>
            </a:r>
          </a:p>
        </p:txBody>
      </p:sp>
    </p:spTree>
  </p:cSld>
  <p:clrMapOvr>
    <a:masterClrMapping/>
  </p:clrMapOvr>
  <p:transition>
    <p:split orient="vert" dir="in"/>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idx="4294967295"/>
          </p:nvPr>
        </p:nvSpPr>
        <p:spPr/>
        <p:txBody>
          <a:bodyPr/>
          <a:lstStyle/>
          <a:p>
            <a:r>
              <a:rPr lang="en-US" altLang="en-US" sz="4400">
                <a:latin typeface="Times New Roman" panose="02020603050405020304" pitchFamily="18" charset="0"/>
              </a:rPr>
              <a:t>Objective #3</a:t>
            </a:r>
          </a:p>
        </p:txBody>
      </p:sp>
      <p:sp>
        <p:nvSpPr>
          <p:cNvPr id="26627" name="Content Placeholder 2"/>
          <p:cNvSpPr>
            <a:spLocks noGrp="1"/>
          </p:cNvSpPr>
          <p:nvPr>
            <p:ph idx="4294967295"/>
          </p:nvPr>
        </p:nvSpPr>
        <p:spPr>
          <a:xfrm>
            <a:off x="838200" y="1752600"/>
            <a:ext cx="7693025" cy="2895600"/>
          </a:xfrm>
        </p:spPr>
        <p:txBody>
          <a:bodyPr/>
          <a:lstStyle/>
          <a:p>
            <a:pPr marL="0" indent="0" algn="ctr">
              <a:buFont typeface="Wingdings" panose="05000000000000000000" pitchFamily="2" charset="2"/>
              <a:buNone/>
            </a:pPr>
            <a:endParaRPr lang="en-US" altLang="en-US" dirty="0">
              <a:latin typeface="Times New Roman" panose="02020603050405020304" pitchFamily="18" charset="0"/>
            </a:endParaRPr>
          </a:p>
          <a:p>
            <a:pPr marL="0" indent="0" algn="ctr">
              <a:buFont typeface="Wingdings" panose="05000000000000000000" pitchFamily="2" charset="2"/>
              <a:buNone/>
            </a:pPr>
            <a:r>
              <a:rPr lang="en-US" altLang="en-US" sz="4400" b="1" dirty="0">
                <a:solidFill>
                  <a:schemeClr val="bg2">
                    <a:lumMod val="50000"/>
                  </a:schemeClr>
                </a:solidFill>
                <a:latin typeface="Times New Roman" panose="02020603050405020304" pitchFamily="18" charset="0"/>
              </a:rPr>
              <a:t>Strategies to reduce </a:t>
            </a:r>
          </a:p>
          <a:p>
            <a:pPr marL="0" indent="0" algn="ctr">
              <a:buFont typeface="Wingdings" panose="05000000000000000000" pitchFamily="2" charset="2"/>
              <a:buNone/>
            </a:pPr>
            <a:r>
              <a:rPr lang="en-US" altLang="en-US" sz="4400" b="1" dirty="0">
                <a:solidFill>
                  <a:schemeClr val="bg2">
                    <a:lumMod val="50000"/>
                  </a:schemeClr>
                </a:solidFill>
                <a:latin typeface="Times New Roman" panose="02020603050405020304" pitchFamily="18" charset="0"/>
              </a:rPr>
              <a:t>discrimination in the workplace</a:t>
            </a:r>
          </a:p>
        </p:txBody>
      </p:sp>
      <p:pic>
        <p:nvPicPr>
          <p:cNvPr id="26631" name="Picture 7" descr="MC90039170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4572000"/>
            <a:ext cx="2514600" cy="2133600"/>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r>
              <a:rPr lang="en-US" altLang="en-US" sz="1200" dirty="0">
                <a:solidFill>
                  <a:schemeClr val="tx1"/>
                </a:solidFill>
              </a:rPr>
              <a:t>20</a:t>
            </a:r>
          </a:p>
        </p:txBody>
      </p:sp>
    </p:spTree>
  </p:cSld>
  <p:clrMapOvr>
    <a:masterClrMapping/>
  </p:clrMapOvr>
  <p:transition>
    <p:split orient="vert" dir="in"/>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idx="4294967295"/>
          </p:nvPr>
        </p:nvSpPr>
        <p:spPr/>
        <p:txBody>
          <a:bodyPr/>
          <a:lstStyle/>
          <a:p>
            <a:r>
              <a:rPr lang="en-US" altLang="en-US">
                <a:latin typeface="Times New Roman" panose="02020603050405020304" pitchFamily="18" charset="0"/>
              </a:rPr>
              <a:t>Steps to Reduce Discrimination Complaints</a:t>
            </a:r>
          </a:p>
        </p:txBody>
      </p:sp>
      <p:sp>
        <p:nvSpPr>
          <p:cNvPr id="27652" name="Rectangle 3"/>
          <p:cNvSpPr>
            <a:spLocks noGrp="1" noChangeArrowheads="1"/>
          </p:cNvSpPr>
          <p:nvPr>
            <p:ph type="body" idx="4294967295"/>
          </p:nvPr>
        </p:nvSpPr>
        <p:spPr/>
        <p:txBody>
          <a:bodyPr/>
          <a:lstStyle/>
          <a:p>
            <a:pPr marL="590550" indent="-590550">
              <a:lnSpc>
                <a:spcPct val="90000"/>
              </a:lnSpc>
              <a:buFontTx/>
              <a:buAutoNum type="arabicParenR"/>
            </a:pPr>
            <a:r>
              <a:rPr lang="en-US" altLang="en-US" sz="2500" b="1" dirty="0">
                <a:solidFill>
                  <a:schemeClr val="bg2">
                    <a:lumMod val="50000"/>
                  </a:schemeClr>
                </a:solidFill>
                <a:latin typeface="Times New Roman" panose="02020603050405020304" pitchFamily="18" charset="0"/>
              </a:rPr>
              <a:t>Be consistent</a:t>
            </a:r>
            <a:r>
              <a:rPr lang="en-US" altLang="en-US" sz="2500" dirty="0">
                <a:solidFill>
                  <a:schemeClr val="bg2">
                    <a:lumMod val="50000"/>
                  </a:schemeClr>
                </a:solidFill>
                <a:latin typeface="Times New Roman" panose="02020603050405020304" pitchFamily="18" charset="0"/>
              </a:rPr>
              <a:t> – employees use uniformity to measure discrimination.  Employees compare what happens to them with what happens to their coworkers. Inconsistent treatment may initiate a complaint.</a:t>
            </a:r>
          </a:p>
          <a:p>
            <a:pPr marL="590550" indent="-590550">
              <a:lnSpc>
                <a:spcPct val="90000"/>
              </a:lnSpc>
              <a:buFontTx/>
              <a:buAutoNum type="arabicParenR"/>
            </a:pPr>
            <a:r>
              <a:rPr lang="en-US" altLang="en-US" sz="2500" b="1" dirty="0">
                <a:solidFill>
                  <a:schemeClr val="bg2">
                    <a:lumMod val="50000"/>
                  </a:schemeClr>
                </a:solidFill>
                <a:latin typeface="Times New Roman" panose="02020603050405020304" pitchFamily="18" charset="0"/>
              </a:rPr>
              <a:t>Laws, regulations, and policies</a:t>
            </a:r>
            <a:r>
              <a:rPr lang="en-US" altLang="en-US" sz="2500" dirty="0">
                <a:solidFill>
                  <a:schemeClr val="bg2">
                    <a:lumMod val="50000"/>
                  </a:schemeClr>
                </a:solidFill>
                <a:latin typeface="Times New Roman" panose="02020603050405020304" pitchFamily="18" charset="0"/>
              </a:rPr>
              <a:t> – should guide all personnel decisions. Familiarize yourself with DBM policies that provide guidance on how to comply with laws and regulations. Even application of these laws will lessen the agency’s vulnerability to discrimination complaints.</a:t>
            </a:r>
          </a:p>
          <a:p>
            <a:pPr marL="590550" indent="-590550">
              <a:lnSpc>
                <a:spcPct val="90000"/>
              </a:lnSpc>
              <a:buFontTx/>
              <a:buNone/>
            </a:pPr>
            <a:endParaRPr lang="en-US" altLang="en-US" sz="2500" dirty="0">
              <a:latin typeface="Times New Roman" panose="02020603050405020304" pitchFamily="18" charset="0"/>
            </a:endParaRPr>
          </a:p>
          <a:p>
            <a:pPr marL="590550" indent="-590550">
              <a:lnSpc>
                <a:spcPct val="90000"/>
              </a:lnSpc>
              <a:buFont typeface="Wingdings" panose="05000000000000000000" pitchFamily="2" charset="2"/>
              <a:buNone/>
            </a:pPr>
            <a:endParaRPr lang="en-US" altLang="en-US" sz="2500" dirty="0">
              <a:latin typeface="Times New Roman" panose="02020603050405020304" pitchFamily="18" charset="0"/>
            </a:endParaRPr>
          </a:p>
        </p:txBody>
      </p:sp>
      <p:sp>
        <p:nvSpPr>
          <p:cNvPr id="3" name="Slide Number Placeholder 2"/>
          <p:cNvSpPr>
            <a:spLocks noGrp="1"/>
          </p:cNvSpPr>
          <p:nvPr>
            <p:ph type="sldNum" sz="quarter" idx="12"/>
          </p:nvPr>
        </p:nvSpPr>
        <p:spPr/>
        <p:txBody>
          <a:bodyPr/>
          <a:lstStyle/>
          <a:p>
            <a:r>
              <a:rPr lang="en-US" altLang="en-US" sz="1200" dirty="0">
                <a:solidFill>
                  <a:schemeClr val="tx1"/>
                </a:solidFill>
              </a:rPr>
              <a:t>21</a:t>
            </a:r>
          </a:p>
        </p:txBody>
      </p:sp>
    </p:spTree>
  </p:cSld>
  <p:clrMapOvr>
    <a:masterClrMapping/>
  </p:clrMapOvr>
  <p:transition>
    <p:split orient="vert" dir="in"/>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2"/>
          <p:cNvSpPr>
            <a:spLocks noGrp="1" noChangeArrowheads="1"/>
          </p:cNvSpPr>
          <p:nvPr>
            <p:ph type="title" idx="4294967295"/>
          </p:nvPr>
        </p:nvSpPr>
        <p:spPr/>
        <p:txBody>
          <a:bodyPr/>
          <a:lstStyle/>
          <a:p>
            <a:r>
              <a:rPr lang="en-US" altLang="en-US">
                <a:latin typeface="Times New Roman" panose="02020603050405020304" pitchFamily="18" charset="0"/>
              </a:rPr>
              <a:t>Steps to Reduce Discrimination Complaints</a:t>
            </a:r>
          </a:p>
        </p:txBody>
      </p:sp>
      <p:sp>
        <p:nvSpPr>
          <p:cNvPr id="28676" name="Rectangle 3"/>
          <p:cNvSpPr>
            <a:spLocks noGrp="1" noChangeArrowheads="1"/>
          </p:cNvSpPr>
          <p:nvPr>
            <p:ph type="body" idx="4294967295"/>
          </p:nvPr>
        </p:nvSpPr>
        <p:spPr>
          <a:xfrm>
            <a:off x="838200" y="2362200"/>
            <a:ext cx="7467600" cy="3962400"/>
          </a:xfrm>
        </p:spPr>
        <p:txBody>
          <a:bodyPr/>
          <a:lstStyle/>
          <a:p>
            <a:pPr marL="457200" indent="-457200">
              <a:lnSpc>
                <a:spcPct val="80000"/>
              </a:lnSpc>
              <a:spcAft>
                <a:spcPts val="600"/>
              </a:spcAft>
              <a:buFont typeface="Wingdings" panose="05000000000000000000" pitchFamily="2" charset="2"/>
              <a:buNone/>
            </a:pPr>
            <a:r>
              <a:rPr lang="en-US" altLang="en-US" sz="1800" b="1" dirty="0">
                <a:latin typeface="Times New Roman" panose="02020603050405020304" pitchFamily="18" charset="0"/>
              </a:rPr>
              <a:t>3)</a:t>
            </a:r>
            <a:r>
              <a:rPr lang="en-US" altLang="en-US" sz="1600" b="1" dirty="0">
                <a:latin typeface="Times New Roman" panose="02020603050405020304" pitchFamily="18" charset="0"/>
              </a:rPr>
              <a:t>   </a:t>
            </a:r>
            <a:r>
              <a:rPr lang="en-US" altLang="en-US" sz="1600" b="1" dirty="0">
                <a:solidFill>
                  <a:schemeClr val="bg2">
                    <a:lumMod val="50000"/>
                  </a:schemeClr>
                </a:solidFill>
                <a:latin typeface="Times New Roman" panose="02020603050405020304" pitchFamily="18" charset="0"/>
              </a:rPr>
              <a:t>   </a:t>
            </a:r>
            <a:r>
              <a:rPr lang="en-US" altLang="en-US" sz="2200" b="1" dirty="0">
                <a:solidFill>
                  <a:schemeClr val="bg2">
                    <a:lumMod val="50000"/>
                  </a:schemeClr>
                </a:solidFill>
                <a:latin typeface="Times New Roman" panose="02020603050405020304" pitchFamily="18" charset="0"/>
              </a:rPr>
              <a:t>Resolve Policy Vacuums </a:t>
            </a:r>
            <a:r>
              <a:rPr lang="en-US" altLang="en-US" sz="2200" dirty="0">
                <a:solidFill>
                  <a:schemeClr val="bg2">
                    <a:lumMod val="50000"/>
                  </a:schemeClr>
                </a:solidFill>
                <a:latin typeface="Times New Roman" panose="02020603050405020304" pitchFamily="18" charset="0"/>
              </a:rPr>
              <a:t>- If no policy exists in a given area, work with appropriate parties to create one.  Nothing starts a complaint more quickly than the absence of standards for decision-making.</a:t>
            </a:r>
          </a:p>
          <a:p>
            <a:pPr marL="457200" indent="-457200">
              <a:lnSpc>
                <a:spcPct val="80000"/>
              </a:lnSpc>
              <a:spcAft>
                <a:spcPts val="600"/>
              </a:spcAft>
              <a:buFont typeface="Wingdings" panose="05000000000000000000" pitchFamily="2" charset="2"/>
              <a:buAutoNum type="arabicParenR" startAt="4"/>
            </a:pPr>
            <a:r>
              <a:rPr lang="en-US" altLang="en-US" sz="2200" b="1" dirty="0">
                <a:solidFill>
                  <a:schemeClr val="bg2">
                    <a:lumMod val="50000"/>
                  </a:schemeClr>
                </a:solidFill>
                <a:latin typeface="Times New Roman" panose="02020603050405020304" pitchFamily="18" charset="0"/>
              </a:rPr>
              <a:t>Explain What You Do</a:t>
            </a:r>
            <a:r>
              <a:rPr lang="en-US" altLang="en-US" sz="2200" dirty="0">
                <a:solidFill>
                  <a:schemeClr val="bg2">
                    <a:lumMod val="50000"/>
                  </a:schemeClr>
                </a:solidFill>
                <a:latin typeface="Times New Roman" panose="02020603050405020304" pitchFamily="18" charset="0"/>
              </a:rPr>
              <a:t> – Explain your decisions.  Not providing an explanation or giving one that is contrary to the facts will often give rise to a complaint.</a:t>
            </a:r>
          </a:p>
          <a:p>
            <a:pPr marL="457200" indent="-457200">
              <a:lnSpc>
                <a:spcPct val="80000"/>
              </a:lnSpc>
              <a:spcAft>
                <a:spcPts val="600"/>
              </a:spcAft>
              <a:buFont typeface="Wingdings" panose="05000000000000000000" pitchFamily="2" charset="2"/>
              <a:buNone/>
            </a:pPr>
            <a:r>
              <a:rPr lang="en-US" altLang="en-US" sz="1600" b="1" dirty="0">
                <a:solidFill>
                  <a:schemeClr val="bg2">
                    <a:lumMod val="50000"/>
                  </a:schemeClr>
                </a:solidFill>
                <a:latin typeface="Times New Roman" panose="02020603050405020304" pitchFamily="18" charset="0"/>
              </a:rPr>
              <a:t>5)</a:t>
            </a:r>
            <a:r>
              <a:rPr lang="en-US" altLang="en-US" sz="1800" b="1" dirty="0">
                <a:solidFill>
                  <a:schemeClr val="bg2">
                    <a:lumMod val="50000"/>
                  </a:schemeClr>
                </a:solidFill>
                <a:latin typeface="Times New Roman" panose="02020603050405020304" pitchFamily="18" charset="0"/>
              </a:rPr>
              <a:t>      </a:t>
            </a:r>
            <a:r>
              <a:rPr lang="en-US" altLang="en-US" sz="2200" b="1" dirty="0">
                <a:solidFill>
                  <a:schemeClr val="bg2">
                    <a:lumMod val="50000"/>
                  </a:schemeClr>
                </a:solidFill>
                <a:latin typeface="Times New Roman" panose="02020603050405020304" pitchFamily="18" charset="0"/>
              </a:rPr>
              <a:t>Use Job-Related Criteria</a:t>
            </a:r>
            <a:r>
              <a:rPr lang="en-US" altLang="en-US" sz="1800" dirty="0">
                <a:solidFill>
                  <a:schemeClr val="bg2">
                    <a:lumMod val="50000"/>
                  </a:schemeClr>
                </a:solidFill>
                <a:latin typeface="Times New Roman" panose="02020603050405020304" pitchFamily="18" charset="0"/>
              </a:rPr>
              <a:t> – </a:t>
            </a:r>
            <a:r>
              <a:rPr lang="en-US" altLang="en-US" sz="2200" dirty="0">
                <a:solidFill>
                  <a:schemeClr val="bg2">
                    <a:lumMod val="50000"/>
                  </a:schemeClr>
                </a:solidFill>
                <a:latin typeface="Times New Roman" panose="02020603050405020304" pitchFamily="18" charset="0"/>
              </a:rPr>
              <a:t>To help avoid discrimination complaints, use job-related criteria for your personnel actions and decisions.  Be prepared to give job-related reasons for any situation that you have handled differently in the past and for any deviation from standard procedure and practice</a:t>
            </a:r>
            <a:r>
              <a:rPr lang="en-US" altLang="en-US" sz="2200" dirty="0">
                <a:solidFill>
                  <a:schemeClr val="bg2">
                    <a:lumMod val="50000"/>
                  </a:schemeClr>
                </a:solidFill>
              </a:rPr>
              <a:t>.</a:t>
            </a:r>
            <a:endParaRPr lang="en-US" altLang="en-US" sz="2200" b="1" dirty="0">
              <a:solidFill>
                <a:schemeClr val="bg2">
                  <a:lumMod val="50000"/>
                </a:schemeClr>
              </a:solidFill>
            </a:endParaRPr>
          </a:p>
          <a:p>
            <a:pPr marL="590550" indent="-590550">
              <a:lnSpc>
                <a:spcPct val="80000"/>
              </a:lnSpc>
              <a:buFont typeface="Wingdings" panose="05000000000000000000" pitchFamily="2" charset="2"/>
              <a:buNone/>
            </a:pPr>
            <a:endParaRPr lang="en-US" altLang="en-US" sz="2200" dirty="0">
              <a:latin typeface="Times New Roman" panose="02020603050405020304" pitchFamily="18" charset="0"/>
            </a:endParaRPr>
          </a:p>
          <a:p>
            <a:pPr marL="590550" indent="-590550">
              <a:lnSpc>
                <a:spcPct val="80000"/>
              </a:lnSpc>
              <a:buFont typeface="Wingdings" panose="05000000000000000000" pitchFamily="2" charset="2"/>
              <a:buNone/>
            </a:pPr>
            <a:endParaRPr lang="en-US" altLang="en-US" sz="1600" dirty="0">
              <a:latin typeface="Times New Roman" panose="02020603050405020304" pitchFamily="18" charset="0"/>
            </a:endParaRPr>
          </a:p>
        </p:txBody>
      </p:sp>
      <p:sp>
        <p:nvSpPr>
          <p:cNvPr id="3" name="Slide Number Placeholder 2"/>
          <p:cNvSpPr>
            <a:spLocks noGrp="1"/>
          </p:cNvSpPr>
          <p:nvPr>
            <p:ph type="sldNum" sz="quarter" idx="12"/>
          </p:nvPr>
        </p:nvSpPr>
        <p:spPr/>
        <p:txBody>
          <a:bodyPr/>
          <a:lstStyle/>
          <a:p>
            <a:r>
              <a:rPr lang="en-US" altLang="en-US" sz="1200" dirty="0">
                <a:solidFill>
                  <a:schemeClr val="tx1"/>
                </a:solidFill>
              </a:rPr>
              <a:t>22</a:t>
            </a:r>
          </a:p>
        </p:txBody>
      </p:sp>
    </p:spTree>
  </p:cSld>
  <p:clrMapOvr>
    <a:masterClrMapping/>
  </p:clrMapOvr>
  <p:transition>
    <p:split orient="vert" dir="in"/>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idx="4294967295"/>
          </p:nvPr>
        </p:nvSpPr>
        <p:spPr/>
        <p:txBody>
          <a:bodyPr/>
          <a:lstStyle/>
          <a:p>
            <a:r>
              <a:rPr lang="en-US" altLang="en-US">
                <a:latin typeface="Times New Roman" panose="02020603050405020304" pitchFamily="18" charset="0"/>
              </a:rPr>
              <a:t>Steps to Reduce Discrimination Complaints continued…</a:t>
            </a:r>
          </a:p>
        </p:txBody>
      </p:sp>
      <p:sp>
        <p:nvSpPr>
          <p:cNvPr id="122883" name="Rectangle 3"/>
          <p:cNvSpPr>
            <a:spLocks noGrp="1" noChangeArrowheads="1"/>
          </p:cNvSpPr>
          <p:nvPr>
            <p:ph type="body" idx="4294967295"/>
          </p:nvPr>
        </p:nvSpPr>
        <p:spPr/>
        <p:txBody>
          <a:bodyPr/>
          <a:lstStyle/>
          <a:p>
            <a:pPr marL="590550" indent="-590550">
              <a:spcAft>
                <a:spcPts val="600"/>
              </a:spcAft>
              <a:buFont typeface="Wingdings" panose="05000000000000000000" pitchFamily="2" charset="2"/>
              <a:buAutoNum type="arabicParenR" startAt="6"/>
            </a:pPr>
            <a:r>
              <a:rPr lang="en-US" altLang="en-US" sz="2200" b="1" dirty="0">
                <a:latin typeface="Times New Roman" panose="02020603050405020304" pitchFamily="18" charset="0"/>
              </a:rPr>
              <a:t>Document Decisions</a:t>
            </a:r>
            <a:r>
              <a:rPr lang="en-US" altLang="en-US" sz="2200" dirty="0">
                <a:latin typeface="Times New Roman" panose="02020603050405020304" pitchFamily="18" charset="0"/>
              </a:rPr>
              <a:t> – Form a habit of documenting                    decisions and the reasoning behind them.  This will greatly     help you in explaining your decisions.</a:t>
            </a:r>
          </a:p>
          <a:p>
            <a:pPr marL="590550" indent="-590550">
              <a:spcAft>
                <a:spcPts val="600"/>
              </a:spcAft>
              <a:buFont typeface="Wingdings" panose="05000000000000000000" pitchFamily="2" charset="2"/>
              <a:buAutoNum type="arabicParenR" startAt="6"/>
            </a:pPr>
            <a:r>
              <a:rPr lang="en-US" altLang="en-US" sz="2200" b="1" dirty="0">
                <a:latin typeface="Times New Roman" panose="02020603050405020304" pitchFamily="18" charset="0"/>
              </a:rPr>
              <a:t>Address any biases</a:t>
            </a:r>
            <a:r>
              <a:rPr lang="en-US" altLang="en-US" sz="2200" dirty="0">
                <a:latin typeface="Times New Roman" panose="02020603050405020304" pitchFamily="18" charset="0"/>
              </a:rPr>
              <a:t> – We all have biases.  They result from our values and feelings, as well as our environment and experiences.  When those views relate to sex, race, religion, national origin, disability, etc., legal problems may result.</a:t>
            </a:r>
          </a:p>
          <a:p>
            <a:pPr marL="590550" indent="-590550">
              <a:spcAft>
                <a:spcPts val="600"/>
              </a:spcAft>
              <a:buFont typeface="Wingdings" panose="05000000000000000000" pitchFamily="2" charset="2"/>
              <a:buAutoNum type="arabicParenR" startAt="6"/>
            </a:pPr>
            <a:r>
              <a:rPr lang="en-US" altLang="en-US" sz="2200" b="1" dirty="0">
                <a:latin typeface="Times New Roman" panose="02020603050405020304" pitchFamily="18" charset="0"/>
              </a:rPr>
              <a:t>Resolve Problems</a:t>
            </a:r>
            <a:r>
              <a:rPr lang="en-US" altLang="en-US" sz="2200" dirty="0">
                <a:latin typeface="Times New Roman" panose="02020603050405020304" pitchFamily="18" charset="0"/>
              </a:rPr>
              <a:t> – Handle problems and disagreements when they arise.</a:t>
            </a:r>
          </a:p>
          <a:p>
            <a:pPr marL="590550" indent="-590550">
              <a:buFont typeface="Wingdings" panose="05000000000000000000" pitchFamily="2" charset="2"/>
              <a:buNone/>
            </a:pPr>
            <a:endParaRPr lang="en-US" altLang="en-US" sz="2200" dirty="0">
              <a:latin typeface="Times New Roman" panose="02020603050405020304" pitchFamily="18" charset="0"/>
            </a:endParaRPr>
          </a:p>
          <a:p>
            <a:pPr marL="590550" indent="-590550">
              <a:buFont typeface="Wingdings" panose="05000000000000000000" pitchFamily="2" charset="2"/>
              <a:buNone/>
            </a:pPr>
            <a:endParaRPr lang="en-US" altLang="en-US" sz="2200" dirty="0">
              <a:latin typeface="Times New Roman" panose="02020603050405020304" pitchFamily="18" charset="0"/>
            </a:endParaRPr>
          </a:p>
          <a:p>
            <a:pPr marL="590550" indent="-590550">
              <a:buFont typeface="Wingdings" panose="05000000000000000000" pitchFamily="2" charset="2"/>
              <a:buNone/>
            </a:pPr>
            <a:r>
              <a:rPr lang="en-US" altLang="en-US" sz="2200" dirty="0">
                <a:latin typeface="Times New Roman" panose="02020603050405020304" pitchFamily="18" charset="0"/>
              </a:rPr>
              <a:t>   </a:t>
            </a:r>
          </a:p>
          <a:p>
            <a:pPr marL="590550" indent="-590550">
              <a:buFont typeface="Wingdings" panose="05000000000000000000" pitchFamily="2" charset="2"/>
              <a:buNone/>
            </a:pPr>
            <a:endParaRPr lang="en-US" altLang="en-US" sz="2200" dirty="0">
              <a:latin typeface="Times New Roman" panose="02020603050405020304" pitchFamily="18" charset="0"/>
            </a:endParaRPr>
          </a:p>
          <a:p>
            <a:pPr marL="590550" indent="-590550">
              <a:buFont typeface="Wingdings" panose="05000000000000000000" pitchFamily="2" charset="2"/>
              <a:buAutoNum type="arabicParenR" startAt="6"/>
            </a:pPr>
            <a:endParaRPr lang="en-US" altLang="en-US" sz="2200" dirty="0">
              <a:latin typeface="Times New Roman" panose="02020603050405020304" pitchFamily="18" charset="0"/>
            </a:endParaRPr>
          </a:p>
        </p:txBody>
      </p:sp>
      <p:sp>
        <p:nvSpPr>
          <p:cNvPr id="3" name="Slide Number Placeholder 2"/>
          <p:cNvSpPr>
            <a:spLocks noGrp="1"/>
          </p:cNvSpPr>
          <p:nvPr>
            <p:ph type="sldNum" sz="quarter" idx="12"/>
          </p:nvPr>
        </p:nvSpPr>
        <p:spPr/>
        <p:txBody>
          <a:bodyPr/>
          <a:lstStyle/>
          <a:p>
            <a:r>
              <a:rPr lang="en-US" altLang="en-US" sz="1200" dirty="0">
                <a:solidFill>
                  <a:schemeClr val="tx1"/>
                </a:solidFill>
              </a:rPr>
              <a:t>23</a:t>
            </a:r>
          </a:p>
        </p:txBody>
      </p:sp>
    </p:spTree>
  </p:cSld>
  <p:clrMapOvr>
    <a:masterClrMapping/>
  </p:clrMapOvr>
  <p:transition>
    <p:split orient="vert" dir="in"/>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p:cNvSpPr>
            <a:spLocks noGrp="1" noChangeArrowheads="1"/>
          </p:cNvSpPr>
          <p:nvPr>
            <p:ph type="title" idx="4294967295"/>
          </p:nvPr>
        </p:nvSpPr>
        <p:spPr/>
        <p:txBody>
          <a:bodyPr/>
          <a:lstStyle/>
          <a:p>
            <a:r>
              <a:rPr lang="en-US" altLang="en-US">
                <a:latin typeface="Times New Roman" panose="02020603050405020304" pitchFamily="18" charset="0"/>
              </a:rPr>
              <a:t>Steps to Reduce Discrimination Complaints continued…</a:t>
            </a:r>
          </a:p>
        </p:txBody>
      </p:sp>
      <p:sp>
        <p:nvSpPr>
          <p:cNvPr id="30724" name="Rectangle 3"/>
          <p:cNvSpPr>
            <a:spLocks noGrp="1" noChangeArrowheads="1"/>
          </p:cNvSpPr>
          <p:nvPr>
            <p:ph type="body" idx="4294967295"/>
          </p:nvPr>
        </p:nvSpPr>
        <p:spPr>
          <a:xfrm>
            <a:off x="838200" y="2362200"/>
            <a:ext cx="7543800" cy="4114800"/>
          </a:xfrm>
        </p:spPr>
        <p:txBody>
          <a:bodyPr/>
          <a:lstStyle/>
          <a:p>
            <a:pPr marL="590550" indent="-590550">
              <a:spcAft>
                <a:spcPts val="600"/>
              </a:spcAft>
              <a:buFont typeface="Wingdings" panose="05000000000000000000" pitchFamily="2" charset="2"/>
              <a:buAutoNum type="arabicParenR" startAt="9"/>
            </a:pPr>
            <a:r>
              <a:rPr lang="en-US" altLang="en-US" sz="2400" b="1" dirty="0">
                <a:solidFill>
                  <a:schemeClr val="bg2">
                    <a:lumMod val="50000"/>
                  </a:schemeClr>
                </a:solidFill>
                <a:latin typeface="Times New Roman" panose="02020603050405020304" pitchFamily="18" charset="0"/>
              </a:rPr>
              <a:t>Be Fair</a:t>
            </a:r>
            <a:r>
              <a:rPr lang="en-US" altLang="en-US" sz="2400" dirty="0">
                <a:solidFill>
                  <a:schemeClr val="bg2">
                    <a:lumMod val="50000"/>
                  </a:schemeClr>
                </a:solidFill>
                <a:latin typeface="Times New Roman" panose="02020603050405020304" pitchFamily="18" charset="0"/>
              </a:rPr>
              <a:t> – An unfair action by a supervisor against an employee may be found to be unlawful discrimination.</a:t>
            </a:r>
          </a:p>
          <a:p>
            <a:pPr marL="590550" indent="-590550">
              <a:spcAft>
                <a:spcPts val="600"/>
              </a:spcAft>
              <a:buFont typeface="Wingdings" panose="05000000000000000000" pitchFamily="2" charset="2"/>
              <a:buAutoNum type="arabicParenR" startAt="9"/>
            </a:pPr>
            <a:r>
              <a:rPr lang="en-US" altLang="en-US" sz="2400" b="1" dirty="0">
                <a:solidFill>
                  <a:schemeClr val="bg2">
                    <a:lumMod val="50000"/>
                  </a:schemeClr>
                </a:solidFill>
                <a:latin typeface="Times New Roman" panose="02020603050405020304" pitchFamily="18" charset="0"/>
              </a:rPr>
              <a:t>Supervise the Supervisor</a:t>
            </a:r>
            <a:r>
              <a:rPr lang="en-US" altLang="en-US" sz="2400" dirty="0">
                <a:solidFill>
                  <a:schemeClr val="bg2">
                    <a:lumMod val="50000"/>
                  </a:schemeClr>
                </a:solidFill>
                <a:latin typeface="Times New Roman" panose="02020603050405020304" pitchFamily="18" charset="0"/>
              </a:rPr>
              <a:t> – Higher level supervisors may be held accountable for the decisions and actions of their subordinate supervisors. </a:t>
            </a:r>
          </a:p>
          <a:p>
            <a:pPr marL="590550" indent="-590550">
              <a:spcAft>
                <a:spcPts val="600"/>
              </a:spcAft>
              <a:buFont typeface="Wingdings" panose="05000000000000000000" pitchFamily="2" charset="2"/>
              <a:buAutoNum type="arabicParenR" startAt="9"/>
            </a:pPr>
            <a:r>
              <a:rPr lang="en-US" altLang="en-US" sz="2400" b="1" dirty="0">
                <a:solidFill>
                  <a:schemeClr val="bg2">
                    <a:lumMod val="50000"/>
                  </a:schemeClr>
                </a:solidFill>
                <a:latin typeface="Times New Roman" panose="02020603050405020304" pitchFamily="18" charset="0"/>
              </a:rPr>
              <a:t>Police yourself - </a:t>
            </a:r>
            <a:r>
              <a:rPr lang="en-US" altLang="en-US" sz="2400" dirty="0">
                <a:solidFill>
                  <a:schemeClr val="bg2">
                    <a:lumMod val="50000"/>
                  </a:schemeClr>
                </a:solidFill>
                <a:latin typeface="Times New Roman" panose="02020603050405020304" pitchFamily="18" charset="0"/>
              </a:rPr>
              <a:t>Recognize that while the </a:t>
            </a:r>
            <a:r>
              <a:rPr lang="en-US" altLang="en-US" sz="2400" u="sng" dirty="0">
                <a:solidFill>
                  <a:schemeClr val="bg2">
                    <a:lumMod val="50000"/>
                  </a:schemeClr>
                </a:solidFill>
                <a:latin typeface="Times New Roman" panose="02020603050405020304" pitchFamily="18" charset="0"/>
              </a:rPr>
              <a:t>intention</a:t>
            </a:r>
            <a:r>
              <a:rPr lang="en-US" altLang="en-US" sz="2400" dirty="0">
                <a:solidFill>
                  <a:schemeClr val="bg2">
                    <a:lumMod val="50000"/>
                  </a:schemeClr>
                </a:solidFill>
                <a:latin typeface="Times New Roman" panose="02020603050405020304" pitchFamily="18" charset="0"/>
              </a:rPr>
              <a:t> </a:t>
            </a:r>
          </a:p>
          <a:p>
            <a:pPr marL="590550" indent="-590550">
              <a:spcAft>
                <a:spcPts val="600"/>
              </a:spcAft>
              <a:buFont typeface="Wingdings" panose="05000000000000000000" pitchFamily="2" charset="2"/>
              <a:buNone/>
            </a:pPr>
            <a:r>
              <a:rPr lang="en-US" altLang="en-US" sz="2400" dirty="0">
                <a:solidFill>
                  <a:schemeClr val="bg2">
                    <a:lumMod val="50000"/>
                  </a:schemeClr>
                </a:solidFill>
                <a:latin typeface="Times New Roman" panose="02020603050405020304" pitchFamily="18" charset="0"/>
              </a:rPr>
              <a:t> 	of your actions is important, the manner in which your actions are perceived is </a:t>
            </a:r>
            <a:r>
              <a:rPr lang="en-US" altLang="en-US" sz="2400" u="sng" dirty="0">
                <a:solidFill>
                  <a:schemeClr val="bg2">
                    <a:lumMod val="50000"/>
                  </a:schemeClr>
                </a:solidFill>
                <a:latin typeface="Times New Roman" panose="02020603050405020304" pitchFamily="18" charset="0"/>
              </a:rPr>
              <a:t>crucial</a:t>
            </a:r>
            <a:r>
              <a:rPr lang="en-US" altLang="en-US" sz="2900" dirty="0">
                <a:solidFill>
                  <a:schemeClr val="bg2">
                    <a:lumMod val="50000"/>
                  </a:schemeClr>
                </a:solidFill>
                <a:latin typeface="Times New Roman" panose="02020603050405020304" pitchFamily="18" charset="0"/>
              </a:rPr>
              <a:t>.</a:t>
            </a:r>
          </a:p>
          <a:p>
            <a:pPr marL="590550" indent="-590550">
              <a:buFont typeface="Wingdings" panose="05000000000000000000" pitchFamily="2" charset="2"/>
              <a:buNone/>
            </a:pPr>
            <a:endParaRPr lang="en-US" altLang="en-US" sz="2700" dirty="0">
              <a:latin typeface="Times New Roman" panose="02020603050405020304" pitchFamily="18" charset="0"/>
            </a:endParaRPr>
          </a:p>
          <a:p>
            <a:pPr marL="590550" indent="-590550">
              <a:buFont typeface="Wingdings" panose="05000000000000000000" pitchFamily="2" charset="2"/>
              <a:buNone/>
            </a:pPr>
            <a:endParaRPr lang="en-US" altLang="en-US" sz="2700" dirty="0">
              <a:latin typeface="Times New Roman" panose="02020603050405020304" pitchFamily="18" charset="0"/>
            </a:endParaRPr>
          </a:p>
          <a:p>
            <a:pPr marL="590550" indent="-590550">
              <a:buFont typeface="Wingdings" panose="05000000000000000000" pitchFamily="2" charset="2"/>
              <a:buNone/>
            </a:pPr>
            <a:endParaRPr lang="en-US" altLang="en-US" sz="2900" dirty="0">
              <a:latin typeface="Times New Roman" panose="02020603050405020304" pitchFamily="18" charset="0"/>
            </a:endParaRPr>
          </a:p>
        </p:txBody>
      </p:sp>
      <p:sp>
        <p:nvSpPr>
          <p:cNvPr id="3" name="Slide Number Placeholder 2"/>
          <p:cNvSpPr>
            <a:spLocks noGrp="1"/>
          </p:cNvSpPr>
          <p:nvPr>
            <p:ph type="sldNum" sz="quarter" idx="12"/>
          </p:nvPr>
        </p:nvSpPr>
        <p:spPr/>
        <p:txBody>
          <a:bodyPr/>
          <a:lstStyle/>
          <a:p>
            <a:r>
              <a:rPr lang="en-US" altLang="en-US" sz="1200" dirty="0">
                <a:solidFill>
                  <a:schemeClr val="tx1"/>
                </a:solidFill>
              </a:rPr>
              <a:t>24</a:t>
            </a:r>
          </a:p>
        </p:txBody>
      </p:sp>
    </p:spTree>
  </p:cSld>
  <p:clrMapOvr>
    <a:masterClrMapping/>
  </p:clrMapOvr>
  <p:transition>
    <p:split orient="vert" dir="in"/>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1556" name="Picture 4" descr="MC90043472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438400"/>
            <a:ext cx="4191000" cy="4114800"/>
          </a:xfrm>
          <a:prstGeom prst="rect">
            <a:avLst/>
          </a:prstGeom>
          <a:noFill/>
          <a:extLst>
            <a:ext uri="{909E8E84-426E-40DD-AFC4-6F175D3DCCD1}">
              <a14:hiddenFill xmlns:a14="http://schemas.microsoft.com/office/drawing/2010/main">
                <a:solidFill>
                  <a:srgbClr val="FFFFFF"/>
                </a:solidFill>
              </a14:hiddenFill>
            </a:ext>
          </a:extLst>
        </p:spPr>
      </p:pic>
      <p:sp>
        <p:nvSpPr>
          <p:cNvPr id="151557" name="WordArt 5"/>
          <p:cNvSpPr>
            <a:spLocks noChangeArrowheads="1" noChangeShapeType="1" noTextEdit="1"/>
          </p:cNvSpPr>
          <p:nvPr/>
        </p:nvSpPr>
        <p:spPr bwMode="auto">
          <a:xfrm>
            <a:off x="4648200" y="2667000"/>
            <a:ext cx="4343400" cy="3429000"/>
          </a:xfrm>
          <a:prstGeom prst="rect">
            <a:avLst/>
          </a:prstGeom>
        </p:spPr>
        <p:txBody>
          <a:bodyPr wrap="none" fromWordArt="1">
            <a:prstTxWarp prst="textPlain">
              <a:avLst>
                <a:gd name="adj" fmla="val 50000"/>
              </a:avLst>
            </a:prstTxWarp>
          </a:bodyPr>
          <a:lstStyle/>
          <a:p>
            <a:r>
              <a:rPr lang="en-US" sz="3600" b="1" kern="10" spc="720">
                <a:ln w="9525">
                  <a:solidFill>
                    <a:schemeClr val="bg1"/>
                  </a:solidFill>
                  <a:round/>
                  <a:headEnd/>
                  <a:tailEnd/>
                </a:ln>
                <a:solidFill>
                  <a:srgbClr val="FF0000"/>
                </a:solidFill>
                <a:effectLst>
                  <a:outerShdw dist="45791" dir="3378596" algn="ctr" rotWithShape="0">
                    <a:srgbClr val="4D4D4D">
                      <a:alpha val="80000"/>
                    </a:srgbClr>
                  </a:outerShdw>
                </a:effectLst>
                <a:latin typeface="Impact" panose="020B0806030902050204" pitchFamily="34" charset="0"/>
              </a:rPr>
              <a:t>STRIVE</a:t>
            </a:r>
          </a:p>
          <a:p>
            <a:r>
              <a:rPr lang="en-US" sz="3600" b="1" kern="10" spc="720">
                <a:ln w="9525">
                  <a:solidFill>
                    <a:schemeClr val="bg1"/>
                  </a:solidFill>
                  <a:round/>
                  <a:headEnd/>
                  <a:tailEnd/>
                </a:ln>
                <a:solidFill>
                  <a:srgbClr val="FF0000"/>
                </a:solidFill>
                <a:effectLst>
                  <a:outerShdw dist="45791" dir="3378596" algn="ctr" rotWithShape="0">
                    <a:srgbClr val="4D4D4D">
                      <a:alpha val="80000"/>
                    </a:srgbClr>
                  </a:outerShdw>
                </a:effectLst>
                <a:latin typeface="Impact" panose="020B0806030902050204" pitchFamily="34" charset="0"/>
              </a:rPr>
              <a:t>TO</a:t>
            </a:r>
          </a:p>
          <a:p>
            <a:r>
              <a:rPr lang="en-US" sz="3600" b="1" kern="10" spc="720">
                <a:ln w="9525">
                  <a:solidFill>
                    <a:schemeClr val="bg1"/>
                  </a:solidFill>
                  <a:round/>
                  <a:headEnd/>
                  <a:tailEnd/>
                </a:ln>
                <a:solidFill>
                  <a:srgbClr val="FF0000"/>
                </a:solidFill>
                <a:effectLst>
                  <a:outerShdw dist="45791" dir="3378596" algn="ctr" rotWithShape="0">
                    <a:srgbClr val="4D4D4D">
                      <a:alpha val="80000"/>
                    </a:srgbClr>
                  </a:outerShdw>
                </a:effectLst>
                <a:latin typeface="Impact" panose="020B0806030902050204" pitchFamily="34" charset="0"/>
              </a:rPr>
              <a:t>OPERATE</a:t>
            </a:r>
          </a:p>
          <a:p>
            <a:r>
              <a:rPr lang="en-US" sz="3600" b="1" kern="10" spc="720">
                <a:ln w="9525">
                  <a:solidFill>
                    <a:schemeClr val="bg1"/>
                  </a:solidFill>
                  <a:round/>
                  <a:headEnd/>
                  <a:tailEnd/>
                </a:ln>
                <a:solidFill>
                  <a:srgbClr val="FF0000"/>
                </a:solidFill>
                <a:effectLst>
                  <a:outerShdw dist="45791" dir="3378596" algn="ctr" rotWithShape="0">
                    <a:srgbClr val="4D4D4D">
                      <a:alpha val="80000"/>
                    </a:srgbClr>
                  </a:outerShdw>
                </a:effectLst>
                <a:latin typeface="Impact" panose="020B0806030902050204" pitchFamily="34" charset="0"/>
              </a:rPr>
              <a:t>PROFESSIONALLY</a:t>
            </a:r>
          </a:p>
        </p:txBody>
      </p:sp>
      <p:sp>
        <p:nvSpPr>
          <p:cNvPr id="3" name="Slide Number Placeholder 2"/>
          <p:cNvSpPr>
            <a:spLocks noGrp="1"/>
          </p:cNvSpPr>
          <p:nvPr>
            <p:ph type="sldNum" sz="quarter" idx="12"/>
          </p:nvPr>
        </p:nvSpPr>
        <p:spPr>
          <a:xfrm>
            <a:off x="8153400" y="6248400"/>
            <a:ext cx="609600" cy="488950"/>
          </a:xfrm>
        </p:spPr>
        <p:txBody>
          <a:bodyPr/>
          <a:lstStyle/>
          <a:p>
            <a:r>
              <a:rPr lang="en-US" altLang="en-US" sz="1200" dirty="0">
                <a:solidFill>
                  <a:schemeClr val="tx1"/>
                </a:solidFill>
              </a:rPr>
              <a:t>25</a:t>
            </a:r>
          </a:p>
        </p:txBody>
      </p:sp>
    </p:spTree>
  </p:cSld>
  <p:clrMapOvr>
    <a:masterClrMapping/>
  </p:clrMapOvr>
  <p:transition>
    <p:split orient="vert" dir="in"/>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idx="4294967295"/>
          </p:nvPr>
        </p:nvSpPr>
        <p:spPr/>
        <p:txBody>
          <a:bodyPr/>
          <a:lstStyle/>
          <a:p>
            <a:r>
              <a:rPr lang="en-US" altLang="en-US" sz="4400">
                <a:latin typeface="Times New Roman" panose="02020603050405020304" pitchFamily="18" charset="0"/>
              </a:rPr>
              <a:t>Objective #4</a:t>
            </a:r>
          </a:p>
        </p:txBody>
      </p:sp>
      <p:sp>
        <p:nvSpPr>
          <p:cNvPr id="31748" name="Rectangle 3"/>
          <p:cNvSpPr>
            <a:spLocks noGrp="1" noChangeArrowheads="1"/>
          </p:cNvSpPr>
          <p:nvPr>
            <p:ph type="body" idx="4294967295"/>
          </p:nvPr>
        </p:nvSpPr>
        <p:spPr/>
        <p:txBody>
          <a:bodyPr/>
          <a:lstStyle/>
          <a:p>
            <a:pPr algn="ctr">
              <a:buFont typeface="Wingdings" panose="05000000000000000000" pitchFamily="2" charset="2"/>
              <a:buNone/>
            </a:pPr>
            <a:endParaRPr lang="en-US" altLang="en-US" sz="1800" b="1" dirty="0">
              <a:latin typeface="Times New Roman" panose="02020603050405020304" pitchFamily="18" charset="0"/>
            </a:endParaRPr>
          </a:p>
          <a:p>
            <a:pPr algn="ctr">
              <a:buFont typeface="Wingdings" panose="05000000000000000000" pitchFamily="2" charset="2"/>
              <a:buNone/>
            </a:pPr>
            <a:r>
              <a:rPr lang="en-US" altLang="en-US" sz="4400" b="1" dirty="0">
                <a:solidFill>
                  <a:schemeClr val="bg2">
                    <a:lumMod val="50000"/>
                  </a:schemeClr>
                </a:solidFill>
                <a:latin typeface="Times New Roman" panose="02020603050405020304" pitchFamily="18" charset="0"/>
              </a:rPr>
              <a:t>Knowledge of</a:t>
            </a:r>
          </a:p>
          <a:p>
            <a:pPr algn="ctr">
              <a:buFont typeface="Wingdings" panose="05000000000000000000" pitchFamily="2" charset="2"/>
              <a:buNone/>
            </a:pPr>
            <a:r>
              <a:rPr lang="en-US" altLang="en-US" sz="4400" b="1" dirty="0">
                <a:solidFill>
                  <a:schemeClr val="bg2">
                    <a:lumMod val="50000"/>
                  </a:schemeClr>
                </a:solidFill>
                <a:latin typeface="Times New Roman" panose="02020603050405020304" pitchFamily="18" charset="0"/>
              </a:rPr>
              <a:t> the Benefits of EEO</a:t>
            </a:r>
            <a:r>
              <a:rPr lang="en-US" altLang="en-US" sz="4400" dirty="0">
                <a:solidFill>
                  <a:schemeClr val="bg2">
                    <a:lumMod val="50000"/>
                  </a:schemeClr>
                </a:solidFill>
                <a:latin typeface="Times New Roman" panose="02020603050405020304" pitchFamily="18" charset="0"/>
              </a:rPr>
              <a:t> </a:t>
            </a:r>
          </a:p>
        </p:txBody>
      </p:sp>
      <p:sp>
        <p:nvSpPr>
          <p:cNvPr id="3" name="Slide Number Placeholder 2"/>
          <p:cNvSpPr>
            <a:spLocks noGrp="1"/>
          </p:cNvSpPr>
          <p:nvPr>
            <p:ph type="sldNum" sz="quarter" idx="12"/>
          </p:nvPr>
        </p:nvSpPr>
        <p:spPr/>
        <p:txBody>
          <a:bodyPr/>
          <a:lstStyle/>
          <a:p>
            <a:r>
              <a:rPr lang="en-US" altLang="en-US" sz="1200" dirty="0">
                <a:solidFill>
                  <a:schemeClr val="tx1"/>
                </a:solidFill>
              </a:rPr>
              <a:t>26</a:t>
            </a:r>
          </a:p>
        </p:txBody>
      </p:sp>
    </p:spTree>
  </p:cSld>
  <p:clrMapOvr>
    <a:masterClrMapping/>
  </p:clrMapOvr>
  <p:transition>
    <p:split orient="vert" dir="in"/>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2"/>
          <p:cNvSpPr>
            <a:spLocks noGrp="1" noChangeArrowheads="1"/>
          </p:cNvSpPr>
          <p:nvPr>
            <p:ph type="title" idx="4294967295"/>
          </p:nvPr>
        </p:nvSpPr>
        <p:spPr>
          <a:xfrm>
            <a:off x="685800" y="685800"/>
            <a:ext cx="8305800" cy="1311275"/>
          </a:xfrm>
        </p:spPr>
        <p:txBody>
          <a:bodyPr/>
          <a:lstStyle/>
          <a:p>
            <a:r>
              <a:rPr lang="en-US" altLang="en-US" sz="3400" dirty="0">
                <a:latin typeface="Times New Roman" panose="02020603050405020304" pitchFamily="18" charset="0"/>
              </a:rPr>
              <a:t>How EEO Benefits Your Department, the Agency and the State.</a:t>
            </a:r>
          </a:p>
        </p:txBody>
      </p:sp>
      <p:sp>
        <p:nvSpPr>
          <p:cNvPr id="32773" name="Rectangle 5"/>
          <p:cNvSpPr>
            <a:spLocks noGrp="1" noChangeArrowheads="1"/>
          </p:cNvSpPr>
          <p:nvPr>
            <p:ph type="body" sz="half" idx="4294967295"/>
          </p:nvPr>
        </p:nvSpPr>
        <p:spPr>
          <a:xfrm>
            <a:off x="990600" y="2362200"/>
            <a:ext cx="3581400" cy="4495800"/>
          </a:xfrm>
        </p:spPr>
        <p:txBody>
          <a:bodyPr/>
          <a:lstStyle/>
          <a:p>
            <a:pPr>
              <a:lnSpc>
                <a:spcPct val="90000"/>
              </a:lnSpc>
            </a:pPr>
            <a:r>
              <a:rPr lang="en-US" altLang="en-US" sz="2000" dirty="0">
                <a:solidFill>
                  <a:schemeClr val="bg2">
                    <a:lumMod val="50000"/>
                  </a:schemeClr>
                </a:solidFill>
                <a:latin typeface="Times New Roman" panose="02020603050405020304" pitchFamily="18" charset="0"/>
              </a:rPr>
              <a:t>Decreases interpersonal conflict among employees</a:t>
            </a:r>
          </a:p>
          <a:p>
            <a:pPr>
              <a:lnSpc>
                <a:spcPct val="90000"/>
              </a:lnSpc>
            </a:pPr>
            <a:r>
              <a:rPr lang="en-US" altLang="en-US" sz="2000" dirty="0">
                <a:solidFill>
                  <a:schemeClr val="bg2">
                    <a:lumMod val="50000"/>
                  </a:schemeClr>
                </a:solidFill>
                <a:latin typeface="Times New Roman" panose="02020603050405020304" pitchFamily="18" charset="0"/>
              </a:rPr>
              <a:t>Improves customer service and public perception</a:t>
            </a:r>
          </a:p>
          <a:p>
            <a:pPr>
              <a:lnSpc>
                <a:spcPct val="90000"/>
              </a:lnSpc>
            </a:pPr>
            <a:r>
              <a:rPr lang="en-US" altLang="en-US" sz="2000" dirty="0">
                <a:solidFill>
                  <a:schemeClr val="bg2">
                    <a:lumMod val="50000"/>
                  </a:schemeClr>
                </a:solidFill>
                <a:latin typeface="Times New Roman" panose="02020603050405020304" pitchFamily="18" charset="0"/>
              </a:rPr>
              <a:t>Increases productivity</a:t>
            </a:r>
          </a:p>
          <a:p>
            <a:pPr>
              <a:lnSpc>
                <a:spcPct val="90000"/>
              </a:lnSpc>
            </a:pPr>
            <a:r>
              <a:rPr lang="en-US" altLang="en-US" sz="2000" dirty="0">
                <a:solidFill>
                  <a:schemeClr val="bg2">
                    <a:lumMod val="50000"/>
                  </a:schemeClr>
                </a:solidFill>
                <a:latin typeface="Times New Roman" panose="02020603050405020304" pitchFamily="18" charset="0"/>
              </a:rPr>
              <a:t>Increases creativity</a:t>
            </a:r>
          </a:p>
          <a:p>
            <a:pPr>
              <a:lnSpc>
                <a:spcPct val="90000"/>
              </a:lnSpc>
            </a:pPr>
            <a:r>
              <a:rPr lang="en-US" altLang="en-US" sz="2000" dirty="0">
                <a:solidFill>
                  <a:schemeClr val="bg2">
                    <a:lumMod val="50000"/>
                  </a:schemeClr>
                </a:solidFill>
                <a:latin typeface="Times New Roman" panose="02020603050405020304" pitchFamily="18" charset="0"/>
              </a:rPr>
              <a:t>Improves organizational culture</a:t>
            </a:r>
          </a:p>
          <a:p>
            <a:pPr>
              <a:lnSpc>
                <a:spcPct val="90000"/>
              </a:lnSpc>
            </a:pPr>
            <a:r>
              <a:rPr lang="en-US" altLang="en-US" sz="2000" dirty="0">
                <a:solidFill>
                  <a:schemeClr val="bg2">
                    <a:lumMod val="50000"/>
                  </a:schemeClr>
                </a:solidFill>
                <a:latin typeface="Times New Roman" panose="02020603050405020304" pitchFamily="18" charset="0"/>
              </a:rPr>
              <a:t>Improves employee morale</a:t>
            </a:r>
          </a:p>
          <a:p>
            <a:pPr>
              <a:lnSpc>
                <a:spcPct val="90000"/>
              </a:lnSpc>
            </a:pPr>
            <a:r>
              <a:rPr lang="en-US" altLang="en-US" sz="2000" dirty="0">
                <a:solidFill>
                  <a:schemeClr val="bg2">
                    <a:lumMod val="50000"/>
                  </a:schemeClr>
                </a:solidFill>
                <a:latin typeface="Times New Roman" panose="02020603050405020304" pitchFamily="18" charset="0"/>
              </a:rPr>
              <a:t>Improves retention of employees</a:t>
            </a:r>
          </a:p>
          <a:p>
            <a:pPr>
              <a:lnSpc>
                <a:spcPct val="90000"/>
              </a:lnSpc>
            </a:pPr>
            <a:r>
              <a:rPr lang="en-US" altLang="en-US" sz="2000" dirty="0">
                <a:solidFill>
                  <a:schemeClr val="bg2">
                    <a:lumMod val="50000"/>
                  </a:schemeClr>
                </a:solidFill>
                <a:latin typeface="Times New Roman" panose="02020603050405020304" pitchFamily="18" charset="0"/>
              </a:rPr>
              <a:t>Enhances recruitment of employees</a:t>
            </a:r>
          </a:p>
          <a:p>
            <a:pPr>
              <a:lnSpc>
                <a:spcPct val="90000"/>
              </a:lnSpc>
            </a:pPr>
            <a:r>
              <a:rPr lang="en-US" altLang="en-US" sz="2000" dirty="0">
                <a:solidFill>
                  <a:schemeClr val="bg2">
                    <a:lumMod val="50000"/>
                  </a:schemeClr>
                </a:solidFill>
                <a:latin typeface="Times New Roman" panose="02020603050405020304" pitchFamily="18" charset="0"/>
              </a:rPr>
              <a:t>Decreases complaints </a:t>
            </a:r>
          </a:p>
          <a:p>
            <a:pPr>
              <a:lnSpc>
                <a:spcPct val="90000"/>
              </a:lnSpc>
            </a:pPr>
            <a:endParaRPr lang="en-US" altLang="en-US" sz="2100" dirty="0">
              <a:latin typeface="Times New Roman" panose="02020603050405020304" pitchFamily="18" charset="0"/>
            </a:endParaRPr>
          </a:p>
        </p:txBody>
      </p:sp>
      <p:pic>
        <p:nvPicPr>
          <p:cNvPr id="32775" name="Picture 7" descr="MP900411828[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43400" y="2590800"/>
            <a:ext cx="4648200" cy="3773488"/>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r>
              <a:rPr lang="en-US" altLang="en-US" sz="1200" dirty="0">
                <a:solidFill>
                  <a:schemeClr val="tx1"/>
                </a:solidFill>
              </a:rPr>
              <a:t>27</a:t>
            </a:r>
          </a:p>
        </p:txBody>
      </p:sp>
    </p:spTree>
  </p:cSld>
  <p:clrMapOvr>
    <a:masterClrMapping/>
  </p:clrMapOvr>
  <p:transition>
    <p:split orient="vert" dir="in"/>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2"/>
          <p:cNvSpPr>
            <a:spLocks noGrp="1" noChangeArrowheads="1"/>
          </p:cNvSpPr>
          <p:nvPr>
            <p:ph type="title" idx="4294967295"/>
          </p:nvPr>
        </p:nvSpPr>
        <p:spPr/>
        <p:txBody>
          <a:bodyPr/>
          <a:lstStyle/>
          <a:p>
            <a:r>
              <a:rPr lang="en-US" altLang="en-US" sz="4400">
                <a:latin typeface="Times New Roman" panose="02020603050405020304" pitchFamily="18" charset="0"/>
              </a:rPr>
              <a:t>Objective #5</a:t>
            </a:r>
          </a:p>
        </p:txBody>
      </p:sp>
      <p:sp>
        <p:nvSpPr>
          <p:cNvPr id="34820" name="Rectangle 3"/>
          <p:cNvSpPr>
            <a:spLocks noGrp="1" noChangeArrowheads="1"/>
          </p:cNvSpPr>
          <p:nvPr>
            <p:ph type="body" idx="4294967295"/>
          </p:nvPr>
        </p:nvSpPr>
        <p:spPr/>
        <p:txBody>
          <a:bodyPr/>
          <a:lstStyle/>
          <a:p>
            <a:pPr algn="ctr">
              <a:buFont typeface="Wingdings" panose="05000000000000000000" pitchFamily="2" charset="2"/>
              <a:buNone/>
            </a:pPr>
            <a:endParaRPr lang="en-US" altLang="en-US" sz="1300" dirty="0">
              <a:latin typeface="Times New Roman" panose="02020603050405020304" pitchFamily="18" charset="0"/>
            </a:endParaRPr>
          </a:p>
          <a:p>
            <a:pPr algn="ctr">
              <a:buFont typeface="Wingdings" panose="05000000000000000000" pitchFamily="2" charset="2"/>
              <a:buNone/>
            </a:pPr>
            <a:r>
              <a:rPr lang="en-US" altLang="en-US" sz="3600" b="1" dirty="0">
                <a:solidFill>
                  <a:schemeClr val="bg2">
                    <a:lumMod val="50000"/>
                  </a:schemeClr>
                </a:solidFill>
                <a:latin typeface="Times New Roman" panose="02020603050405020304" pitchFamily="18" charset="0"/>
              </a:rPr>
              <a:t>A GLIMPSE OF ACTIONS </a:t>
            </a:r>
          </a:p>
          <a:p>
            <a:pPr algn="ctr">
              <a:buFont typeface="Wingdings" panose="05000000000000000000" pitchFamily="2" charset="2"/>
              <a:buNone/>
            </a:pPr>
            <a:r>
              <a:rPr lang="en-US" altLang="en-US" sz="3600" b="1" dirty="0">
                <a:solidFill>
                  <a:schemeClr val="bg2">
                    <a:lumMod val="50000"/>
                  </a:schemeClr>
                </a:solidFill>
                <a:latin typeface="Times New Roman" panose="02020603050405020304" pitchFamily="18" charset="0"/>
              </a:rPr>
              <a:t>THAT CAN </a:t>
            </a:r>
          </a:p>
          <a:p>
            <a:pPr algn="ctr">
              <a:buFont typeface="Wingdings" panose="05000000000000000000" pitchFamily="2" charset="2"/>
              <a:buNone/>
            </a:pPr>
            <a:r>
              <a:rPr lang="en-US" altLang="en-US" sz="3600" b="1" dirty="0">
                <a:solidFill>
                  <a:schemeClr val="bg2">
                    <a:lumMod val="50000"/>
                  </a:schemeClr>
                </a:solidFill>
                <a:latin typeface="Times New Roman" panose="02020603050405020304" pitchFamily="18" charset="0"/>
              </a:rPr>
              <a:t>LEAD TO AN </a:t>
            </a:r>
          </a:p>
          <a:p>
            <a:pPr algn="ctr">
              <a:buFont typeface="Wingdings" panose="05000000000000000000" pitchFamily="2" charset="2"/>
              <a:buNone/>
            </a:pPr>
            <a:r>
              <a:rPr lang="en-US" altLang="en-US" sz="3600" b="1" dirty="0">
                <a:solidFill>
                  <a:schemeClr val="bg2">
                    <a:lumMod val="50000"/>
                  </a:schemeClr>
                </a:solidFill>
                <a:latin typeface="Times New Roman" panose="02020603050405020304" pitchFamily="18" charset="0"/>
              </a:rPr>
              <a:t>EEO COMPLAINT</a:t>
            </a:r>
          </a:p>
        </p:txBody>
      </p:sp>
      <p:sp>
        <p:nvSpPr>
          <p:cNvPr id="3" name="Slide Number Placeholder 2"/>
          <p:cNvSpPr>
            <a:spLocks noGrp="1"/>
          </p:cNvSpPr>
          <p:nvPr>
            <p:ph type="sldNum" sz="quarter" idx="12"/>
          </p:nvPr>
        </p:nvSpPr>
        <p:spPr/>
        <p:txBody>
          <a:bodyPr/>
          <a:lstStyle/>
          <a:p>
            <a:r>
              <a:rPr lang="en-US" altLang="en-US" sz="1200" dirty="0">
                <a:solidFill>
                  <a:schemeClr val="tx1"/>
                </a:solidFill>
              </a:rPr>
              <a:t>28</a:t>
            </a:r>
          </a:p>
        </p:txBody>
      </p:sp>
    </p:spTree>
  </p:cSld>
  <p:clrMapOvr>
    <a:masterClrMapping/>
  </p:clrMapOvr>
  <p:transition>
    <p:split orient="vert" dir="in"/>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idx="4294967295"/>
          </p:nvPr>
        </p:nvSpPr>
        <p:spPr/>
        <p:txBody>
          <a:bodyPr/>
          <a:lstStyle/>
          <a:p>
            <a:pPr algn="ctr"/>
            <a:r>
              <a:rPr lang="en-US" altLang="en-US" sz="4000">
                <a:latin typeface="Times New Roman" panose="02020603050405020304" pitchFamily="18" charset="0"/>
              </a:rPr>
              <a:t>EEO Self-Inventory</a:t>
            </a:r>
          </a:p>
        </p:txBody>
      </p:sp>
      <p:sp>
        <p:nvSpPr>
          <p:cNvPr id="5124" name="Text Box 4"/>
          <p:cNvSpPr txBox="1">
            <a:spLocks noChangeArrowheads="1"/>
          </p:cNvSpPr>
          <p:nvPr/>
        </p:nvSpPr>
        <p:spPr bwMode="auto">
          <a:xfrm>
            <a:off x="609600" y="2438400"/>
            <a:ext cx="77724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en-US" sz="3200">
                <a:solidFill>
                  <a:srgbClr val="FFCC00"/>
                </a:solidFill>
                <a:latin typeface="Times New Roman" panose="02020603050405020304" pitchFamily="18" charset="0"/>
              </a:rPr>
              <a:t>Please take a few minutes to complete the </a:t>
            </a:r>
          </a:p>
          <a:p>
            <a:pPr algn="ctr">
              <a:spcBef>
                <a:spcPct val="50000"/>
              </a:spcBef>
            </a:pPr>
            <a:r>
              <a:rPr lang="en-US" altLang="en-US" sz="3200">
                <a:solidFill>
                  <a:srgbClr val="FFCC00"/>
                </a:solidFill>
                <a:latin typeface="Times New Roman" panose="02020603050405020304" pitchFamily="18" charset="0"/>
              </a:rPr>
              <a:t>EEO Self-Inventory Form</a:t>
            </a:r>
          </a:p>
        </p:txBody>
      </p:sp>
      <p:pic>
        <p:nvPicPr>
          <p:cNvPr id="5125" name="Picture 5" descr="j023413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3962400"/>
            <a:ext cx="1952625" cy="207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30" name="Form"/>
          <p:cNvSpPr>
            <a:spLocks noEditPoints="1" noChangeArrowheads="1"/>
          </p:cNvSpPr>
          <p:nvPr/>
        </p:nvSpPr>
        <p:spPr bwMode="auto">
          <a:xfrm>
            <a:off x="5638800" y="3962400"/>
            <a:ext cx="1809750" cy="2219325"/>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10800 h 21600"/>
              <a:gd name="T14" fmla="*/ 4740 w 21600"/>
              <a:gd name="T15" fmla="*/ 1309 h 21600"/>
              <a:gd name="T16" fmla="*/ 19410 w 21600"/>
              <a:gd name="T17" fmla="*/ 16331 h 21600"/>
            </a:gdLst>
            <a:ahLst/>
            <a:cxnLst>
              <a:cxn ang="0">
                <a:pos x="T0" y="T1"/>
              </a:cxn>
              <a:cxn ang="0">
                <a:pos x="T2" y="T3"/>
              </a:cxn>
              <a:cxn ang="0">
                <a:pos x="T4" y="T5"/>
              </a:cxn>
              <a:cxn ang="0">
                <a:pos x="T6" y="T7"/>
              </a:cxn>
              <a:cxn ang="0">
                <a:pos x="T8" y="T9"/>
              </a:cxn>
              <a:cxn ang="0">
                <a:pos x="T10" y="T11"/>
              </a:cxn>
              <a:cxn ang="0">
                <a:pos x="T12" y="T13"/>
              </a:cxn>
            </a:cxnLst>
            <a:rect l="T14" t="T15" r="T16" b="T17"/>
            <a:pathLst>
              <a:path w="21600" h="21600" extrusionOk="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extrusionOk="0">
                <a:moveTo>
                  <a:pt x="85" y="17509"/>
                </a:moveTo>
                <a:lnTo>
                  <a:pt x="5187" y="17509"/>
                </a:lnTo>
                <a:lnTo>
                  <a:pt x="5187" y="21632"/>
                </a:lnTo>
                <a:lnTo>
                  <a:pt x="85" y="17509"/>
                </a:lnTo>
                <a:close/>
              </a:path>
              <a:path w="21600" h="21600" extrusionOk="0">
                <a:moveTo>
                  <a:pt x="12840" y="18507"/>
                </a:moveTo>
                <a:lnTo>
                  <a:pt x="16051" y="18507"/>
                </a:lnTo>
                <a:lnTo>
                  <a:pt x="16051" y="19260"/>
                </a:lnTo>
                <a:lnTo>
                  <a:pt x="12840" y="19260"/>
                </a:lnTo>
                <a:lnTo>
                  <a:pt x="12840" y="18507"/>
                </a:lnTo>
                <a:close/>
              </a:path>
              <a:path w="21600" h="21600" extrusionOk="0">
                <a:moveTo>
                  <a:pt x="16731" y="18507"/>
                </a:moveTo>
                <a:lnTo>
                  <a:pt x="19941" y="18507"/>
                </a:lnTo>
                <a:lnTo>
                  <a:pt x="19941" y="19260"/>
                </a:lnTo>
                <a:lnTo>
                  <a:pt x="16731" y="19260"/>
                </a:lnTo>
                <a:lnTo>
                  <a:pt x="16731" y="18507"/>
                </a:lnTo>
                <a:close/>
              </a:path>
              <a:path w="21600" h="21600" extrusionOk="0">
                <a:moveTo>
                  <a:pt x="1913" y="1194"/>
                </a:moveTo>
                <a:lnTo>
                  <a:pt x="3699" y="1194"/>
                </a:lnTo>
                <a:lnTo>
                  <a:pt x="2678" y="1832"/>
                </a:lnTo>
                <a:lnTo>
                  <a:pt x="2296" y="1538"/>
                </a:lnTo>
                <a:lnTo>
                  <a:pt x="2125" y="1636"/>
                </a:lnTo>
                <a:lnTo>
                  <a:pt x="2700" y="2078"/>
                </a:lnTo>
                <a:lnTo>
                  <a:pt x="3699" y="1440"/>
                </a:lnTo>
                <a:lnTo>
                  <a:pt x="3699" y="2176"/>
                </a:lnTo>
                <a:lnTo>
                  <a:pt x="1913" y="2176"/>
                </a:lnTo>
                <a:lnTo>
                  <a:pt x="1913" y="1194"/>
                </a:lnTo>
                <a:close/>
              </a:path>
              <a:path w="21600" h="21600" extrusionOk="0">
                <a:moveTo>
                  <a:pt x="1913" y="2765"/>
                </a:moveTo>
                <a:lnTo>
                  <a:pt x="3699" y="2765"/>
                </a:lnTo>
                <a:lnTo>
                  <a:pt x="2678" y="3403"/>
                </a:lnTo>
                <a:lnTo>
                  <a:pt x="2296" y="3109"/>
                </a:lnTo>
                <a:lnTo>
                  <a:pt x="2125" y="3207"/>
                </a:lnTo>
                <a:lnTo>
                  <a:pt x="2700" y="3649"/>
                </a:lnTo>
                <a:lnTo>
                  <a:pt x="3699" y="3010"/>
                </a:lnTo>
                <a:lnTo>
                  <a:pt x="3699" y="3747"/>
                </a:lnTo>
                <a:lnTo>
                  <a:pt x="1913" y="3747"/>
                </a:lnTo>
                <a:lnTo>
                  <a:pt x="1913" y="2765"/>
                </a:lnTo>
                <a:close/>
              </a:path>
              <a:path w="21600" h="21600" extrusionOk="0">
                <a:moveTo>
                  <a:pt x="1913" y="4336"/>
                </a:moveTo>
                <a:lnTo>
                  <a:pt x="3699" y="4336"/>
                </a:lnTo>
                <a:lnTo>
                  <a:pt x="2678" y="4974"/>
                </a:lnTo>
                <a:lnTo>
                  <a:pt x="2296" y="4680"/>
                </a:lnTo>
                <a:lnTo>
                  <a:pt x="2125" y="4778"/>
                </a:lnTo>
                <a:lnTo>
                  <a:pt x="2700" y="5220"/>
                </a:lnTo>
                <a:lnTo>
                  <a:pt x="3699" y="4581"/>
                </a:lnTo>
                <a:lnTo>
                  <a:pt x="3699" y="5318"/>
                </a:lnTo>
                <a:lnTo>
                  <a:pt x="1913" y="5318"/>
                </a:lnTo>
                <a:lnTo>
                  <a:pt x="1913" y="4336"/>
                </a:lnTo>
                <a:close/>
              </a:path>
              <a:path w="21600" h="21600" extrusionOk="0">
                <a:moveTo>
                  <a:pt x="1913" y="5907"/>
                </a:moveTo>
                <a:lnTo>
                  <a:pt x="3699" y="5907"/>
                </a:lnTo>
                <a:lnTo>
                  <a:pt x="2678" y="6545"/>
                </a:lnTo>
                <a:lnTo>
                  <a:pt x="2296" y="6250"/>
                </a:lnTo>
                <a:lnTo>
                  <a:pt x="2125" y="6349"/>
                </a:lnTo>
                <a:lnTo>
                  <a:pt x="2700" y="6790"/>
                </a:lnTo>
                <a:lnTo>
                  <a:pt x="3699" y="6152"/>
                </a:lnTo>
                <a:lnTo>
                  <a:pt x="3699" y="6889"/>
                </a:lnTo>
                <a:lnTo>
                  <a:pt x="1913" y="6889"/>
                </a:lnTo>
                <a:lnTo>
                  <a:pt x="1913" y="5907"/>
                </a:lnTo>
                <a:close/>
              </a:path>
              <a:path w="21600" h="21600" extrusionOk="0">
                <a:moveTo>
                  <a:pt x="1913" y="7478"/>
                </a:moveTo>
                <a:lnTo>
                  <a:pt x="3699" y="7478"/>
                </a:lnTo>
                <a:lnTo>
                  <a:pt x="2678" y="8116"/>
                </a:lnTo>
                <a:lnTo>
                  <a:pt x="2296" y="7821"/>
                </a:lnTo>
                <a:lnTo>
                  <a:pt x="2125" y="7919"/>
                </a:lnTo>
                <a:lnTo>
                  <a:pt x="2700" y="8361"/>
                </a:lnTo>
                <a:lnTo>
                  <a:pt x="3699" y="7723"/>
                </a:lnTo>
                <a:lnTo>
                  <a:pt x="3699" y="8460"/>
                </a:lnTo>
                <a:lnTo>
                  <a:pt x="1913" y="8460"/>
                </a:lnTo>
                <a:lnTo>
                  <a:pt x="1913" y="7478"/>
                </a:lnTo>
                <a:close/>
              </a:path>
              <a:path w="21600" h="21600" extrusionOk="0">
                <a:moveTo>
                  <a:pt x="1913" y="9049"/>
                </a:moveTo>
                <a:lnTo>
                  <a:pt x="3699" y="9049"/>
                </a:lnTo>
                <a:lnTo>
                  <a:pt x="2678" y="9687"/>
                </a:lnTo>
                <a:lnTo>
                  <a:pt x="2296" y="9392"/>
                </a:lnTo>
                <a:lnTo>
                  <a:pt x="2125" y="9490"/>
                </a:lnTo>
                <a:lnTo>
                  <a:pt x="2700" y="9932"/>
                </a:lnTo>
                <a:lnTo>
                  <a:pt x="3699" y="9294"/>
                </a:lnTo>
                <a:lnTo>
                  <a:pt x="3699" y="10030"/>
                </a:lnTo>
                <a:lnTo>
                  <a:pt x="1913" y="10030"/>
                </a:lnTo>
                <a:lnTo>
                  <a:pt x="1913" y="9049"/>
                </a:lnTo>
                <a:close/>
              </a:path>
              <a:path w="21600" h="21600" extrusionOk="0">
                <a:moveTo>
                  <a:pt x="1913" y="10620"/>
                </a:moveTo>
                <a:lnTo>
                  <a:pt x="3699" y="10620"/>
                </a:lnTo>
                <a:lnTo>
                  <a:pt x="2678" y="11258"/>
                </a:lnTo>
                <a:lnTo>
                  <a:pt x="2296" y="10963"/>
                </a:lnTo>
                <a:lnTo>
                  <a:pt x="2125" y="11061"/>
                </a:lnTo>
                <a:lnTo>
                  <a:pt x="2700" y="11503"/>
                </a:lnTo>
                <a:lnTo>
                  <a:pt x="3699" y="10865"/>
                </a:lnTo>
                <a:lnTo>
                  <a:pt x="3699" y="11601"/>
                </a:lnTo>
                <a:lnTo>
                  <a:pt x="1913" y="11601"/>
                </a:lnTo>
                <a:lnTo>
                  <a:pt x="1913" y="10620"/>
                </a:lnTo>
                <a:close/>
              </a:path>
              <a:path w="21600" h="21600" extrusionOk="0">
                <a:moveTo>
                  <a:pt x="1913" y="12190"/>
                </a:moveTo>
                <a:lnTo>
                  <a:pt x="3699" y="12190"/>
                </a:lnTo>
                <a:lnTo>
                  <a:pt x="2678" y="12829"/>
                </a:lnTo>
                <a:lnTo>
                  <a:pt x="2296" y="12534"/>
                </a:lnTo>
                <a:lnTo>
                  <a:pt x="2125" y="12632"/>
                </a:lnTo>
                <a:lnTo>
                  <a:pt x="2700" y="13074"/>
                </a:lnTo>
                <a:lnTo>
                  <a:pt x="3699" y="12436"/>
                </a:lnTo>
                <a:lnTo>
                  <a:pt x="3699" y="13172"/>
                </a:lnTo>
                <a:lnTo>
                  <a:pt x="1913" y="13172"/>
                </a:lnTo>
                <a:lnTo>
                  <a:pt x="1913" y="12190"/>
                </a:lnTo>
                <a:close/>
              </a:path>
              <a:path w="21600" h="21600" extrusionOk="0">
                <a:moveTo>
                  <a:pt x="1913" y="13761"/>
                </a:moveTo>
                <a:lnTo>
                  <a:pt x="3699" y="13761"/>
                </a:lnTo>
                <a:lnTo>
                  <a:pt x="2678" y="14400"/>
                </a:lnTo>
                <a:lnTo>
                  <a:pt x="2296" y="14105"/>
                </a:lnTo>
                <a:lnTo>
                  <a:pt x="2125" y="14203"/>
                </a:lnTo>
                <a:lnTo>
                  <a:pt x="2700" y="14645"/>
                </a:lnTo>
                <a:lnTo>
                  <a:pt x="3699" y="14007"/>
                </a:lnTo>
                <a:lnTo>
                  <a:pt x="3699" y="14743"/>
                </a:lnTo>
                <a:lnTo>
                  <a:pt x="1913" y="14743"/>
                </a:lnTo>
                <a:lnTo>
                  <a:pt x="1913" y="13761"/>
                </a:lnTo>
                <a:close/>
              </a:path>
              <a:path w="21600" h="21600" extrusionOk="0">
                <a:moveTo>
                  <a:pt x="1913" y="15332"/>
                </a:moveTo>
                <a:lnTo>
                  <a:pt x="3699" y="15332"/>
                </a:lnTo>
                <a:lnTo>
                  <a:pt x="2678" y="15970"/>
                </a:lnTo>
                <a:lnTo>
                  <a:pt x="2296" y="15676"/>
                </a:lnTo>
                <a:lnTo>
                  <a:pt x="2125" y="15774"/>
                </a:lnTo>
                <a:lnTo>
                  <a:pt x="2700" y="16216"/>
                </a:lnTo>
                <a:lnTo>
                  <a:pt x="3699" y="15578"/>
                </a:lnTo>
                <a:lnTo>
                  <a:pt x="3699" y="16314"/>
                </a:lnTo>
                <a:lnTo>
                  <a:pt x="1913" y="16314"/>
                </a:lnTo>
                <a:lnTo>
                  <a:pt x="1913" y="15332"/>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3" name="Slide Number Placeholder 2"/>
          <p:cNvSpPr>
            <a:spLocks noGrp="1"/>
          </p:cNvSpPr>
          <p:nvPr>
            <p:ph type="sldNum" sz="quarter" idx="12"/>
          </p:nvPr>
        </p:nvSpPr>
        <p:spPr/>
        <p:txBody>
          <a:bodyPr/>
          <a:lstStyle/>
          <a:p>
            <a:r>
              <a:rPr lang="en-US" altLang="en-US" sz="1200" dirty="0">
                <a:solidFill>
                  <a:schemeClr val="tx1"/>
                </a:solidFill>
              </a:rPr>
              <a:t>2</a:t>
            </a:r>
          </a:p>
        </p:txBody>
      </p:sp>
    </p:spTree>
  </p:cSld>
  <p:clrMapOvr>
    <a:masterClrMapping/>
  </p:clrMapOvr>
  <p:transition>
    <p:split orient="vert" dir="in"/>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idx="4294967295"/>
          </p:nvPr>
        </p:nvSpPr>
        <p:spPr/>
        <p:txBody>
          <a:bodyPr/>
          <a:lstStyle/>
          <a:p>
            <a:r>
              <a:rPr lang="en-US" altLang="en-US" sz="4400">
                <a:latin typeface="Times New Roman" panose="02020603050405020304" pitchFamily="18" charset="0"/>
              </a:rPr>
              <a:t>Potential Actions…</a:t>
            </a:r>
          </a:p>
        </p:txBody>
      </p:sp>
      <p:sp>
        <p:nvSpPr>
          <p:cNvPr id="35844" name="Rectangle 3"/>
          <p:cNvSpPr>
            <a:spLocks noGrp="1" noChangeArrowheads="1"/>
          </p:cNvSpPr>
          <p:nvPr>
            <p:ph type="body" idx="4294967295"/>
          </p:nvPr>
        </p:nvSpPr>
        <p:spPr>
          <a:xfrm>
            <a:off x="838200" y="2362200"/>
            <a:ext cx="7553325" cy="3962400"/>
          </a:xfrm>
        </p:spPr>
        <p:txBody>
          <a:bodyPr/>
          <a:lstStyle/>
          <a:p>
            <a:pPr>
              <a:lnSpc>
                <a:spcPct val="90000"/>
              </a:lnSpc>
              <a:buFont typeface="Wingdings" panose="05000000000000000000" pitchFamily="2" charset="2"/>
              <a:buNone/>
            </a:pPr>
            <a:r>
              <a:rPr lang="en-US" altLang="en-US" sz="2200" dirty="0">
                <a:solidFill>
                  <a:schemeClr val="bg2">
                    <a:lumMod val="50000"/>
                  </a:schemeClr>
                </a:solidFill>
                <a:latin typeface="Times New Roman" panose="02020603050405020304" pitchFamily="18" charset="0"/>
              </a:rPr>
              <a:t>Because discrimination is often </a:t>
            </a:r>
            <a:r>
              <a:rPr lang="en-US" altLang="en-US" sz="2200" b="1" dirty="0">
                <a:solidFill>
                  <a:schemeClr val="bg2">
                    <a:lumMod val="50000"/>
                  </a:schemeClr>
                </a:solidFill>
                <a:latin typeface="Times New Roman" panose="02020603050405020304" pitchFamily="18" charset="0"/>
              </a:rPr>
              <a:t>subtle</a:t>
            </a:r>
            <a:r>
              <a:rPr lang="en-US" altLang="en-US" sz="2200" dirty="0">
                <a:solidFill>
                  <a:schemeClr val="bg2">
                    <a:lumMod val="50000"/>
                  </a:schemeClr>
                </a:solidFill>
                <a:latin typeface="Times New Roman" panose="02020603050405020304" pitchFamily="18" charset="0"/>
              </a:rPr>
              <a:t>, and there is rarely a </a:t>
            </a:r>
          </a:p>
          <a:p>
            <a:pPr>
              <a:lnSpc>
                <a:spcPct val="90000"/>
              </a:lnSpc>
              <a:buFont typeface="Wingdings" panose="05000000000000000000" pitchFamily="2" charset="2"/>
              <a:buNone/>
            </a:pPr>
            <a:r>
              <a:rPr lang="en-US" altLang="en-US" sz="2200" b="1" dirty="0">
                <a:solidFill>
                  <a:schemeClr val="bg2">
                    <a:lumMod val="50000"/>
                  </a:schemeClr>
                </a:solidFill>
                <a:latin typeface="Times New Roman" panose="02020603050405020304" pitchFamily="18" charset="0"/>
              </a:rPr>
              <a:t>“smoking gun,”</a:t>
            </a:r>
            <a:r>
              <a:rPr lang="en-US" altLang="en-US" sz="2200" dirty="0">
                <a:solidFill>
                  <a:schemeClr val="bg2">
                    <a:lumMod val="50000"/>
                  </a:schemeClr>
                </a:solidFill>
                <a:latin typeface="Times New Roman" panose="02020603050405020304" pitchFamily="18" charset="0"/>
              </a:rPr>
              <a:t> when determining whether a protected class </a:t>
            </a:r>
          </a:p>
          <a:p>
            <a:pPr>
              <a:lnSpc>
                <a:spcPct val="90000"/>
              </a:lnSpc>
              <a:buFont typeface="Wingdings" panose="05000000000000000000" pitchFamily="2" charset="2"/>
              <a:buNone/>
            </a:pPr>
            <a:r>
              <a:rPr lang="en-US" altLang="en-US" sz="2200" dirty="0">
                <a:solidFill>
                  <a:schemeClr val="bg2">
                    <a:lumMod val="50000"/>
                  </a:schemeClr>
                </a:solidFill>
                <a:latin typeface="Times New Roman" panose="02020603050405020304" pitchFamily="18" charset="0"/>
              </a:rPr>
              <a:t>(age, ancestry, color, creed, disability, gender identity/expression, </a:t>
            </a:r>
          </a:p>
          <a:p>
            <a:pPr>
              <a:lnSpc>
                <a:spcPct val="90000"/>
              </a:lnSpc>
              <a:buFont typeface="Wingdings" panose="05000000000000000000" pitchFamily="2" charset="2"/>
              <a:buNone/>
            </a:pPr>
            <a:r>
              <a:rPr lang="en-US" altLang="en-US" sz="2200" dirty="0">
                <a:solidFill>
                  <a:schemeClr val="bg2">
                    <a:lumMod val="50000"/>
                  </a:schemeClr>
                </a:solidFill>
                <a:latin typeface="Times New Roman" panose="02020603050405020304" pitchFamily="18" charset="0"/>
              </a:rPr>
              <a:t>etc.) played a role in the decision making requires examination of</a:t>
            </a:r>
          </a:p>
          <a:p>
            <a:pPr>
              <a:lnSpc>
                <a:spcPct val="90000"/>
              </a:lnSpc>
              <a:buFont typeface="Wingdings" panose="05000000000000000000" pitchFamily="2" charset="2"/>
              <a:buNone/>
            </a:pPr>
            <a:r>
              <a:rPr lang="en-US" altLang="en-US" sz="2200" dirty="0">
                <a:solidFill>
                  <a:schemeClr val="bg2">
                    <a:lumMod val="50000"/>
                  </a:schemeClr>
                </a:solidFill>
                <a:latin typeface="Times New Roman" panose="02020603050405020304" pitchFamily="18" charset="0"/>
              </a:rPr>
              <a:t>all of the surrounding facts and circumstances.  Rarely will the </a:t>
            </a:r>
          </a:p>
          <a:p>
            <a:pPr>
              <a:lnSpc>
                <a:spcPct val="90000"/>
              </a:lnSpc>
              <a:buFont typeface="Wingdings" panose="05000000000000000000" pitchFamily="2" charset="2"/>
              <a:buNone/>
            </a:pPr>
            <a:r>
              <a:rPr lang="en-US" altLang="en-US" sz="2200" dirty="0">
                <a:solidFill>
                  <a:schemeClr val="bg2">
                    <a:lumMod val="50000"/>
                  </a:schemeClr>
                </a:solidFill>
                <a:latin typeface="Times New Roman" panose="02020603050405020304" pitchFamily="18" charset="0"/>
              </a:rPr>
              <a:t>presence or absence of a single piece of evidence be </a:t>
            </a:r>
          </a:p>
          <a:p>
            <a:pPr marL="0" indent="0">
              <a:lnSpc>
                <a:spcPct val="90000"/>
              </a:lnSpc>
              <a:buFont typeface="Wingdings" panose="05000000000000000000" pitchFamily="2" charset="2"/>
              <a:buNone/>
            </a:pPr>
            <a:r>
              <a:rPr lang="en-US" altLang="en-US" sz="2200" dirty="0">
                <a:solidFill>
                  <a:schemeClr val="bg2">
                    <a:lumMod val="50000"/>
                  </a:schemeClr>
                </a:solidFill>
                <a:latin typeface="Times New Roman" panose="02020603050405020304" pitchFamily="18" charset="0"/>
              </a:rPr>
              <a:t>determinative.  Sources of information can include witness statements, documents, direct observation and statistical evidence, such as EEO data.</a:t>
            </a:r>
          </a:p>
          <a:p>
            <a:pPr>
              <a:lnSpc>
                <a:spcPct val="90000"/>
              </a:lnSpc>
              <a:buFont typeface="Wingdings" panose="05000000000000000000" pitchFamily="2" charset="2"/>
              <a:buNone/>
            </a:pPr>
            <a:endParaRPr lang="en-US" altLang="en-US" sz="2200" dirty="0">
              <a:solidFill>
                <a:schemeClr val="bg2">
                  <a:lumMod val="50000"/>
                </a:schemeClr>
              </a:solidFill>
              <a:latin typeface="Times New Roman" panose="02020603050405020304" pitchFamily="18" charset="0"/>
            </a:endParaRPr>
          </a:p>
          <a:p>
            <a:pPr>
              <a:lnSpc>
                <a:spcPct val="90000"/>
              </a:lnSpc>
              <a:buFont typeface="Wingdings" panose="05000000000000000000" pitchFamily="2" charset="2"/>
              <a:buNone/>
            </a:pPr>
            <a:r>
              <a:rPr lang="en-US" altLang="en-US" sz="2200" b="1" dirty="0">
                <a:solidFill>
                  <a:schemeClr val="bg2">
                    <a:lumMod val="50000"/>
                  </a:schemeClr>
                </a:solidFill>
                <a:latin typeface="Times New Roman" panose="02020603050405020304" pitchFamily="18" charset="0"/>
              </a:rPr>
              <a:t>Please reference Handout #2 for examples.</a:t>
            </a:r>
          </a:p>
        </p:txBody>
      </p:sp>
      <p:pic>
        <p:nvPicPr>
          <p:cNvPr id="35849" name="Picture 9" descr="MC900091313[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43800" y="152400"/>
            <a:ext cx="1409700" cy="1905000"/>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r>
              <a:rPr lang="en-US" altLang="en-US" sz="1200" dirty="0">
                <a:solidFill>
                  <a:schemeClr val="tx1"/>
                </a:solidFill>
              </a:rPr>
              <a:t>29</a:t>
            </a:r>
          </a:p>
        </p:txBody>
      </p:sp>
    </p:spTree>
  </p:cSld>
  <p:clrMapOvr>
    <a:masterClrMapping/>
  </p:clrMapOvr>
  <p:transition>
    <p:split orient="vert" dir="in"/>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2"/>
          <p:cNvSpPr>
            <a:spLocks noGrp="1" noChangeArrowheads="1"/>
          </p:cNvSpPr>
          <p:nvPr>
            <p:ph type="title" idx="4294967295"/>
          </p:nvPr>
        </p:nvSpPr>
        <p:spPr/>
        <p:txBody>
          <a:bodyPr/>
          <a:lstStyle/>
          <a:p>
            <a:pPr algn="ctr"/>
            <a:r>
              <a:rPr lang="en-US" altLang="en-US">
                <a:latin typeface="Times New Roman" panose="02020603050405020304" pitchFamily="18" charset="0"/>
              </a:rPr>
              <a:t>EEO - Wrap Up &amp;</a:t>
            </a:r>
            <a:br>
              <a:rPr lang="en-US" altLang="en-US">
                <a:latin typeface="Times New Roman" panose="02020603050405020304" pitchFamily="18" charset="0"/>
              </a:rPr>
            </a:br>
            <a:r>
              <a:rPr lang="en-US" altLang="en-US">
                <a:latin typeface="Times New Roman" panose="02020603050405020304" pitchFamily="18" charset="0"/>
              </a:rPr>
              <a:t> Making the Connection</a:t>
            </a:r>
          </a:p>
        </p:txBody>
      </p:sp>
      <p:sp>
        <p:nvSpPr>
          <p:cNvPr id="39940" name="Rectangle 3"/>
          <p:cNvSpPr>
            <a:spLocks noGrp="1" noChangeArrowheads="1"/>
          </p:cNvSpPr>
          <p:nvPr>
            <p:ph type="body" idx="4294967295"/>
          </p:nvPr>
        </p:nvSpPr>
        <p:spPr>
          <a:xfrm>
            <a:off x="838200" y="2362200"/>
            <a:ext cx="7693025" cy="4038600"/>
          </a:xfrm>
        </p:spPr>
        <p:txBody>
          <a:bodyPr/>
          <a:lstStyle/>
          <a:p>
            <a:pPr>
              <a:lnSpc>
                <a:spcPct val="80000"/>
              </a:lnSpc>
              <a:buFont typeface="Wingdings" panose="05000000000000000000" pitchFamily="2" charset="2"/>
              <a:buChar char="q"/>
            </a:pPr>
            <a:r>
              <a:rPr lang="en-US" altLang="en-US" sz="1800" dirty="0">
                <a:solidFill>
                  <a:schemeClr val="bg2">
                    <a:lumMod val="50000"/>
                  </a:schemeClr>
                </a:solidFill>
                <a:latin typeface="Times New Roman" panose="02020603050405020304" pitchFamily="18" charset="0"/>
              </a:rPr>
              <a:t>Remain current with EEO responsibilities</a:t>
            </a:r>
          </a:p>
          <a:p>
            <a:pPr lvl="1">
              <a:lnSpc>
                <a:spcPct val="80000"/>
              </a:lnSpc>
              <a:buFont typeface="Wingdings" panose="05000000000000000000" pitchFamily="2" charset="2"/>
              <a:buChar char="ü"/>
            </a:pPr>
            <a:r>
              <a:rPr lang="en-US" altLang="en-US" sz="1800" dirty="0">
                <a:solidFill>
                  <a:schemeClr val="bg2">
                    <a:lumMod val="50000"/>
                  </a:schemeClr>
                </a:solidFill>
                <a:latin typeface="Times New Roman" panose="02020603050405020304" pitchFamily="18" charset="0"/>
              </a:rPr>
              <a:t>Familiarize yourself with the laws and stay current with changes &amp; amendments;</a:t>
            </a:r>
          </a:p>
          <a:p>
            <a:pPr lvl="1">
              <a:lnSpc>
                <a:spcPct val="80000"/>
              </a:lnSpc>
              <a:buSzPct val="50000"/>
              <a:buFont typeface="Wingdings" panose="05000000000000000000" pitchFamily="2" charset="2"/>
              <a:buChar char="ü"/>
            </a:pPr>
            <a:r>
              <a:rPr lang="en-US" altLang="en-US" sz="1800" dirty="0">
                <a:solidFill>
                  <a:schemeClr val="bg2">
                    <a:lumMod val="50000"/>
                  </a:schemeClr>
                </a:solidFill>
                <a:latin typeface="Times New Roman" panose="02020603050405020304" pitchFamily="18" charset="0"/>
              </a:rPr>
              <a:t>Support &amp; cooperate with the Office of Fair Practices and the Statewide EEO Coordinator’s Office in performing their duties;</a:t>
            </a:r>
          </a:p>
          <a:p>
            <a:pPr lvl="1">
              <a:lnSpc>
                <a:spcPct val="80000"/>
              </a:lnSpc>
              <a:buFont typeface="Wingdings" panose="05000000000000000000" pitchFamily="2" charset="2"/>
              <a:buChar char="ü"/>
            </a:pPr>
            <a:r>
              <a:rPr lang="en-US" altLang="en-US" sz="1800" dirty="0">
                <a:solidFill>
                  <a:schemeClr val="bg2">
                    <a:lumMod val="50000"/>
                  </a:schemeClr>
                </a:solidFill>
                <a:latin typeface="Times New Roman" panose="02020603050405020304" pitchFamily="18" charset="0"/>
              </a:rPr>
              <a:t>Request &amp; attend EEO trainings;</a:t>
            </a:r>
          </a:p>
          <a:p>
            <a:pPr lvl="1">
              <a:lnSpc>
                <a:spcPct val="80000"/>
              </a:lnSpc>
              <a:buFont typeface="Wingdings" panose="05000000000000000000" pitchFamily="2" charset="2"/>
              <a:buChar char="ü"/>
            </a:pPr>
            <a:r>
              <a:rPr lang="en-US" altLang="en-US" sz="1800" dirty="0">
                <a:solidFill>
                  <a:schemeClr val="bg2">
                    <a:lumMod val="50000"/>
                  </a:schemeClr>
                </a:solidFill>
                <a:latin typeface="Times New Roman" panose="02020603050405020304" pitchFamily="18" charset="0"/>
              </a:rPr>
              <a:t>Work closely with EEO staff on interpreting &amp; implementing EEO requirements.</a:t>
            </a:r>
          </a:p>
          <a:p>
            <a:pPr>
              <a:lnSpc>
                <a:spcPct val="80000"/>
              </a:lnSpc>
              <a:buFont typeface="Wingdings" panose="05000000000000000000" pitchFamily="2" charset="2"/>
              <a:buChar char="q"/>
            </a:pPr>
            <a:r>
              <a:rPr lang="en-US" altLang="en-US" sz="1800" dirty="0">
                <a:solidFill>
                  <a:schemeClr val="bg2">
                    <a:lumMod val="50000"/>
                  </a:schemeClr>
                </a:solidFill>
                <a:latin typeface="Times New Roman" panose="02020603050405020304" pitchFamily="18" charset="0"/>
              </a:rPr>
              <a:t>Rely solely on job-related factors in managing employees.</a:t>
            </a:r>
          </a:p>
          <a:p>
            <a:pPr>
              <a:lnSpc>
                <a:spcPct val="80000"/>
              </a:lnSpc>
              <a:buFont typeface="Wingdings" panose="05000000000000000000" pitchFamily="2" charset="2"/>
              <a:buChar char="q"/>
            </a:pPr>
            <a:r>
              <a:rPr lang="en-US" altLang="en-US" sz="1800" dirty="0">
                <a:solidFill>
                  <a:schemeClr val="bg2">
                    <a:lumMod val="50000"/>
                  </a:schemeClr>
                </a:solidFill>
                <a:latin typeface="Times New Roman" panose="02020603050405020304" pitchFamily="18" charset="0"/>
              </a:rPr>
              <a:t>Maintain a harmonious work environment, free from discrimination.</a:t>
            </a:r>
          </a:p>
          <a:p>
            <a:pPr lvl="1">
              <a:lnSpc>
                <a:spcPct val="80000"/>
              </a:lnSpc>
              <a:buFont typeface="Wingdings" panose="05000000000000000000" pitchFamily="2" charset="2"/>
              <a:buChar char="ü"/>
            </a:pPr>
            <a:r>
              <a:rPr lang="en-US" altLang="en-US" sz="1800" dirty="0">
                <a:solidFill>
                  <a:schemeClr val="bg2">
                    <a:lumMod val="50000"/>
                  </a:schemeClr>
                </a:solidFill>
                <a:latin typeface="Times New Roman" panose="02020603050405020304" pitchFamily="18" charset="0"/>
              </a:rPr>
              <a:t>Acting promptly on any complaints of discrimination;</a:t>
            </a:r>
          </a:p>
          <a:p>
            <a:pPr lvl="1">
              <a:lnSpc>
                <a:spcPct val="80000"/>
              </a:lnSpc>
              <a:buFont typeface="Wingdings" panose="05000000000000000000" pitchFamily="2" charset="2"/>
              <a:buChar char="ü"/>
            </a:pPr>
            <a:r>
              <a:rPr lang="en-US" altLang="en-US" sz="1800" dirty="0">
                <a:solidFill>
                  <a:schemeClr val="bg2">
                    <a:lumMod val="50000"/>
                  </a:schemeClr>
                </a:solidFill>
                <a:latin typeface="Times New Roman" panose="02020603050405020304" pitchFamily="18" charset="0"/>
              </a:rPr>
              <a:t>Being open to questions about fairness in managing employees</a:t>
            </a:r>
          </a:p>
          <a:p>
            <a:pPr>
              <a:lnSpc>
                <a:spcPct val="80000"/>
              </a:lnSpc>
              <a:buFont typeface="Wingdings" panose="05000000000000000000" pitchFamily="2" charset="2"/>
              <a:buChar char="q"/>
            </a:pPr>
            <a:r>
              <a:rPr lang="en-US" altLang="en-US" sz="1800" dirty="0">
                <a:solidFill>
                  <a:schemeClr val="bg2">
                    <a:lumMod val="50000"/>
                  </a:schemeClr>
                </a:solidFill>
                <a:latin typeface="Times New Roman" panose="02020603050405020304" pitchFamily="18" charset="0"/>
              </a:rPr>
              <a:t>Emphasize your commitment to EEO to employees by words and </a:t>
            </a:r>
          </a:p>
          <a:p>
            <a:pPr>
              <a:lnSpc>
                <a:spcPct val="80000"/>
              </a:lnSpc>
              <a:buSzPct val="50000"/>
              <a:buFont typeface="Wingdings" panose="05000000000000000000" pitchFamily="2" charset="2"/>
              <a:buNone/>
            </a:pPr>
            <a:r>
              <a:rPr lang="en-US" altLang="en-US" sz="1800" dirty="0">
                <a:solidFill>
                  <a:schemeClr val="bg2">
                    <a:lumMod val="50000"/>
                  </a:schemeClr>
                </a:solidFill>
                <a:latin typeface="Times New Roman" panose="02020603050405020304" pitchFamily="18" charset="0"/>
              </a:rPr>
              <a:t>      actions.  </a:t>
            </a:r>
            <a:r>
              <a:rPr lang="en-US" altLang="en-US" sz="1800" b="1" dirty="0">
                <a:solidFill>
                  <a:schemeClr val="bg2">
                    <a:lumMod val="50000"/>
                  </a:schemeClr>
                </a:solidFill>
                <a:latin typeface="Times New Roman" panose="02020603050405020304" pitchFamily="18" charset="0"/>
              </a:rPr>
              <a:t>SET THE EXAMPLE!!</a:t>
            </a:r>
          </a:p>
          <a:p>
            <a:pPr>
              <a:lnSpc>
                <a:spcPct val="80000"/>
              </a:lnSpc>
              <a:buFont typeface="Wingdings" panose="05000000000000000000" pitchFamily="2" charset="2"/>
              <a:buChar char="ü"/>
            </a:pPr>
            <a:endParaRPr lang="en-US" altLang="en-US" sz="1800" dirty="0">
              <a:latin typeface="Times New Roman" panose="02020603050405020304" pitchFamily="18" charset="0"/>
            </a:endParaRPr>
          </a:p>
          <a:p>
            <a:pPr lvl="1">
              <a:lnSpc>
                <a:spcPct val="80000"/>
              </a:lnSpc>
              <a:buFont typeface="Wingdings" panose="05000000000000000000" pitchFamily="2" charset="2"/>
              <a:buChar char="ü"/>
            </a:pPr>
            <a:endParaRPr lang="en-US" altLang="en-US" sz="1600" dirty="0">
              <a:latin typeface="Times New Roman" panose="02020603050405020304" pitchFamily="18" charset="0"/>
            </a:endParaRPr>
          </a:p>
          <a:p>
            <a:pPr lvl="1">
              <a:lnSpc>
                <a:spcPct val="80000"/>
              </a:lnSpc>
              <a:buFontTx/>
              <a:buNone/>
            </a:pPr>
            <a:endParaRPr lang="en-US" altLang="en-US" sz="1600" dirty="0">
              <a:latin typeface="Times New Roman" panose="02020603050405020304" pitchFamily="18" charset="0"/>
            </a:endParaRPr>
          </a:p>
        </p:txBody>
      </p:sp>
      <p:sp>
        <p:nvSpPr>
          <p:cNvPr id="2" name="Slide Number Placeholder 1"/>
          <p:cNvSpPr>
            <a:spLocks noGrp="1"/>
          </p:cNvSpPr>
          <p:nvPr>
            <p:ph type="sldNum" sz="quarter" idx="12"/>
          </p:nvPr>
        </p:nvSpPr>
        <p:spPr/>
        <p:txBody>
          <a:bodyPr/>
          <a:lstStyle/>
          <a:p>
            <a:r>
              <a:rPr lang="en-US" altLang="en-US" sz="1200" dirty="0">
                <a:solidFill>
                  <a:schemeClr val="tx1"/>
                </a:solidFill>
              </a:rPr>
              <a:t>30</a:t>
            </a:r>
          </a:p>
        </p:txBody>
      </p:sp>
    </p:spTree>
  </p:cSld>
  <p:clrMapOvr>
    <a:masterClrMapping/>
  </p:clrMapOvr>
  <p:transition>
    <p:split orient="vert" dir="in"/>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idx="4294967295"/>
          </p:nvPr>
        </p:nvSpPr>
        <p:spPr/>
        <p:txBody>
          <a:bodyPr/>
          <a:lstStyle/>
          <a:p>
            <a:br>
              <a:rPr lang="en-US" altLang="en-US" dirty="0"/>
            </a:br>
            <a:br>
              <a:rPr lang="en-US" altLang="en-US" dirty="0"/>
            </a:br>
            <a:r>
              <a:rPr lang="en-US" altLang="en-US" sz="4000" dirty="0">
                <a:latin typeface="Times New Roman" panose="02020603050405020304" pitchFamily="18" charset="0"/>
              </a:rPr>
              <a:t>Objectives:</a:t>
            </a:r>
          </a:p>
        </p:txBody>
      </p:sp>
      <p:sp>
        <p:nvSpPr>
          <p:cNvPr id="7172" name="Rectangle 3"/>
          <p:cNvSpPr>
            <a:spLocks noGrp="1" noChangeArrowheads="1"/>
          </p:cNvSpPr>
          <p:nvPr>
            <p:ph type="body" idx="4294967295"/>
          </p:nvPr>
        </p:nvSpPr>
        <p:spPr/>
        <p:txBody>
          <a:bodyPr/>
          <a:lstStyle/>
          <a:p>
            <a:pPr>
              <a:lnSpc>
                <a:spcPct val="80000"/>
              </a:lnSpc>
              <a:buFont typeface="Wingdings" panose="05000000000000000000" pitchFamily="2" charset="2"/>
              <a:buNone/>
            </a:pPr>
            <a:r>
              <a:rPr lang="en-US" altLang="en-US" sz="2500" dirty="0">
                <a:solidFill>
                  <a:schemeClr val="bg2">
                    <a:lumMod val="50000"/>
                  </a:schemeClr>
                </a:solidFill>
                <a:latin typeface="Times New Roman" panose="02020603050405020304" pitchFamily="18" charset="0"/>
              </a:rPr>
              <a:t>Provide management with:</a:t>
            </a:r>
          </a:p>
          <a:p>
            <a:pPr>
              <a:lnSpc>
                <a:spcPct val="80000"/>
              </a:lnSpc>
              <a:buFont typeface="Wingdings" panose="05000000000000000000" pitchFamily="2" charset="2"/>
              <a:buNone/>
            </a:pPr>
            <a:endParaRPr lang="en-US" altLang="en-US" sz="700" dirty="0">
              <a:solidFill>
                <a:schemeClr val="bg2">
                  <a:lumMod val="50000"/>
                </a:schemeClr>
              </a:solidFill>
              <a:latin typeface="Times New Roman" panose="02020603050405020304" pitchFamily="18" charset="0"/>
            </a:endParaRPr>
          </a:p>
          <a:p>
            <a:pPr>
              <a:lnSpc>
                <a:spcPct val="200000"/>
              </a:lnSpc>
              <a:spcBef>
                <a:spcPts val="0"/>
              </a:spcBef>
              <a:buSzPct val="50000"/>
            </a:pPr>
            <a:r>
              <a:rPr lang="en-US" altLang="en-US" sz="2200" dirty="0">
                <a:solidFill>
                  <a:schemeClr val="bg2">
                    <a:lumMod val="50000"/>
                  </a:schemeClr>
                </a:solidFill>
                <a:latin typeface="Times New Roman" panose="02020603050405020304" pitchFamily="18" charset="0"/>
              </a:rPr>
              <a:t>Greater awareness of the State’s EEO Program; </a:t>
            </a:r>
          </a:p>
          <a:p>
            <a:pPr>
              <a:spcBef>
                <a:spcPts val="0"/>
              </a:spcBef>
              <a:buSzPct val="50000"/>
            </a:pPr>
            <a:r>
              <a:rPr lang="en-US" altLang="en-US" sz="2200" dirty="0">
                <a:solidFill>
                  <a:schemeClr val="bg2">
                    <a:lumMod val="50000"/>
                  </a:schemeClr>
                </a:solidFill>
                <a:latin typeface="Times New Roman" panose="02020603050405020304" pitchFamily="18" charset="0"/>
              </a:rPr>
              <a:t>A practical understanding of the responsibilities of managers/supervisors;</a:t>
            </a:r>
          </a:p>
          <a:p>
            <a:pPr>
              <a:lnSpc>
                <a:spcPct val="200000"/>
              </a:lnSpc>
              <a:spcBef>
                <a:spcPts val="0"/>
              </a:spcBef>
              <a:buSzPct val="50000"/>
            </a:pPr>
            <a:r>
              <a:rPr lang="en-US" altLang="en-US" sz="2200" dirty="0">
                <a:solidFill>
                  <a:schemeClr val="bg2">
                    <a:lumMod val="50000"/>
                  </a:schemeClr>
                </a:solidFill>
                <a:latin typeface="Times New Roman" panose="02020603050405020304" pitchFamily="18" charset="0"/>
              </a:rPr>
              <a:t>Strategies to reduce discrimination in the workplace;</a:t>
            </a:r>
          </a:p>
          <a:p>
            <a:pPr>
              <a:lnSpc>
                <a:spcPct val="200000"/>
              </a:lnSpc>
              <a:spcBef>
                <a:spcPts val="0"/>
              </a:spcBef>
              <a:buSzPct val="50000"/>
            </a:pPr>
            <a:r>
              <a:rPr lang="en-US" altLang="en-US" sz="2200" dirty="0">
                <a:solidFill>
                  <a:schemeClr val="bg2">
                    <a:lumMod val="50000"/>
                  </a:schemeClr>
                </a:solidFill>
                <a:latin typeface="Times New Roman" panose="02020603050405020304" pitchFamily="18" charset="0"/>
              </a:rPr>
              <a:t>Knowledge of the benefits of EEO.</a:t>
            </a:r>
          </a:p>
          <a:p>
            <a:pPr>
              <a:lnSpc>
                <a:spcPct val="80000"/>
              </a:lnSpc>
              <a:buFont typeface="Wingdings" panose="05000000000000000000" pitchFamily="2" charset="2"/>
              <a:buNone/>
            </a:pPr>
            <a:endParaRPr lang="en-US" altLang="en-US" sz="2200" dirty="0">
              <a:latin typeface="Times New Roman" panose="02020603050405020304" pitchFamily="18" charset="0"/>
            </a:endParaRPr>
          </a:p>
        </p:txBody>
      </p:sp>
      <p:sp>
        <p:nvSpPr>
          <p:cNvPr id="3" name="Slide Number Placeholder 2"/>
          <p:cNvSpPr>
            <a:spLocks noGrp="1"/>
          </p:cNvSpPr>
          <p:nvPr>
            <p:ph type="sldNum" sz="quarter" idx="12"/>
          </p:nvPr>
        </p:nvSpPr>
        <p:spPr/>
        <p:txBody>
          <a:bodyPr/>
          <a:lstStyle/>
          <a:p>
            <a:r>
              <a:rPr lang="en-US" altLang="en-US" sz="1200" dirty="0">
                <a:solidFill>
                  <a:schemeClr val="tx1"/>
                </a:solidFill>
              </a:rPr>
              <a:t>3</a:t>
            </a:r>
          </a:p>
        </p:txBody>
      </p:sp>
    </p:spTree>
  </p:cSld>
  <p:clrMapOvr>
    <a:masterClrMapping/>
  </p:clrMapOvr>
  <p:transition>
    <p:split orient="vert" dir="in"/>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idx="4294967295"/>
          </p:nvPr>
        </p:nvSpPr>
        <p:spPr>
          <a:xfrm>
            <a:off x="838200" y="990600"/>
            <a:ext cx="7924800" cy="914400"/>
          </a:xfrm>
        </p:spPr>
        <p:txBody>
          <a:bodyPr/>
          <a:lstStyle/>
          <a:p>
            <a:r>
              <a:rPr lang="en-US" altLang="en-US" sz="4000">
                <a:latin typeface="Times New Roman" panose="02020603050405020304" pitchFamily="18" charset="0"/>
              </a:rPr>
              <a:t>Objective #1</a:t>
            </a:r>
          </a:p>
        </p:txBody>
      </p:sp>
      <p:sp>
        <p:nvSpPr>
          <p:cNvPr id="7172" name="Rectangle 3"/>
          <p:cNvSpPr>
            <a:spLocks noGrp="1" noChangeArrowheads="1"/>
          </p:cNvSpPr>
          <p:nvPr>
            <p:ph type="body" idx="4294967295"/>
          </p:nvPr>
        </p:nvSpPr>
        <p:spPr>
          <a:xfrm>
            <a:off x="838200" y="2057400"/>
            <a:ext cx="7315200" cy="1981200"/>
          </a:xfrm>
        </p:spPr>
        <p:txBody>
          <a:bodyPr/>
          <a:lstStyle/>
          <a:p>
            <a:pPr algn="ctr">
              <a:buFont typeface="Wingdings" panose="05000000000000000000" pitchFamily="2" charset="2"/>
              <a:buNone/>
            </a:pPr>
            <a:endParaRPr lang="en-US" altLang="en-US" sz="1300" b="1" dirty="0">
              <a:latin typeface="Times New Roman" panose="02020603050405020304" pitchFamily="18" charset="0"/>
            </a:endParaRPr>
          </a:p>
          <a:p>
            <a:pPr algn="ctr">
              <a:buFont typeface="Wingdings" panose="05000000000000000000" pitchFamily="2" charset="2"/>
              <a:buNone/>
            </a:pPr>
            <a:r>
              <a:rPr lang="en-US" altLang="en-US" b="1" dirty="0">
                <a:solidFill>
                  <a:schemeClr val="bg2">
                    <a:lumMod val="50000"/>
                  </a:schemeClr>
                </a:solidFill>
                <a:latin typeface="Times New Roman" panose="02020603050405020304" pitchFamily="18" charset="0"/>
              </a:rPr>
              <a:t>Understanding the State </a:t>
            </a:r>
          </a:p>
          <a:p>
            <a:pPr algn="ctr">
              <a:buFont typeface="Wingdings" panose="05000000000000000000" pitchFamily="2" charset="2"/>
              <a:buNone/>
            </a:pPr>
            <a:r>
              <a:rPr lang="en-US" altLang="en-US" b="1" dirty="0">
                <a:solidFill>
                  <a:schemeClr val="bg2">
                    <a:lumMod val="50000"/>
                  </a:schemeClr>
                </a:solidFill>
                <a:latin typeface="Times New Roman" panose="02020603050405020304" pitchFamily="18" charset="0"/>
              </a:rPr>
              <a:t>EEO Program &amp; the Forms</a:t>
            </a:r>
          </a:p>
          <a:p>
            <a:pPr algn="ctr">
              <a:buFont typeface="Wingdings" panose="05000000000000000000" pitchFamily="2" charset="2"/>
              <a:buNone/>
            </a:pPr>
            <a:r>
              <a:rPr lang="en-US" altLang="en-US" b="1" dirty="0">
                <a:solidFill>
                  <a:schemeClr val="bg2">
                    <a:lumMod val="50000"/>
                  </a:schemeClr>
                </a:solidFill>
                <a:latin typeface="Times New Roman" panose="02020603050405020304" pitchFamily="18" charset="0"/>
              </a:rPr>
              <a:t>Of Discrimination</a:t>
            </a:r>
          </a:p>
        </p:txBody>
      </p:sp>
      <p:pic>
        <p:nvPicPr>
          <p:cNvPr id="7176" name="Picture 8" descr="j030084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3886200"/>
            <a:ext cx="2895600" cy="2438400"/>
          </a:xfrm>
          <a:prstGeom prst="rect">
            <a:avLst/>
          </a:prstGeom>
          <a:noFill/>
          <a:extLst>
            <a:ext uri="{909E8E84-426E-40DD-AFC4-6F175D3DCCD1}">
              <a14:hiddenFill xmlns:a14="http://schemas.microsoft.com/office/drawing/2010/main">
                <a:solidFill>
                  <a:srgbClr val="FFFFFF"/>
                </a:solidFill>
              </a14:hiddenFill>
            </a:ext>
          </a:extLst>
        </p:spPr>
      </p:pic>
      <p:pic>
        <p:nvPicPr>
          <p:cNvPr id="7177" name="Picture 9" descr="MC900286939[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05600" y="152400"/>
            <a:ext cx="2179638" cy="1871663"/>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r>
              <a:rPr lang="en-US" altLang="en-US" sz="1200" dirty="0">
                <a:solidFill>
                  <a:schemeClr val="tx1"/>
                </a:solidFill>
              </a:rPr>
              <a:t>4</a:t>
            </a:r>
          </a:p>
        </p:txBody>
      </p:sp>
    </p:spTree>
  </p:cSld>
  <p:clrMapOvr>
    <a:masterClrMapping/>
  </p:clrMapOvr>
  <p:transition>
    <p:split orient="vert" dir="in"/>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idx="4294967295"/>
          </p:nvPr>
        </p:nvSpPr>
        <p:spPr>
          <a:xfrm>
            <a:off x="609600" y="533400"/>
            <a:ext cx="8153400" cy="1143000"/>
          </a:xfrm>
        </p:spPr>
        <p:txBody>
          <a:bodyPr/>
          <a:lstStyle/>
          <a:p>
            <a:r>
              <a:rPr lang="en-US" altLang="en-US" sz="4000">
                <a:latin typeface="Times New Roman" panose="02020603050405020304" pitchFamily="18" charset="0"/>
              </a:rPr>
              <a:t>Definitions</a:t>
            </a:r>
          </a:p>
        </p:txBody>
      </p:sp>
      <p:sp>
        <p:nvSpPr>
          <p:cNvPr id="8196" name="Rectangle 3"/>
          <p:cNvSpPr>
            <a:spLocks noGrp="1" noChangeArrowheads="1"/>
          </p:cNvSpPr>
          <p:nvPr>
            <p:ph type="body" idx="4294967295"/>
          </p:nvPr>
        </p:nvSpPr>
        <p:spPr/>
        <p:txBody>
          <a:bodyPr/>
          <a:lstStyle/>
          <a:p>
            <a:pPr>
              <a:lnSpc>
                <a:spcPct val="90000"/>
              </a:lnSpc>
              <a:buFont typeface="Wingdings" panose="05000000000000000000" pitchFamily="2" charset="2"/>
              <a:buNone/>
            </a:pPr>
            <a:r>
              <a:rPr lang="en-US" altLang="en-US" sz="2100" b="1" dirty="0">
                <a:solidFill>
                  <a:schemeClr val="bg2">
                    <a:lumMod val="50000"/>
                  </a:schemeClr>
                </a:solidFill>
                <a:latin typeface="Times New Roman" panose="02020603050405020304" pitchFamily="18" charset="0"/>
              </a:rPr>
              <a:t>Equal Employment Opportunity (EEO) is about ensuring</a:t>
            </a:r>
          </a:p>
          <a:p>
            <a:pPr>
              <a:lnSpc>
                <a:spcPct val="90000"/>
              </a:lnSpc>
              <a:buFont typeface="Wingdings" panose="05000000000000000000" pitchFamily="2" charset="2"/>
              <a:buNone/>
            </a:pPr>
            <a:r>
              <a:rPr lang="en-US" altLang="en-US" sz="2100" b="1" dirty="0">
                <a:solidFill>
                  <a:schemeClr val="bg2">
                    <a:lumMod val="50000"/>
                  </a:schemeClr>
                </a:solidFill>
                <a:latin typeface="Times New Roman" panose="02020603050405020304" pitchFamily="18" charset="0"/>
              </a:rPr>
              <a:t>that all employees have equal access to the opportunities that </a:t>
            </a:r>
          </a:p>
          <a:p>
            <a:pPr>
              <a:lnSpc>
                <a:spcPct val="90000"/>
              </a:lnSpc>
              <a:buFont typeface="Wingdings" panose="05000000000000000000" pitchFamily="2" charset="2"/>
              <a:buNone/>
            </a:pPr>
            <a:r>
              <a:rPr lang="en-US" altLang="en-US" sz="2100" b="1" dirty="0">
                <a:solidFill>
                  <a:schemeClr val="bg2">
                    <a:lumMod val="50000"/>
                  </a:schemeClr>
                </a:solidFill>
                <a:latin typeface="Times New Roman" panose="02020603050405020304" pitchFamily="18" charset="0"/>
              </a:rPr>
              <a:t>are available at work by</a:t>
            </a:r>
            <a:r>
              <a:rPr lang="en-US" altLang="en-US" sz="2100" dirty="0">
                <a:solidFill>
                  <a:schemeClr val="bg2">
                    <a:lumMod val="50000"/>
                  </a:schemeClr>
                </a:solidFill>
                <a:latin typeface="Times New Roman" panose="02020603050405020304" pitchFamily="18" charset="0"/>
              </a:rPr>
              <a:t>:</a:t>
            </a:r>
          </a:p>
          <a:p>
            <a:pPr>
              <a:lnSpc>
                <a:spcPct val="90000"/>
              </a:lnSpc>
              <a:buFont typeface="Wingdings" panose="05000000000000000000" pitchFamily="2" charset="2"/>
              <a:buNone/>
            </a:pPr>
            <a:endParaRPr lang="en-US" altLang="en-US" sz="2100" dirty="0">
              <a:solidFill>
                <a:schemeClr val="bg2">
                  <a:lumMod val="50000"/>
                </a:schemeClr>
              </a:solidFill>
              <a:latin typeface="Times New Roman" panose="02020603050405020304" pitchFamily="18" charset="0"/>
            </a:endParaRPr>
          </a:p>
          <a:p>
            <a:pPr>
              <a:lnSpc>
                <a:spcPct val="90000"/>
              </a:lnSpc>
              <a:buFont typeface="Wingdings" panose="05000000000000000000" pitchFamily="2" charset="2"/>
              <a:buNone/>
            </a:pPr>
            <a:r>
              <a:rPr lang="en-US" altLang="en-US" sz="2000" dirty="0">
                <a:solidFill>
                  <a:schemeClr val="bg2">
                    <a:lumMod val="50000"/>
                  </a:schemeClr>
                </a:solidFill>
                <a:latin typeface="Times New Roman" panose="02020603050405020304" pitchFamily="18" charset="0"/>
              </a:rPr>
              <a:t>•	Making sure that the workplace is free from all forms of unlawful discrimination and harassment, and </a:t>
            </a:r>
          </a:p>
          <a:p>
            <a:pPr>
              <a:lnSpc>
                <a:spcPct val="90000"/>
              </a:lnSpc>
              <a:buFont typeface="Wingdings" panose="05000000000000000000" pitchFamily="2" charset="2"/>
              <a:buNone/>
            </a:pPr>
            <a:endParaRPr lang="en-US" altLang="en-US" sz="2000" dirty="0">
              <a:solidFill>
                <a:schemeClr val="bg2">
                  <a:lumMod val="50000"/>
                </a:schemeClr>
              </a:solidFill>
              <a:latin typeface="Times New Roman" panose="02020603050405020304" pitchFamily="18" charset="0"/>
            </a:endParaRPr>
          </a:p>
          <a:p>
            <a:pPr>
              <a:lnSpc>
                <a:spcPct val="90000"/>
              </a:lnSpc>
              <a:buFont typeface="Wingdings" panose="05000000000000000000" pitchFamily="2" charset="2"/>
              <a:buNone/>
            </a:pPr>
            <a:r>
              <a:rPr lang="en-US" altLang="en-US" sz="2000" dirty="0">
                <a:solidFill>
                  <a:schemeClr val="bg2">
                    <a:lumMod val="50000"/>
                  </a:schemeClr>
                </a:solidFill>
                <a:latin typeface="Times New Roman" panose="02020603050405020304" pitchFamily="18" charset="0"/>
              </a:rPr>
              <a:t>•	Providing programs to assist members of EEO protected groups to overcome past or present disadvantages.  Some EEO strategies may include:  workplace rules, policies, practices and behaviors (e.g. recruitment programs and access to training and career development). </a:t>
            </a:r>
          </a:p>
          <a:p>
            <a:pPr>
              <a:lnSpc>
                <a:spcPct val="90000"/>
              </a:lnSpc>
              <a:buFont typeface="Wingdings" panose="05000000000000000000" pitchFamily="2" charset="2"/>
              <a:buNone/>
            </a:pPr>
            <a:endParaRPr lang="en-US" altLang="en-US" sz="2000" dirty="0">
              <a:solidFill>
                <a:schemeClr val="bg2">
                  <a:lumMod val="50000"/>
                </a:schemeClr>
              </a:solidFill>
              <a:latin typeface="Times New Roman" panose="02020603050405020304" pitchFamily="18" charset="0"/>
            </a:endParaRPr>
          </a:p>
        </p:txBody>
      </p:sp>
      <p:sp>
        <p:nvSpPr>
          <p:cNvPr id="3" name="Slide Number Placeholder 2"/>
          <p:cNvSpPr>
            <a:spLocks noGrp="1"/>
          </p:cNvSpPr>
          <p:nvPr>
            <p:ph type="sldNum" sz="quarter" idx="12"/>
          </p:nvPr>
        </p:nvSpPr>
        <p:spPr/>
        <p:txBody>
          <a:bodyPr/>
          <a:lstStyle/>
          <a:p>
            <a:r>
              <a:rPr lang="en-US" altLang="en-US" sz="1200" dirty="0">
                <a:solidFill>
                  <a:schemeClr val="tx1"/>
                </a:solidFill>
              </a:rPr>
              <a:t>5</a:t>
            </a:r>
          </a:p>
        </p:txBody>
      </p:sp>
    </p:spTree>
  </p:cSld>
  <p:clrMapOvr>
    <a:masterClrMapping/>
  </p:clrMapOvr>
  <p:transition>
    <p:split orient="vert" dir="in"/>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idx="4294967295"/>
          </p:nvPr>
        </p:nvSpPr>
        <p:spPr/>
        <p:txBody>
          <a:bodyPr/>
          <a:lstStyle/>
          <a:p>
            <a:r>
              <a:rPr lang="en-US" altLang="en-US" sz="7200">
                <a:latin typeface="Times New Roman" panose="02020603050405020304" pitchFamily="18" charset="0"/>
              </a:rPr>
              <a:t>E</a:t>
            </a:r>
            <a:r>
              <a:rPr lang="en-US" altLang="en-US" sz="5400">
                <a:latin typeface="Times New Roman" panose="02020603050405020304" pitchFamily="18" charset="0"/>
              </a:rPr>
              <a:t>E</a:t>
            </a:r>
            <a:r>
              <a:rPr lang="en-US" altLang="en-US" sz="4400">
                <a:latin typeface="Times New Roman" panose="02020603050405020304" pitchFamily="18" charset="0"/>
              </a:rPr>
              <a:t>O</a:t>
            </a:r>
            <a:r>
              <a:rPr lang="en-US" altLang="en-US">
                <a:latin typeface="Times New Roman" panose="02020603050405020304" pitchFamily="18" charset="0"/>
              </a:rPr>
              <a:t> </a:t>
            </a:r>
            <a:r>
              <a:rPr lang="en-US" altLang="en-US" sz="2400">
                <a:latin typeface="Times New Roman" panose="02020603050405020304" pitchFamily="18" charset="0"/>
              </a:rPr>
              <a:t>is</a:t>
            </a:r>
            <a:r>
              <a:rPr lang="en-US" altLang="en-US" sz="3200">
                <a:latin typeface="Times New Roman" panose="02020603050405020304" pitchFamily="18" charset="0"/>
              </a:rPr>
              <a:t> the</a:t>
            </a:r>
            <a:r>
              <a:rPr lang="en-US" altLang="en-US">
                <a:latin typeface="Times New Roman" panose="02020603050405020304" pitchFamily="18" charset="0"/>
              </a:rPr>
              <a:t> </a:t>
            </a:r>
            <a:r>
              <a:rPr lang="en-US" altLang="en-US" sz="4800">
                <a:latin typeface="Times New Roman" panose="02020603050405020304" pitchFamily="18" charset="0"/>
              </a:rPr>
              <a:t>LAW</a:t>
            </a:r>
            <a:r>
              <a:rPr lang="en-US" altLang="en-US">
                <a:latin typeface="Times New Roman" panose="02020603050405020304" pitchFamily="18" charset="0"/>
              </a:rPr>
              <a:t>…</a:t>
            </a:r>
          </a:p>
        </p:txBody>
      </p:sp>
      <p:sp>
        <p:nvSpPr>
          <p:cNvPr id="9220" name="Rectangle 3"/>
          <p:cNvSpPr>
            <a:spLocks noGrp="1" noChangeArrowheads="1"/>
          </p:cNvSpPr>
          <p:nvPr>
            <p:ph type="body" idx="4294967295"/>
          </p:nvPr>
        </p:nvSpPr>
        <p:spPr>
          <a:xfrm>
            <a:off x="908050" y="2489200"/>
            <a:ext cx="7483475" cy="3594100"/>
          </a:xfrm>
        </p:spPr>
        <p:txBody>
          <a:bodyPr/>
          <a:lstStyle/>
          <a:p>
            <a:pPr>
              <a:lnSpc>
                <a:spcPct val="90000"/>
              </a:lnSpc>
              <a:buFont typeface="Wingdings" panose="05000000000000000000" pitchFamily="2" charset="2"/>
              <a:buNone/>
            </a:pPr>
            <a:endParaRPr lang="en-US" altLang="en-US" sz="100" dirty="0">
              <a:latin typeface="Times New Roman" panose="02020603050405020304" pitchFamily="18" charset="0"/>
            </a:endParaRPr>
          </a:p>
          <a:p>
            <a:pPr>
              <a:lnSpc>
                <a:spcPct val="90000"/>
              </a:lnSpc>
            </a:pPr>
            <a:r>
              <a:rPr lang="en-US" altLang="en-US" sz="2000" dirty="0">
                <a:solidFill>
                  <a:schemeClr val="bg2">
                    <a:lumMod val="50000"/>
                  </a:schemeClr>
                </a:solidFill>
                <a:latin typeface="Times New Roman" panose="02020603050405020304" pitchFamily="18" charset="0"/>
              </a:rPr>
              <a:t>Title VII of the Civil Rights Act of 1964</a:t>
            </a:r>
          </a:p>
          <a:p>
            <a:pPr>
              <a:lnSpc>
                <a:spcPct val="90000"/>
              </a:lnSpc>
            </a:pPr>
            <a:r>
              <a:rPr lang="en-US" altLang="en-US" sz="2000" dirty="0">
                <a:solidFill>
                  <a:schemeClr val="bg2">
                    <a:lumMod val="50000"/>
                  </a:schemeClr>
                </a:solidFill>
                <a:latin typeface="Times New Roman" panose="02020603050405020304" pitchFamily="18" charset="0"/>
              </a:rPr>
              <a:t>Civil Rights Act of 1991</a:t>
            </a:r>
          </a:p>
          <a:p>
            <a:pPr>
              <a:lnSpc>
                <a:spcPct val="90000"/>
              </a:lnSpc>
            </a:pPr>
            <a:r>
              <a:rPr lang="en-US" altLang="en-US" sz="2000" dirty="0">
                <a:solidFill>
                  <a:schemeClr val="bg2">
                    <a:lumMod val="50000"/>
                  </a:schemeClr>
                </a:solidFill>
                <a:latin typeface="Times New Roman" panose="02020603050405020304" pitchFamily="18" charset="0"/>
              </a:rPr>
              <a:t>Americans With Disabilities Act of 1990</a:t>
            </a:r>
          </a:p>
          <a:p>
            <a:pPr>
              <a:lnSpc>
                <a:spcPct val="90000"/>
              </a:lnSpc>
            </a:pPr>
            <a:r>
              <a:rPr lang="en-US" altLang="en-US" sz="2000" dirty="0">
                <a:solidFill>
                  <a:schemeClr val="bg2">
                    <a:lumMod val="50000"/>
                  </a:schemeClr>
                </a:solidFill>
                <a:latin typeface="Times New Roman" panose="02020603050405020304" pitchFamily="18" charset="0"/>
              </a:rPr>
              <a:t>Age Discrimination in Employment Act of 1967</a:t>
            </a:r>
          </a:p>
          <a:p>
            <a:pPr>
              <a:lnSpc>
                <a:spcPct val="90000"/>
              </a:lnSpc>
            </a:pPr>
            <a:r>
              <a:rPr lang="en-US" altLang="en-US" sz="2000" dirty="0">
                <a:solidFill>
                  <a:schemeClr val="bg2">
                    <a:lumMod val="50000"/>
                  </a:schemeClr>
                </a:solidFill>
                <a:latin typeface="Times New Roman" panose="02020603050405020304" pitchFamily="18" charset="0"/>
              </a:rPr>
              <a:t>Equal Pay Act of 1963</a:t>
            </a:r>
          </a:p>
          <a:p>
            <a:pPr>
              <a:lnSpc>
                <a:spcPct val="90000"/>
              </a:lnSpc>
            </a:pPr>
            <a:r>
              <a:rPr lang="en-US" altLang="en-US" sz="2000" dirty="0">
                <a:solidFill>
                  <a:schemeClr val="bg2">
                    <a:lumMod val="50000"/>
                  </a:schemeClr>
                </a:solidFill>
                <a:latin typeface="Times New Roman" panose="02020603050405020304" pitchFamily="18" charset="0"/>
              </a:rPr>
              <a:t>State Personnel and Pensions Article of the Annotated code of MD, </a:t>
            </a:r>
            <a:r>
              <a:rPr lang="en-US" altLang="en-US" sz="2000" dirty="0">
                <a:solidFill>
                  <a:schemeClr val="bg2">
                    <a:lumMod val="50000"/>
                  </a:schemeClr>
                </a:solidFill>
                <a:latin typeface="Times New Roman" panose="02020603050405020304" pitchFamily="18" charset="0"/>
                <a:cs typeface="Times New Roman" panose="02020603050405020304" pitchFamily="18" charset="0"/>
              </a:rPr>
              <a:t>§</a:t>
            </a:r>
            <a:r>
              <a:rPr lang="en-US" altLang="en-US" sz="2000" dirty="0">
                <a:solidFill>
                  <a:schemeClr val="bg2">
                    <a:lumMod val="50000"/>
                  </a:schemeClr>
                </a:solidFill>
                <a:latin typeface="Times New Roman" panose="02020603050405020304" pitchFamily="18" charset="0"/>
              </a:rPr>
              <a:t>2-302 and Title 5, Subtitle 2</a:t>
            </a:r>
          </a:p>
          <a:p>
            <a:pPr>
              <a:lnSpc>
                <a:spcPct val="90000"/>
              </a:lnSpc>
            </a:pPr>
            <a:r>
              <a:rPr lang="en-US" altLang="en-US" sz="2000" dirty="0">
                <a:solidFill>
                  <a:schemeClr val="bg2">
                    <a:lumMod val="50000"/>
                  </a:schemeClr>
                </a:solidFill>
                <a:latin typeface="Times New Roman" panose="02020603050405020304" pitchFamily="18" charset="0"/>
              </a:rPr>
              <a:t>Executive Order 01.01.2007.16 Code of Fair Employment Practices</a:t>
            </a:r>
          </a:p>
          <a:p>
            <a:pPr>
              <a:lnSpc>
                <a:spcPct val="90000"/>
              </a:lnSpc>
            </a:pPr>
            <a:r>
              <a:rPr lang="en-US" altLang="en-US" sz="2000" dirty="0">
                <a:solidFill>
                  <a:schemeClr val="bg2">
                    <a:lumMod val="50000"/>
                  </a:schemeClr>
                </a:solidFill>
                <a:latin typeface="Times New Roman" panose="02020603050405020304" pitchFamily="18" charset="0"/>
              </a:rPr>
              <a:t>State Article Title 20</a:t>
            </a:r>
          </a:p>
          <a:p>
            <a:pPr marL="0" indent="0">
              <a:lnSpc>
                <a:spcPct val="90000"/>
              </a:lnSpc>
              <a:buNone/>
            </a:pPr>
            <a:endParaRPr lang="en-US" altLang="en-US" sz="2400" dirty="0">
              <a:latin typeface="Times New Roman" panose="02020603050405020304" pitchFamily="18" charset="0"/>
            </a:endParaRPr>
          </a:p>
          <a:p>
            <a:pPr>
              <a:lnSpc>
                <a:spcPct val="90000"/>
              </a:lnSpc>
            </a:pPr>
            <a:endParaRPr lang="en-US" altLang="en-US" sz="2500" dirty="0">
              <a:latin typeface="Times New Roman" panose="02020603050405020304" pitchFamily="18" charset="0"/>
            </a:endParaRPr>
          </a:p>
        </p:txBody>
      </p:sp>
      <p:pic>
        <p:nvPicPr>
          <p:cNvPr id="9222" name="Picture 6" descr="MC9003517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1400" y="381000"/>
            <a:ext cx="1477963" cy="1676400"/>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r>
              <a:rPr lang="en-US" altLang="en-US" sz="1200" dirty="0">
                <a:solidFill>
                  <a:schemeClr val="tx1"/>
                </a:solidFill>
              </a:rPr>
              <a:t>6</a:t>
            </a:r>
          </a:p>
        </p:txBody>
      </p:sp>
    </p:spTree>
  </p:cSld>
  <p:clrMapOvr>
    <a:masterClrMapping/>
  </p:clrMapOvr>
  <p:transition>
    <p:split orient="vert" dir="in"/>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AutoShape 2"/>
          <p:cNvSpPr>
            <a:spLocks noGrp="1" noChangeArrowheads="1"/>
          </p:cNvSpPr>
          <p:nvPr>
            <p:ph type="title"/>
          </p:nvPr>
        </p:nvSpPr>
        <p:spPr/>
        <p:txBody>
          <a:bodyPr/>
          <a:lstStyle/>
          <a:p>
            <a:r>
              <a:rPr lang="en-US" altLang="en-US" sz="4800"/>
              <a:t>EEO in the Workplace</a:t>
            </a:r>
          </a:p>
        </p:txBody>
      </p:sp>
      <p:sp>
        <p:nvSpPr>
          <p:cNvPr id="145411" name="Rectangle 3"/>
          <p:cNvSpPr>
            <a:spLocks noGrp="1" noChangeArrowheads="1"/>
          </p:cNvSpPr>
          <p:nvPr>
            <p:ph type="body" idx="1"/>
          </p:nvPr>
        </p:nvSpPr>
        <p:spPr/>
        <p:txBody>
          <a:bodyPr/>
          <a:lstStyle/>
          <a:p>
            <a:pPr>
              <a:lnSpc>
                <a:spcPct val="90000"/>
              </a:lnSpc>
            </a:pPr>
            <a:r>
              <a:rPr lang="en-US" altLang="en-US" sz="2200" dirty="0">
                <a:solidFill>
                  <a:schemeClr val="bg2">
                    <a:lumMod val="50000"/>
                  </a:schemeClr>
                </a:solidFill>
                <a:latin typeface="Times New Roman" panose="02020603050405020304" pitchFamily="18" charset="0"/>
              </a:rPr>
              <a:t>EEO ensures the every citizen receives a fair and impartial opportunity for State employment;</a:t>
            </a:r>
          </a:p>
          <a:p>
            <a:pPr marL="0" indent="0">
              <a:lnSpc>
                <a:spcPct val="90000"/>
              </a:lnSpc>
              <a:spcBef>
                <a:spcPts val="0"/>
              </a:spcBef>
              <a:buNone/>
            </a:pPr>
            <a:endParaRPr lang="en-US" altLang="en-US" sz="2200" dirty="0">
              <a:solidFill>
                <a:schemeClr val="bg2">
                  <a:lumMod val="50000"/>
                </a:schemeClr>
              </a:solidFill>
              <a:latin typeface="Times New Roman" panose="02020603050405020304" pitchFamily="18" charset="0"/>
            </a:endParaRPr>
          </a:p>
          <a:p>
            <a:pPr>
              <a:lnSpc>
                <a:spcPct val="90000"/>
              </a:lnSpc>
            </a:pPr>
            <a:r>
              <a:rPr lang="en-US" altLang="en-US" sz="2200" dirty="0">
                <a:solidFill>
                  <a:schemeClr val="bg2">
                    <a:lumMod val="50000"/>
                  </a:schemeClr>
                </a:solidFill>
                <a:latin typeface="Times New Roman" panose="02020603050405020304" pitchFamily="18" charset="0"/>
              </a:rPr>
              <a:t>EEO is about removing barriers so all state employees have the chance to perform to the best of their abilities;</a:t>
            </a:r>
          </a:p>
          <a:p>
            <a:pPr marL="0" indent="0">
              <a:lnSpc>
                <a:spcPct val="90000"/>
              </a:lnSpc>
              <a:spcBef>
                <a:spcPts val="0"/>
              </a:spcBef>
              <a:buNone/>
            </a:pPr>
            <a:endParaRPr lang="en-US" altLang="en-US" sz="2200" dirty="0">
              <a:solidFill>
                <a:schemeClr val="bg2">
                  <a:lumMod val="50000"/>
                </a:schemeClr>
              </a:solidFill>
              <a:latin typeface="Times New Roman" panose="02020603050405020304" pitchFamily="18" charset="0"/>
            </a:endParaRPr>
          </a:p>
          <a:p>
            <a:pPr>
              <a:lnSpc>
                <a:spcPct val="150000"/>
              </a:lnSpc>
              <a:spcBef>
                <a:spcPts val="0"/>
              </a:spcBef>
            </a:pPr>
            <a:r>
              <a:rPr lang="en-US" altLang="en-US" sz="2200" dirty="0">
                <a:solidFill>
                  <a:schemeClr val="bg2">
                    <a:lumMod val="50000"/>
                  </a:schemeClr>
                </a:solidFill>
                <a:latin typeface="Times New Roman" panose="02020603050405020304" pitchFamily="18" charset="0"/>
              </a:rPr>
              <a:t>EEO is about maximizing the potential of DBM’s diverse population;</a:t>
            </a:r>
          </a:p>
          <a:p>
            <a:pPr marL="0" indent="0">
              <a:lnSpc>
                <a:spcPct val="90000"/>
              </a:lnSpc>
              <a:spcBef>
                <a:spcPts val="0"/>
              </a:spcBef>
              <a:buNone/>
            </a:pPr>
            <a:endParaRPr lang="en-US" altLang="en-US" sz="2200" dirty="0">
              <a:solidFill>
                <a:schemeClr val="bg2">
                  <a:lumMod val="50000"/>
                </a:schemeClr>
              </a:solidFill>
              <a:latin typeface="Times New Roman" panose="02020603050405020304" pitchFamily="18" charset="0"/>
            </a:endParaRPr>
          </a:p>
          <a:p>
            <a:pPr>
              <a:lnSpc>
                <a:spcPct val="90000"/>
              </a:lnSpc>
            </a:pPr>
            <a:r>
              <a:rPr lang="en-US" altLang="en-US" sz="2200" dirty="0">
                <a:solidFill>
                  <a:schemeClr val="bg2">
                    <a:lumMod val="50000"/>
                  </a:schemeClr>
                </a:solidFill>
                <a:latin typeface="Times New Roman" panose="02020603050405020304" pitchFamily="18" charset="0"/>
              </a:rPr>
              <a:t>EEO is about valuing people and respecting their abilities, backgrounds and talents.</a:t>
            </a:r>
          </a:p>
          <a:p>
            <a:pPr>
              <a:lnSpc>
                <a:spcPct val="90000"/>
              </a:lnSpc>
            </a:pPr>
            <a:endParaRPr lang="en-US" altLang="en-US" dirty="0"/>
          </a:p>
        </p:txBody>
      </p:sp>
      <p:sp>
        <p:nvSpPr>
          <p:cNvPr id="3" name="Slide Number Placeholder 2"/>
          <p:cNvSpPr>
            <a:spLocks noGrp="1"/>
          </p:cNvSpPr>
          <p:nvPr>
            <p:ph type="sldNum" sz="quarter" idx="12"/>
          </p:nvPr>
        </p:nvSpPr>
        <p:spPr>
          <a:xfrm>
            <a:off x="8153400" y="6172200"/>
            <a:ext cx="587375" cy="488950"/>
          </a:xfrm>
        </p:spPr>
        <p:txBody>
          <a:bodyPr/>
          <a:lstStyle/>
          <a:p>
            <a:r>
              <a:rPr lang="en-US" altLang="en-US" sz="1200" dirty="0">
                <a:solidFill>
                  <a:schemeClr val="tx1"/>
                </a:solidFill>
              </a:rPr>
              <a:t>7</a:t>
            </a:r>
          </a:p>
        </p:txBody>
      </p:sp>
    </p:spTree>
  </p:cSld>
  <p:clrMapOvr>
    <a:masterClrMapping/>
  </p:clrMapOvr>
  <p:transition>
    <p:split orient="vert" dir="in"/>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AutoShape 2"/>
          <p:cNvSpPr>
            <a:spLocks noGrp="1" noChangeArrowheads="1"/>
          </p:cNvSpPr>
          <p:nvPr>
            <p:ph type="title"/>
          </p:nvPr>
        </p:nvSpPr>
        <p:spPr>
          <a:xfrm>
            <a:off x="685800" y="1066800"/>
            <a:ext cx="8153400" cy="1066800"/>
          </a:xfrm>
        </p:spPr>
        <p:txBody>
          <a:bodyPr/>
          <a:lstStyle/>
          <a:p>
            <a:r>
              <a:rPr lang="en-US" altLang="en-US" sz="4800" dirty="0"/>
              <a:t>Workplace issues relevant to EEO</a:t>
            </a:r>
          </a:p>
        </p:txBody>
      </p:sp>
      <p:sp>
        <p:nvSpPr>
          <p:cNvPr id="146435" name="Rectangle 3"/>
          <p:cNvSpPr>
            <a:spLocks noGrp="1" noChangeArrowheads="1"/>
          </p:cNvSpPr>
          <p:nvPr>
            <p:ph type="body" idx="1"/>
          </p:nvPr>
        </p:nvSpPr>
        <p:spPr>
          <a:xfrm>
            <a:off x="838200" y="2514600"/>
            <a:ext cx="7693025" cy="3724275"/>
          </a:xfrm>
        </p:spPr>
        <p:txBody>
          <a:bodyPr/>
          <a:lstStyle/>
          <a:p>
            <a:r>
              <a:rPr lang="en-US" altLang="en-US" sz="2600" dirty="0">
                <a:solidFill>
                  <a:schemeClr val="bg2">
                    <a:lumMod val="50000"/>
                  </a:schemeClr>
                </a:solidFill>
                <a:latin typeface="Times New Roman" panose="02020603050405020304" pitchFamily="18" charset="0"/>
              </a:rPr>
              <a:t>Recruitment and retention</a:t>
            </a:r>
          </a:p>
          <a:p>
            <a:r>
              <a:rPr lang="en-US" altLang="en-US" sz="2600" dirty="0">
                <a:solidFill>
                  <a:schemeClr val="bg2">
                    <a:lumMod val="50000"/>
                  </a:schemeClr>
                </a:solidFill>
                <a:latin typeface="Times New Roman" panose="02020603050405020304" pitchFamily="18" charset="0"/>
              </a:rPr>
              <a:t>Career development and promotion</a:t>
            </a:r>
          </a:p>
          <a:p>
            <a:r>
              <a:rPr lang="en-US" altLang="en-US" sz="2600" dirty="0">
                <a:solidFill>
                  <a:schemeClr val="bg2">
                    <a:lumMod val="50000"/>
                  </a:schemeClr>
                </a:solidFill>
                <a:latin typeface="Times New Roman" panose="02020603050405020304" pitchFamily="18" charset="0"/>
              </a:rPr>
              <a:t>Work and family/caring responsibilities</a:t>
            </a:r>
          </a:p>
          <a:p>
            <a:r>
              <a:rPr lang="en-US" altLang="en-US" sz="2600" dirty="0">
                <a:solidFill>
                  <a:schemeClr val="bg2">
                    <a:lumMod val="50000"/>
                  </a:schemeClr>
                </a:solidFill>
                <a:latin typeface="Times New Roman" panose="02020603050405020304" pitchFamily="18" charset="0"/>
              </a:rPr>
              <a:t>Flexible working arrangements (</a:t>
            </a:r>
            <a:r>
              <a:rPr lang="en-US" altLang="en-US" sz="2400" i="1" dirty="0">
                <a:solidFill>
                  <a:schemeClr val="bg2">
                    <a:lumMod val="50000"/>
                  </a:schemeClr>
                </a:solidFill>
                <a:latin typeface="Times New Roman" panose="02020603050405020304" pitchFamily="18" charset="0"/>
              </a:rPr>
              <a:t>where permissible</a:t>
            </a:r>
            <a:r>
              <a:rPr lang="en-US" altLang="en-US" sz="2600" dirty="0">
                <a:solidFill>
                  <a:schemeClr val="bg2">
                    <a:lumMod val="50000"/>
                  </a:schemeClr>
                </a:solidFill>
                <a:latin typeface="Times New Roman" panose="02020603050405020304" pitchFamily="18" charset="0"/>
              </a:rPr>
              <a:t>)</a:t>
            </a:r>
          </a:p>
          <a:p>
            <a:r>
              <a:rPr lang="en-US" altLang="en-US" sz="2600" dirty="0">
                <a:solidFill>
                  <a:schemeClr val="bg2">
                    <a:lumMod val="50000"/>
                  </a:schemeClr>
                </a:solidFill>
                <a:latin typeface="Times New Roman" panose="02020603050405020304" pitchFamily="18" charset="0"/>
              </a:rPr>
              <a:t>Physical access</a:t>
            </a:r>
          </a:p>
          <a:p>
            <a:r>
              <a:rPr lang="en-US" altLang="en-US" sz="2600" dirty="0">
                <a:solidFill>
                  <a:schemeClr val="bg2">
                    <a:lumMod val="50000"/>
                  </a:schemeClr>
                </a:solidFill>
                <a:latin typeface="Times New Roman" panose="02020603050405020304" pitchFamily="18" charset="0"/>
              </a:rPr>
              <a:t>Cultural awareness</a:t>
            </a:r>
          </a:p>
          <a:p>
            <a:r>
              <a:rPr lang="en-US" altLang="en-US" sz="2600" dirty="0">
                <a:solidFill>
                  <a:schemeClr val="bg2">
                    <a:lumMod val="50000"/>
                  </a:schemeClr>
                </a:solidFill>
                <a:latin typeface="Times New Roman" panose="02020603050405020304" pitchFamily="18" charset="0"/>
              </a:rPr>
              <a:t>Workplace bullying and sexual harassment </a:t>
            </a:r>
          </a:p>
          <a:p>
            <a:endParaRPr lang="en-US" altLang="en-US" dirty="0"/>
          </a:p>
        </p:txBody>
      </p:sp>
      <p:sp>
        <p:nvSpPr>
          <p:cNvPr id="3" name="Slide Number Placeholder 2"/>
          <p:cNvSpPr>
            <a:spLocks noGrp="1"/>
          </p:cNvSpPr>
          <p:nvPr>
            <p:ph type="sldNum" sz="quarter" idx="12"/>
          </p:nvPr>
        </p:nvSpPr>
        <p:spPr>
          <a:xfrm>
            <a:off x="8001000" y="6172200"/>
            <a:ext cx="587375" cy="488950"/>
          </a:xfrm>
        </p:spPr>
        <p:txBody>
          <a:bodyPr/>
          <a:lstStyle/>
          <a:p>
            <a:r>
              <a:rPr lang="en-US" altLang="en-US" sz="1200" dirty="0">
                <a:solidFill>
                  <a:schemeClr val="tx1"/>
                </a:solidFill>
              </a:rPr>
              <a:t>8</a:t>
            </a:r>
          </a:p>
        </p:txBody>
      </p:sp>
    </p:spTree>
  </p:cSld>
  <p:clrMapOvr>
    <a:masterClrMapping/>
  </p:clrMapOvr>
  <p:transition>
    <p:split orient="vert" dir="in"/>
  </p:transition>
</p:sld>
</file>

<file path=ppt/theme/theme1.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Refined">
  <a:themeElements>
    <a:clrScheme name="Refined 1">
      <a:dk1>
        <a:srgbClr val="666633"/>
      </a:dk1>
      <a:lt1>
        <a:srgbClr val="FFFFFF"/>
      </a:lt1>
      <a:dk2>
        <a:srgbClr val="000000"/>
      </a:dk2>
      <a:lt2>
        <a:srgbClr val="FFFFFF"/>
      </a:lt2>
      <a:accent1>
        <a:srgbClr val="666699"/>
      </a:accent1>
      <a:accent2>
        <a:srgbClr val="990000"/>
      </a:accent2>
      <a:accent3>
        <a:srgbClr val="AAAAAA"/>
      </a:accent3>
      <a:accent4>
        <a:srgbClr val="DADADA"/>
      </a:accent4>
      <a:accent5>
        <a:srgbClr val="B8B8CA"/>
      </a:accent5>
      <a:accent6>
        <a:srgbClr val="8A0000"/>
      </a:accent6>
      <a:hlink>
        <a:srgbClr val="999900"/>
      </a:hlink>
      <a:folHlink>
        <a:srgbClr val="FFFFFF"/>
      </a:folHlink>
    </a:clrScheme>
    <a:fontScheme name="Refined">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Refined 1">
        <a:dk1>
          <a:srgbClr val="666633"/>
        </a:dk1>
        <a:lt1>
          <a:srgbClr val="FFFFFF"/>
        </a:lt1>
        <a:dk2>
          <a:srgbClr val="000000"/>
        </a:dk2>
        <a:lt2>
          <a:srgbClr val="FFFFFF"/>
        </a:lt2>
        <a:accent1>
          <a:srgbClr val="666699"/>
        </a:accent1>
        <a:accent2>
          <a:srgbClr val="990000"/>
        </a:accent2>
        <a:accent3>
          <a:srgbClr val="AAAAAA"/>
        </a:accent3>
        <a:accent4>
          <a:srgbClr val="DADADA"/>
        </a:accent4>
        <a:accent5>
          <a:srgbClr val="B8B8CA"/>
        </a:accent5>
        <a:accent6>
          <a:srgbClr val="8A0000"/>
        </a:accent6>
        <a:hlink>
          <a:srgbClr val="999900"/>
        </a:hlink>
        <a:folHlink>
          <a:srgbClr val="FFFFFF"/>
        </a:folHlink>
      </a:clrScheme>
      <a:clrMap bg1="dk2" tx1="lt1" bg2="dk1" tx2="lt2" accent1="accent1" accent2="accent2" accent3="accent3" accent4="accent4" accent5="accent5" accent6="accent6" hlink="hlink" folHlink="folHlink"/>
    </a:extraClrScheme>
    <a:extraClrScheme>
      <a:clrScheme name="Refined 2">
        <a:dk1>
          <a:srgbClr val="4D4D4D"/>
        </a:dk1>
        <a:lt1>
          <a:srgbClr val="FFFFFF"/>
        </a:lt1>
        <a:dk2>
          <a:srgbClr val="4A1102"/>
        </a:dk2>
        <a:lt2>
          <a:srgbClr val="FFFFFF"/>
        </a:lt2>
        <a:accent1>
          <a:srgbClr val="CC3300"/>
        </a:accent1>
        <a:accent2>
          <a:srgbClr val="666699"/>
        </a:accent2>
        <a:accent3>
          <a:srgbClr val="B1AAAA"/>
        </a:accent3>
        <a:accent4>
          <a:srgbClr val="DADADA"/>
        </a:accent4>
        <a:accent5>
          <a:srgbClr val="E2ADAA"/>
        </a:accent5>
        <a:accent6>
          <a:srgbClr val="5C5C8A"/>
        </a:accent6>
        <a:hlink>
          <a:srgbClr val="FF9900"/>
        </a:hlink>
        <a:folHlink>
          <a:srgbClr val="FFFFFF"/>
        </a:folHlink>
      </a:clrScheme>
      <a:clrMap bg1="dk2" tx1="lt1" bg2="dk1" tx2="lt2" accent1="accent1" accent2="accent2" accent3="accent3" accent4="accent4" accent5="accent5" accent6="accent6" hlink="hlink" folHlink="folHlink"/>
    </a:extraClrScheme>
    <a:extraClrScheme>
      <a:clrScheme name="Refined 3">
        <a:dk1>
          <a:srgbClr val="666699"/>
        </a:dk1>
        <a:lt1>
          <a:srgbClr val="FFFFFF"/>
        </a:lt1>
        <a:dk2>
          <a:srgbClr val="400040"/>
        </a:dk2>
        <a:lt2>
          <a:srgbClr val="FFFFFF"/>
        </a:lt2>
        <a:accent1>
          <a:srgbClr val="FFCC00"/>
        </a:accent1>
        <a:accent2>
          <a:srgbClr val="FF3300"/>
        </a:accent2>
        <a:accent3>
          <a:srgbClr val="AFAAAF"/>
        </a:accent3>
        <a:accent4>
          <a:srgbClr val="DADADA"/>
        </a:accent4>
        <a:accent5>
          <a:srgbClr val="FFE2AA"/>
        </a:accent5>
        <a:accent6>
          <a:srgbClr val="E72D00"/>
        </a:accent6>
        <a:hlink>
          <a:srgbClr val="CC9900"/>
        </a:hlink>
        <a:folHlink>
          <a:srgbClr val="CC3300"/>
        </a:folHlink>
      </a:clrScheme>
      <a:clrMap bg1="dk2" tx1="lt1" bg2="dk1" tx2="lt2" accent1="accent1" accent2="accent2" accent3="accent3" accent4="accent4" accent5="accent5" accent6="accent6" hlink="hlink" folHlink="folHlink"/>
    </a:extraClrScheme>
    <a:extraClrScheme>
      <a:clrScheme name="Refined 4">
        <a:dk1>
          <a:srgbClr val="4D4D4D"/>
        </a:dk1>
        <a:lt1>
          <a:srgbClr val="FFFFFF"/>
        </a:lt1>
        <a:dk2>
          <a:srgbClr val="006699"/>
        </a:dk2>
        <a:lt2>
          <a:srgbClr val="CCECFF"/>
        </a:lt2>
        <a:accent1>
          <a:srgbClr val="339966"/>
        </a:accent1>
        <a:accent2>
          <a:srgbClr val="3366FF"/>
        </a:accent2>
        <a:accent3>
          <a:srgbClr val="AAB8CA"/>
        </a:accent3>
        <a:accent4>
          <a:srgbClr val="DADADA"/>
        </a:accent4>
        <a:accent5>
          <a:srgbClr val="ADCAB8"/>
        </a:accent5>
        <a:accent6>
          <a:srgbClr val="2D5CE7"/>
        </a:accent6>
        <a:hlink>
          <a:srgbClr val="33CCFF"/>
        </a:hlink>
        <a:folHlink>
          <a:srgbClr val="FFFFFF"/>
        </a:folHlink>
      </a:clrScheme>
      <a:clrMap bg1="dk2" tx1="lt1" bg2="dk1" tx2="lt2" accent1="accent1" accent2="accent2" accent3="accent3" accent4="accent4" accent5="accent5" accent6="accent6" hlink="hlink" folHlink="folHlink"/>
    </a:extraClrScheme>
    <a:extraClrScheme>
      <a:clrScheme name="Refined 5">
        <a:dk1>
          <a:srgbClr val="000000"/>
        </a:dk1>
        <a:lt1>
          <a:srgbClr val="FFFFFF"/>
        </a:lt1>
        <a:dk2>
          <a:srgbClr val="CC0000"/>
        </a:dk2>
        <a:lt2>
          <a:srgbClr val="666699"/>
        </a:lt2>
        <a:accent1>
          <a:srgbClr val="FF6600"/>
        </a:accent1>
        <a:accent2>
          <a:srgbClr val="FF9933"/>
        </a:accent2>
        <a:accent3>
          <a:srgbClr val="FFFFFF"/>
        </a:accent3>
        <a:accent4>
          <a:srgbClr val="000000"/>
        </a:accent4>
        <a:accent5>
          <a:srgbClr val="FFB8AA"/>
        </a:accent5>
        <a:accent6>
          <a:srgbClr val="E78A2D"/>
        </a:accent6>
        <a:hlink>
          <a:srgbClr val="FFCC00"/>
        </a:hlink>
        <a:folHlink>
          <a:srgbClr val="333399"/>
        </a:folHlink>
      </a:clrScheme>
      <a:clrMap bg1="lt1" tx1="dk1" bg2="lt2" tx2="dk2" accent1="accent1" accent2="accent2" accent3="accent3" accent4="accent4" accent5="accent5" accent6="accent6" hlink="hlink" folHlink="folHlink"/>
    </a:extraClrScheme>
    <a:extraClrScheme>
      <a:clrScheme name="Refined 6">
        <a:dk1>
          <a:srgbClr val="000000"/>
        </a:dk1>
        <a:lt1>
          <a:srgbClr val="FFFFFF"/>
        </a:lt1>
        <a:dk2>
          <a:srgbClr val="000000"/>
        </a:dk2>
        <a:lt2>
          <a:srgbClr val="C0C0C0"/>
        </a:lt2>
        <a:accent1>
          <a:srgbClr val="CC3300"/>
        </a:accent1>
        <a:accent2>
          <a:srgbClr val="666699"/>
        </a:accent2>
        <a:accent3>
          <a:srgbClr val="FFFFFF"/>
        </a:accent3>
        <a:accent4>
          <a:srgbClr val="000000"/>
        </a:accent4>
        <a:accent5>
          <a:srgbClr val="E2ADAA"/>
        </a:accent5>
        <a:accent6>
          <a:srgbClr val="5C5C8A"/>
        </a:accent6>
        <a:hlink>
          <a:srgbClr val="999900"/>
        </a:hlink>
        <a:folHlink>
          <a:srgbClr val="4D4D4D"/>
        </a:folHlink>
      </a:clrScheme>
      <a:clrMap bg1="lt1" tx1="dk1" bg2="lt2" tx2="dk2" accent1="accent1" accent2="accent2" accent3="accent3" accent4="accent4" accent5="accent5" accent6="accent6" hlink="hlink" folHlink="folHlink"/>
    </a:extraClrScheme>
    <a:extraClrScheme>
      <a:clrScheme name="Refined 7">
        <a:dk1>
          <a:srgbClr val="000000"/>
        </a:dk1>
        <a:lt1>
          <a:srgbClr val="FFFFFF"/>
        </a:lt1>
        <a:dk2>
          <a:srgbClr val="000066"/>
        </a:dk2>
        <a:lt2>
          <a:srgbClr val="333399"/>
        </a:lt2>
        <a:accent1>
          <a:srgbClr val="3399FF"/>
        </a:accent1>
        <a:accent2>
          <a:srgbClr val="9999FF"/>
        </a:accent2>
        <a:accent3>
          <a:srgbClr val="FFFFFF"/>
        </a:accent3>
        <a:accent4>
          <a:srgbClr val="000000"/>
        </a:accent4>
        <a:accent5>
          <a:srgbClr val="ADCAFF"/>
        </a:accent5>
        <a:accent6>
          <a:srgbClr val="8A8AE7"/>
        </a:accent6>
        <a:hlink>
          <a:srgbClr val="00CCFF"/>
        </a:hlink>
        <a:folHlink>
          <a:srgbClr val="5F5F5F"/>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4E1F4424170654A94B98C805DAC1B96" ma:contentTypeVersion="6" ma:contentTypeDescription="Create a new document." ma:contentTypeScope="" ma:versionID="64bae178d2d0e9be8f9726d6516cc5af">
  <xsd:schema xmlns:xsd="http://www.w3.org/2001/XMLSchema" xmlns:xs="http://www.w3.org/2001/XMLSchema" xmlns:p="http://schemas.microsoft.com/office/2006/metadata/properties" xmlns:ns1="http://schemas.microsoft.com/sharepoint/v3" targetNamespace="http://schemas.microsoft.com/office/2006/metadata/properties" ma:root="true" ma:fieldsID="2ab91acf0173590172983a49406d7043"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 ma:hidden="true" ma:internalName="PublishingStartDate" ma:readOnly="false">
      <xsd:simpleType>
        <xsd:restriction base="dms:Unknown"/>
      </xsd:simpleType>
    </xsd:element>
    <xsd:element name="PublishingExpirationDate" ma:index="5" nillable="true" ma:displayName="Scheduling End Date" ma:description="" ma:hidden="true" ma:internalName="PublishingExpirationDate"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894A637E-712B-4370-8A60-BA8038DD9A90}"/>
</file>

<file path=customXml/itemProps2.xml><?xml version="1.0" encoding="utf-8"?>
<ds:datastoreItem xmlns:ds="http://schemas.openxmlformats.org/officeDocument/2006/customXml" ds:itemID="{78644D11-F2B1-4CB9-8B03-CE598ABA0AF5}"/>
</file>

<file path=customXml/itemProps3.xml><?xml version="1.0" encoding="utf-8"?>
<ds:datastoreItem xmlns:ds="http://schemas.openxmlformats.org/officeDocument/2006/customXml" ds:itemID="{D5C5A10F-CED6-47D1-AE68-82D04AADF26F}"/>
</file>

<file path=docProps/app.xml><?xml version="1.0" encoding="utf-8"?>
<Properties xmlns="http://schemas.openxmlformats.org/officeDocument/2006/extended-properties" xmlns:vt="http://schemas.openxmlformats.org/officeDocument/2006/docPropsVTypes">
  <Template>Ocean</Template>
  <TotalTime>9175</TotalTime>
  <Words>4168</Words>
  <Application>Microsoft Office PowerPoint</Application>
  <PresentationFormat>On-screen Show (4:3)</PresentationFormat>
  <Paragraphs>353</Paragraphs>
  <Slides>31</Slides>
  <Notes>28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31</vt:i4>
      </vt:variant>
    </vt:vector>
  </HeadingPairs>
  <TitlesOfParts>
    <vt:vector size="37" baseType="lpstr">
      <vt:lpstr>Arial</vt:lpstr>
      <vt:lpstr>Impact</vt:lpstr>
      <vt:lpstr>Times New Roman</vt:lpstr>
      <vt:lpstr>Wingdings</vt:lpstr>
      <vt:lpstr>Capsules</vt:lpstr>
      <vt:lpstr>2_Refined</vt:lpstr>
      <vt:lpstr>Department of Budget &amp; Management Office of Fair Practices  Equal Employment Opportunity (EEO) Training Directors, Managers, and Supervisors</vt:lpstr>
      <vt:lpstr>Equal Employment Opportunity  </vt:lpstr>
      <vt:lpstr>EEO Self-Inventory</vt:lpstr>
      <vt:lpstr>  Objectives:</vt:lpstr>
      <vt:lpstr>Objective #1</vt:lpstr>
      <vt:lpstr>Definitions</vt:lpstr>
      <vt:lpstr>EEO is the LAW…</vt:lpstr>
      <vt:lpstr>EEO in the Workplace</vt:lpstr>
      <vt:lpstr>Workplace issues relevant to EEO</vt:lpstr>
      <vt:lpstr>Protected Groups</vt:lpstr>
      <vt:lpstr>What is discrimination?</vt:lpstr>
      <vt:lpstr>Objective #2</vt:lpstr>
      <vt:lpstr>Directors, Managers &amp; Supervisors Roles &amp; Responsibilities in the EEO Process</vt:lpstr>
      <vt:lpstr>Directors, Managers &amp; Supervisors Responsibilities in EEO…</vt:lpstr>
      <vt:lpstr>   The Role of the Director, Manager &amp; Supervisor in an EEO complaint is to…</vt:lpstr>
      <vt:lpstr>The Role of the Director, Manager &amp; Supervisor an an EEO complaint continued…</vt:lpstr>
      <vt:lpstr>How Does the  Complaint Process Work? </vt:lpstr>
      <vt:lpstr>How Does the Complaint Process Work? (cont.)</vt:lpstr>
      <vt:lpstr>What to Do When a Employee Files A Complaint …</vt:lpstr>
      <vt:lpstr>What to Do When Employee Files a Complaint …</vt:lpstr>
      <vt:lpstr>Objective #3</vt:lpstr>
      <vt:lpstr>Steps to Reduce Discrimination Complaints</vt:lpstr>
      <vt:lpstr>Steps to Reduce Discrimination Complaints</vt:lpstr>
      <vt:lpstr>Steps to Reduce Discrimination Complaints continued…</vt:lpstr>
      <vt:lpstr>Steps to Reduce Discrimination Complaints continued…</vt:lpstr>
      <vt:lpstr>PowerPoint Presentation</vt:lpstr>
      <vt:lpstr>Objective #4</vt:lpstr>
      <vt:lpstr>How EEO Benefits Your Department, the Agency and the State.</vt:lpstr>
      <vt:lpstr>Objective #5</vt:lpstr>
      <vt:lpstr>Potential Actions…</vt:lpstr>
      <vt:lpstr>EEO - Wrap Up &amp;  Making the Connection</vt:lpstr>
    </vt:vector>
  </TitlesOfParts>
  <Company>Maryland Dept. of Budget and Management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EEO</dc:creator>
  <cp:keywords>EEO DBM Directors, Managers, Supervisors Training</cp:keywords>
  <cp:lastModifiedBy>Darlene Young</cp:lastModifiedBy>
  <cp:revision>109</cp:revision>
  <dcterms:created xsi:type="dcterms:W3CDTF">2011-08-10T18:36:12Z</dcterms:created>
  <dcterms:modified xsi:type="dcterms:W3CDTF">2020-12-09T13:20:50Z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0x010100B4E1F4424170654A94B98C805DAC1B96</vt:lpwstr>
  </property>
</Properties>
</file>