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2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550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35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89509E-6AF8-4AB1-84B1-635516FC0E4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5D10567D-E9FF-4E5D-A14B-350A27C9EFC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5B2F6B8-2C6F-45A3-919B-A14F3DA15C6A}" type="datetimeFigureOut">
              <a:rPr lang="en-US"/>
              <a:pPr>
                <a:defRPr/>
              </a:pPr>
              <a:t>2/9/2021</a:t>
            </a:fld>
            <a:endParaRPr lang="en-US"/>
          </a:p>
        </p:txBody>
      </p:sp>
      <p:sp>
        <p:nvSpPr>
          <p:cNvPr id="4" name="Slide Image Placeholder 3">
            <a:extLst>
              <a:ext uri="{FF2B5EF4-FFF2-40B4-BE49-F238E27FC236}">
                <a16:creationId xmlns:a16="http://schemas.microsoft.com/office/drawing/2014/main" id="{39401B5F-4C8B-41F3-AF58-43CFE2FFC19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9EFC3E6-68F1-4988-AB0E-5C46E32CB33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E036E2C-DB02-4B87-85EB-C20DDB63EA5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69583ABD-72C7-4748-B3CA-C99DFE1FD95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52AB788-2A8E-493A-A7CD-C8919FB705A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177AF3-B151-4E99-8672-B7020B14D371}" type="slidenum">
              <a:rPr lang="en-US" altLang="en-US"/>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78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37935CF-B43B-419C-A289-F9FA64CA7969}" type="slidenum">
              <a:rPr lang="en-US" altLang="en-US"/>
              <a:pPr/>
              <a:t>21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994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386B821-B680-4901-B928-490934C6A791}" type="slidenum">
              <a:rPr lang="en-US" altLang="en-US"/>
              <a:pPr/>
              <a:t>22</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40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9599FF5-FFD9-4ACC-8723-B4DE579E6837}" type="slidenum">
              <a:rPr lang="en-US" altLang="en-US"/>
              <a:pPr/>
              <a:t>23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2/9/2021</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64460E43-1401-45F3-A93F-4D75536B3FF0}" type="slidenum">
              <a:rPr lang="en-US" altLang="en-US" smtClean="0"/>
              <a:pPr>
                <a:defRPr/>
              </a:pPr>
              <a:t>‹#›</a:t>
            </a:fld>
            <a:endParaRPr lang="en-US" altLang="en-US" dirty="0"/>
          </a:p>
        </p:txBody>
      </p:sp>
    </p:spTree>
    <p:extLst>
      <p:ext uri="{BB962C8B-B14F-4D97-AF65-F5344CB8AC3E}">
        <p14:creationId xmlns:p14="http://schemas.microsoft.com/office/powerpoint/2010/main" val="3356152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pPr/>
              <a:t>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64460E43-1401-45F3-A93F-4D75536B3FF0}" type="slidenum">
              <a:rPr lang="en-US" altLang="en-US" smtClean="0"/>
              <a:pPr>
                <a:defRPr/>
              </a:pPr>
              <a:t>‹#›</a:t>
            </a:fld>
            <a:endParaRPr lang="en-US" altLang="en-US"/>
          </a:p>
        </p:txBody>
      </p:sp>
    </p:spTree>
    <p:extLst>
      <p:ext uri="{BB962C8B-B14F-4D97-AF65-F5344CB8AC3E}">
        <p14:creationId xmlns:p14="http://schemas.microsoft.com/office/powerpoint/2010/main" val="89905244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pPr/>
              <a:t>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64460E43-1401-45F3-A93F-4D75536B3FF0}" type="slidenum">
              <a:rPr lang="en-US" altLang="en-US" smtClean="0"/>
              <a:pPr>
                <a:defRPr/>
              </a:pPr>
              <a:t>‹#›</a:t>
            </a:fld>
            <a:endParaRPr lang="en-US" altLang="en-US"/>
          </a:p>
        </p:txBody>
      </p:sp>
    </p:spTree>
    <p:extLst>
      <p:ext uri="{BB962C8B-B14F-4D97-AF65-F5344CB8AC3E}">
        <p14:creationId xmlns:p14="http://schemas.microsoft.com/office/powerpoint/2010/main" val="16915740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pPr/>
              <a:t>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64460E43-1401-45F3-A93F-4D75536B3FF0}" type="slidenum">
              <a:rPr lang="en-US" altLang="en-US" smtClean="0"/>
              <a:pPr>
                <a:defRPr/>
              </a:pPr>
              <a:t>‹#›</a:t>
            </a:fld>
            <a:endParaRPr lang="en-US" altLang="en-US" dirty="0"/>
          </a:p>
        </p:txBody>
      </p:sp>
    </p:spTree>
    <p:extLst>
      <p:ext uri="{BB962C8B-B14F-4D97-AF65-F5344CB8AC3E}">
        <p14:creationId xmlns:p14="http://schemas.microsoft.com/office/powerpoint/2010/main" val="427945497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fld id="{C12CB982-18CD-40D6-9B68-1A1BB8838C1D}" type="datetime1">
              <a:rPr lang="en-US" smtClean="0"/>
              <a:pPr>
                <a:defRPr/>
              </a:pPr>
              <a:t>2/9/2021</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1BD2EFEB-81B6-42E9-AC1E-942DC2330EBA}" type="slidenum">
              <a:rPr lang="en-US" altLang="en-US" smtClean="0"/>
              <a:pPr>
                <a:defRPr/>
              </a:pPr>
              <a:t>‹#›</a:t>
            </a:fld>
            <a:endParaRPr lang="en-US" altLang="en-US"/>
          </a:p>
        </p:txBody>
      </p:sp>
    </p:spTree>
    <p:extLst>
      <p:ext uri="{BB962C8B-B14F-4D97-AF65-F5344CB8AC3E}">
        <p14:creationId xmlns:p14="http://schemas.microsoft.com/office/powerpoint/2010/main" val="214965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pPr/>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64460E43-1401-45F3-A93F-4D75536B3FF0}" type="slidenum">
              <a:rPr lang="en-US" altLang="en-US" smtClean="0"/>
              <a:pPr>
                <a:defRPr/>
              </a:pPr>
              <a:t>‹#›</a:t>
            </a:fld>
            <a:endParaRPr lang="en-US" altLang="en-US"/>
          </a:p>
        </p:txBody>
      </p:sp>
    </p:spTree>
    <p:extLst>
      <p:ext uri="{BB962C8B-B14F-4D97-AF65-F5344CB8AC3E}">
        <p14:creationId xmlns:p14="http://schemas.microsoft.com/office/powerpoint/2010/main" val="10193577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pPr/>
              <a:t>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64460E43-1401-45F3-A93F-4D75536B3FF0}" type="slidenum">
              <a:rPr lang="en-US" altLang="en-US" smtClean="0"/>
              <a:pPr>
                <a:defRPr/>
              </a:pPr>
              <a:t>‹#›</a:t>
            </a:fld>
            <a:endParaRPr lang="en-US" altLang="en-US"/>
          </a:p>
        </p:txBody>
      </p:sp>
    </p:spTree>
    <p:extLst>
      <p:ext uri="{BB962C8B-B14F-4D97-AF65-F5344CB8AC3E}">
        <p14:creationId xmlns:p14="http://schemas.microsoft.com/office/powerpoint/2010/main" val="11721914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fld id="{BE2ED6B2-3504-40A6-B39D-F276D29425D4}" type="datetime1">
              <a:rPr lang="en-US" smtClean="0"/>
              <a:pPr>
                <a:defRPr/>
              </a:pPr>
              <a:t>2/9/2021</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p>
        </p:txBody>
      </p:sp>
      <p:sp>
        <p:nvSpPr>
          <p:cNvPr id="5" name="Slide Number Placeholder 4"/>
          <p:cNvSpPr>
            <a:spLocks noGrp="1"/>
          </p:cNvSpPr>
          <p:nvPr>
            <p:ph type="sldNum" sz="quarter" idx="12"/>
          </p:nvPr>
        </p:nvSpPr>
        <p:spPr/>
        <p:txBody>
          <a:bodyPr/>
          <a:lstStyle/>
          <a:p>
            <a:pPr>
              <a:defRPr/>
            </a:pPr>
            <a:fld id="{9614FA31-FF7E-44D3-A1E8-94FD73B13CF2}" type="slidenum">
              <a:rPr lang="en-US" altLang="en-US" smtClean="0"/>
              <a:pPr>
                <a:defRPr/>
              </a:pPr>
              <a:t>‹#›</a:t>
            </a:fld>
            <a:endParaRPr lang="en-US" altLang="en-US"/>
          </a:p>
        </p:txBody>
      </p:sp>
    </p:spTree>
    <p:extLst>
      <p:ext uri="{BB962C8B-B14F-4D97-AF65-F5344CB8AC3E}">
        <p14:creationId xmlns:p14="http://schemas.microsoft.com/office/powerpoint/2010/main" val="2865994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FEE298-8064-4490-BD69-04BACBA08135}" type="datetime1">
              <a:rPr lang="en-US" smtClean="0"/>
              <a:pPr>
                <a:defRPr/>
              </a:pPr>
              <a:t>2/9/2021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F9A7DD9-3A1E-4556-977A-BBF48C6EF1ED}" type="slidenum">
              <a:rPr lang="en-US" altLang="en-US" smtClean="0"/>
              <a:pPr>
                <a:defRPr/>
              </a:pPr>
              <a:t>‹#›</a:t>
            </a:fld>
            <a:endParaRPr lang="en-US" altLang="en-US"/>
          </a:p>
        </p:txBody>
      </p:sp>
    </p:spTree>
    <p:extLst>
      <p:ext uri="{BB962C8B-B14F-4D97-AF65-F5344CB8AC3E}">
        <p14:creationId xmlns:p14="http://schemas.microsoft.com/office/powerpoint/2010/main" val="2220275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96DFF08F-DC6B-4601-B491-B0F83F6DD2DA}" type="datetimeFigureOut">
              <a:rPr lang="en-US" smtClean="0"/>
              <a:pPr/>
              <a:t>2/9/2021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pPr>
              <a:defRPr/>
            </a:pPr>
            <a:fld id="{64460E43-1401-45F3-A93F-4D75536B3FF0}" type="slidenum">
              <a:rPr lang="en-US" altLang="en-US" smtClean="0"/>
              <a:pPr>
                <a:defRPr/>
              </a:pPr>
              <a:t>‹#›</a:t>
            </a:fld>
            <a:endParaRPr lang="en-US" altLang="en-US"/>
          </a:p>
        </p:txBody>
      </p:sp>
    </p:spTree>
    <p:extLst>
      <p:ext uri="{BB962C8B-B14F-4D97-AF65-F5344CB8AC3E}">
        <p14:creationId xmlns:p14="http://schemas.microsoft.com/office/powerpoint/2010/main" val="290665869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96DFF08F-DC6B-4601-B491-B0F83F6DD2DA}" type="datetimeFigureOut">
              <a:rPr lang="en-US" smtClean="0"/>
              <a:pPr/>
              <a:t>2/9/2021</a:t>
            </a:fld>
            <a:endParaRPr lang="en-US" dirty="0"/>
          </a:p>
        </p:txBody>
      </p:sp>
      <p:sp>
        <p:nvSpPr>
          <p:cNvPr id="10" name="Slide Number Placeholder 9"/>
          <p:cNvSpPr>
            <a:spLocks noGrp="1"/>
          </p:cNvSpPr>
          <p:nvPr>
            <p:ph type="sldNum" sz="quarter" idx="12"/>
          </p:nvPr>
        </p:nvSpPr>
        <p:spPr/>
        <p:txBody>
          <a:bodyPr/>
          <a:lstStyle/>
          <a:p>
            <a:pPr>
              <a:defRPr/>
            </a:pPr>
            <a:fld id="{64460E43-1401-45F3-A93F-4D75536B3FF0}" type="slidenum">
              <a:rPr lang="en-US" altLang="en-US" smtClean="0"/>
              <a:pPr>
                <a:defRPr/>
              </a:pPr>
              <a:t>‹#›</a:t>
            </a:fld>
            <a:endParaRPr lang="en-US" altLang="en-US"/>
          </a:p>
        </p:txBody>
      </p:sp>
    </p:spTree>
    <p:extLst>
      <p:ext uri="{BB962C8B-B14F-4D97-AF65-F5344CB8AC3E}">
        <p14:creationId xmlns:p14="http://schemas.microsoft.com/office/powerpoint/2010/main" val="134000548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342AF4EB-0FEB-4517-9CE8-85B5B914CA9A}" type="datetimeFigureOut">
              <a:rPr lang="en-US" smtClean="0"/>
              <a:t>2/9/2021</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64460E43-1401-45F3-A93F-4D75536B3FF0}" type="slidenum">
              <a:rPr lang="en-US" altLang="en-US" smtClean="0"/>
              <a:pPr>
                <a:defRPr/>
              </a:pPr>
              <a:t>‹#›</a:t>
            </a:fld>
            <a:endParaRPr lang="en-US" altLang="en-US"/>
          </a:p>
        </p:txBody>
      </p:sp>
    </p:spTree>
    <p:extLst>
      <p:ext uri="{BB962C8B-B14F-4D97-AF65-F5344CB8AC3E}">
        <p14:creationId xmlns:p14="http://schemas.microsoft.com/office/powerpoint/2010/main" val="1596458832"/>
      </p:ext>
    </p:extLst>
  </p:cSld>
  <p:clrMap bg1="lt1" tx1="dk1" bg2="lt2" tx2="dk2" accent1="accent1" accent2="accent2" accent3="accent3" accent4="accent4" accent5="accent5" accent6="accent6" hlink="hlink" folHlink="folHlink"/>
  <p:sldLayoutIdLst>
    <p:sldLayoutId id="2147485510" r:id="rId1"/>
    <p:sldLayoutId id="2147485511" r:id="rId2"/>
    <p:sldLayoutId id="2147485512" r:id="rId3"/>
    <p:sldLayoutId id="2147485513" r:id="rId4"/>
    <p:sldLayoutId id="2147485514" r:id="rId5"/>
    <p:sldLayoutId id="2147485515" r:id="rId6"/>
    <p:sldLayoutId id="2147485516" r:id="rId7"/>
    <p:sldLayoutId id="2147485517" r:id="rId8"/>
    <p:sldLayoutId id="2147485518" r:id="rId9"/>
    <p:sldLayoutId id="2147485519" r:id="rId10"/>
    <p:sldLayoutId id="2147485520" r:id="rId11"/>
  </p:sldLayoutIdLst>
  <p:hf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762000" y="1295400"/>
            <a:ext cx="7696200" cy="2667000"/>
          </a:xfrm>
        </p:spPr>
        <p:txBody>
          <a:bodyPr/>
          <a:lstStyle/>
          <a:p>
            <a:pPr algn="ctr" eaLnBrk="1" hangingPunct="1"/>
            <a:r>
              <a:rPr lang="en-US" altLang="en-US" sz="2800" dirty="0" smtClean="0">
                <a:latin typeface="Times New Roman" panose="02020603050405020304" pitchFamily="18" charset="0"/>
                <a:cs typeface="Times New Roman" panose="02020603050405020304" pitchFamily="18" charset="0"/>
              </a:rPr>
              <a:t>The Fundamentals of the Americans with Disabilities Act (ADA), Americans with Disabilities Act Amendments Act (ADAAA) &amp; Reasonable Accommodation Process</a:t>
            </a:r>
            <a:endParaRPr lang="en-US" altLang="en-US" sz="2800" dirty="0" smtClean="0"/>
          </a:p>
        </p:txBody>
      </p:sp>
      <p:sp>
        <p:nvSpPr>
          <p:cNvPr id="3" name="Subtitle 2">
            <a:extLst>
              <a:ext uri="{FF2B5EF4-FFF2-40B4-BE49-F238E27FC236}">
                <a16:creationId xmlns:a16="http://schemas.microsoft.com/office/drawing/2014/main" id="{6F04712F-618B-41AE-904E-41EC13CAA36D}"/>
              </a:ext>
            </a:extLst>
          </p:cNvPr>
          <p:cNvSpPr>
            <a:spLocks noGrp="1"/>
          </p:cNvSpPr>
          <p:nvPr>
            <p:ph type="subTitle" idx="1"/>
          </p:nvPr>
        </p:nvSpPr>
        <p:spPr>
          <a:xfrm>
            <a:off x="1371600" y="3886200"/>
            <a:ext cx="6705600" cy="1752600"/>
          </a:xfrm>
        </p:spPr>
        <p:txBody>
          <a:bodyPr rtlCol="0">
            <a:normAutofit/>
          </a:bodyPr>
          <a:lstStyle/>
          <a:p>
            <a:pPr algn="ctr" eaLnBrk="1" hangingPunct="1">
              <a:defRPr/>
            </a:pPr>
            <a:endParaRPr lang="en-US" cap="none" dirty="0" smtClean="0">
              <a:latin typeface="Times New Roman" panose="02020603050405020304" pitchFamily="18" charset="0"/>
              <a:cs typeface="Times New Roman" panose="02020603050405020304" pitchFamily="18" charset="0"/>
            </a:endParaRPr>
          </a:p>
          <a:p>
            <a:pPr algn="ctr" eaLnBrk="1" hangingPunct="1">
              <a:defRPr/>
            </a:pPr>
            <a:r>
              <a:rPr lang="en-US" cap="none" dirty="0" smtClean="0">
                <a:latin typeface="Times New Roman" panose="02020603050405020304" pitchFamily="18" charset="0"/>
                <a:cs typeface="Times New Roman" panose="02020603050405020304" pitchFamily="18" charset="0"/>
              </a:rPr>
              <a:t>Presented by</a:t>
            </a:r>
            <a:r>
              <a:rPr lang="en-US" dirty="0" smtClean="0">
                <a:latin typeface="Times New Roman" panose="02020603050405020304" pitchFamily="18" charset="0"/>
                <a:cs typeface="Times New Roman" panose="02020603050405020304" pitchFamily="18" charset="0"/>
              </a:rPr>
              <a: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eaLnBrk="1" hangingPunct="1"/>
            <a:r>
              <a:rPr lang="en-US" altLang="en-US" sz="3200" dirty="0" smtClean="0">
                <a:latin typeface="Times New Roman" panose="02020603050405020304" pitchFamily="18" charset="0"/>
                <a:cs typeface="Times New Roman" panose="02020603050405020304" pitchFamily="18" charset="0"/>
              </a:rPr>
              <a:t>EXAMPLES OF AN REQUEST A REASONABLE ACCOMMODATION</a:t>
            </a:r>
            <a:endParaRPr lang="en-US" altLang="en-US" sz="3200" dirty="0" smtClean="0"/>
          </a:p>
        </p:txBody>
      </p:sp>
      <p:sp>
        <p:nvSpPr>
          <p:cNvPr id="3" name="Content Placeholder 2">
            <a:extLst>
              <a:ext uri="{FF2B5EF4-FFF2-40B4-BE49-F238E27FC236}">
                <a16:creationId xmlns:a16="http://schemas.microsoft.com/office/drawing/2014/main" id="{379C614C-4FA6-4288-9270-C25F881F5C25}"/>
              </a:ext>
            </a:extLst>
          </p:cNvPr>
          <p:cNvSpPr>
            <a:spLocks noGrp="1"/>
          </p:cNvSpPr>
          <p:nvPr>
            <p:ph idx="1"/>
          </p:nvPr>
        </p:nvSpPr>
        <p:spPr>
          <a:xfrm>
            <a:off x="914400" y="1905000"/>
            <a:ext cx="7391400" cy="4050792"/>
          </a:xfrm>
        </p:spPr>
        <p:txBody>
          <a:bodyPr>
            <a:normAutofit/>
          </a:bodyPr>
          <a:lstStyle/>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1800"/>
              </a:spcBef>
              <a:defRPr/>
            </a:pPr>
            <a:r>
              <a:rPr lang="en-US" sz="1400" dirty="0">
                <a:latin typeface="Times New Roman" panose="02020603050405020304" pitchFamily="18" charset="0"/>
                <a:cs typeface="Times New Roman" panose="02020603050405020304" pitchFamily="18" charset="0"/>
              </a:rPr>
              <a:t>An employee with sensory impairments may provide their manager with a doctors note that explains the employee impairment and recommended accommodation</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1800"/>
              </a:spcBef>
              <a:defRPr/>
            </a:pPr>
            <a:r>
              <a:rPr lang="en-US" sz="1400" dirty="0">
                <a:latin typeface="Times New Roman" panose="02020603050405020304" pitchFamily="18" charset="0"/>
                <a:cs typeface="Times New Roman" panose="02020603050405020304" pitchFamily="18" charset="0"/>
              </a:rPr>
              <a:t>An applicant who is blind and applies for a job as a customer service representative.  John could perform this job with assistive technology, such as a program that reads information on the screen.  During the hiring process, the applicants job coach contacted HR via phone and advised the employer of their clients disability and the accommodation needed to compete for the position</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1800"/>
              </a:spcBef>
              <a:defRPr/>
            </a:pPr>
            <a:r>
              <a:rPr lang="en-US" sz="1400" dirty="0">
                <a:latin typeface="Times New Roman" panose="02020603050405020304" pitchFamily="18" charset="0"/>
                <a:cs typeface="Times New Roman" panose="02020603050405020304" pitchFamily="18" charset="0"/>
              </a:rPr>
              <a:t>An employee or applicant can request and accommodation via phone, email, or in person conversation.</a:t>
            </a:r>
          </a:p>
          <a:p>
            <a:pPr marL="0" indent="0" eaLnBrk="1" hangingPunct="1">
              <a:buFont typeface="Arial" panose="020B0604020202020204" pitchFamily="34" charset="0"/>
              <a:buNone/>
              <a:defRPr/>
            </a:pPr>
            <a:endParaRPr lang="en-US" altLang="en-US" sz="1400" dirty="0">
              <a:latin typeface="Times New Roman" panose="02020603050405020304" pitchFamily="18" charset="0"/>
              <a:cs typeface="Times New Roman" panose="02020603050405020304" pitchFamily="18" charset="0"/>
            </a:endParaRPr>
          </a:p>
        </p:txBody>
      </p:sp>
      <p:sp>
        <p:nvSpPr>
          <p:cNvPr id="23556"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F3BF0EB-5769-458A-8364-DEDE5035A190}" type="slidenum">
              <a:rPr lang="en-US" altLang="en-US">
                <a:solidFill>
                  <a:srgbClr val="898989"/>
                </a:solidFill>
              </a:rPr>
              <a:pPr/>
              <a:t>9</a:t>
            </a:fld>
            <a:endParaRPr lang="en-US" altLang="en-US" dirty="0">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eaLnBrk="1" hangingPunct="1"/>
            <a:r>
              <a:rPr lang="en-US" altLang="en-US" sz="3200" dirty="0" smtClean="0">
                <a:latin typeface="Times New Roman" panose="02020603050405020304" pitchFamily="18" charset="0"/>
                <a:cs typeface="Times New Roman" panose="02020603050405020304" pitchFamily="18" charset="0"/>
              </a:rPr>
              <a:t>ROLE/RESPONSIBILITY OF MANAGEMENT</a:t>
            </a:r>
            <a:endParaRPr lang="en-US" altLang="en-US" sz="3200" dirty="0" smtClean="0"/>
          </a:p>
        </p:txBody>
      </p:sp>
      <p:sp>
        <p:nvSpPr>
          <p:cNvPr id="3" name="Content Placeholder 2">
            <a:extLst>
              <a:ext uri="{FF2B5EF4-FFF2-40B4-BE49-F238E27FC236}">
                <a16:creationId xmlns:a16="http://schemas.microsoft.com/office/drawing/2014/main" id="{379C614C-4FA6-4288-9270-C25F881F5C25}"/>
              </a:ext>
            </a:extLst>
          </p:cNvPr>
          <p:cNvSpPr>
            <a:spLocks noGrp="1"/>
          </p:cNvSpPr>
          <p:nvPr>
            <p:ph idx="1"/>
          </p:nvPr>
        </p:nvSpPr>
        <p:spPr>
          <a:xfrm>
            <a:off x="838200" y="1981200"/>
            <a:ext cx="7467600" cy="4050792"/>
          </a:xfrm>
        </p:spPr>
        <p:txBody>
          <a:bodyPr>
            <a:normAutofit lnSpcReduction="10000"/>
          </a:bodyPr>
          <a:lstStyle/>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defRPr/>
            </a:pPr>
            <a:r>
              <a:rPr lang="en-US" sz="1400" dirty="0">
                <a:latin typeface="Times New Roman" panose="02020603050405020304" pitchFamily="18" charset="0"/>
                <a:cs typeface="Times New Roman" panose="02020603050405020304" pitchFamily="18" charset="0"/>
              </a:rPr>
              <a:t>Connects employees and/or job applicants with the agencies designated ADA Coordinator for assistance.</a:t>
            </a: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defRPr/>
            </a:pPr>
            <a:r>
              <a:rPr lang="en-US" sz="1400" dirty="0">
                <a:latin typeface="Times New Roman" panose="02020603050405020304" pitchFamily="18" charset="0"/>
                <a:cs typeface="Times New Roman" panose="02020603050405020304" pitchFamily="18" charset="0"/>
              </a:rPr>
              <a:t>Cooperates with the ADA Coordinator during the Reasonable Accommodation interactive process.</a:t>
            </a: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defRPr/>
            </a:pPr>
            <a:r>
              <a:rPr lang="en-US" sz="1400" dirty="0">
                <a:latin typeface="Times New Roman" panose="02020603050405020304" pitchFamily="18" charset="0"/>
                <a:cs typeface="Times New Roman" panose="02020603050405020304" pitchFamily="18" charset="0"/>
              </a:rPr>
              <a:t>Remains impartial, open-minded and confidential at all times.</a:t>
            </a:r>
          </a:p>
          <a:p>
            <a:pPr eaLnBrk="1" hangingPunct="1">
              <a:defRPr/>
            </a:pPr>
            <a:endParaRPr lang="en-US" sz="1400" dirty="0">
              <a:latin typeface="Times New Roman" panose="02020603050405020304" pitchFamily="18" charset="0"/>
              <a:cs typeface="Times New Roman" panose="02020603050405020304" pitchFamily="18" charset="0"/>
            </a:endParaRPr>
          </a:p>
          <a:p>
            <a:pPr eaLnBrk="1" hangingPunct="1">
              <a:defRPr/>
            </a:pPr>
            <a:r>
              <a:rPr lang="en-US" sz="1400" dirty="0">
                <a:latin typeface="Times New Roman" panose="02020603050405020304" pitchFamily="18" charset="0"/>
                <a:cs typeface="Times New Roman" panose="02020603050405020304" pitchFamily="18" charset="0"/>
              </a:rPr>
              <a:t>Do not immediately make a decision on a accommodation request</a:t>
            </a:r>
          </a:p>
          <a:p>
            <a:pPr eaLnBrk="1" hangingPunct="1">
              <a:defRPr/>
            </a:pPr>
            <a:endParaRPr lang="en-US" sz="1400" dirty="0">
              <a:latin typeface="Times New Roman" panose="02020603050405020304" pitchFamily="18" charset="0"/>
              <a:cs typeface="Times New Roman" panose="02020603050405020304" pitchFamily="18" charset="0"/>
            </a:endParaRPr>
          </a:p>
          <a:p>
            <a:pPr eaLnBrk="1" hangingPunct="1">
              <a:defRPr/>
            </a:pPr>
            <a:r>
              <a:rPr lang="en-US" sz="1400" dirty="0">
                <a:latin typeface="Times New Roman" panose="02020603050405020304" pitchFamily="18" charset="0"/>
                <a:cs typeface="Times New Roman" panose="02020603050405020304" pitchFamily="18" charset="0"/>
              </a:rPr>
              <a:t>Attends ADA and EEO trainings.</a:t>
            </a:r>
          </a:p>
          <a:p>
            <a:pPr marL="118872"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defRPr/>
            </a:pPr>
            <a:r>
              <a:rPr lang="en-US" sz="1400" b="1" dirty="0">
                <a:solidFill>
                  <a:srgbClr val="FF0000"/>
                </a:solidFill>
                <a:latin typeface="Times New Roman" panose="02020603050405020304" pitchFamily="18" charset="0"/>
                <a:cs typeface="Times New Roman" panose="02020603050405020304" pitchFamily="18" charset="0"/>
              </a:rPr>
              <a:t>Do not subject an employee(s) to retaliation due to their request for an accommodation.</a:t>
            </a:r>
          </a:p>
          <a:p>
            <a:pPr marL="0" indent="0" eaLnBrk="1" hangingPunct="1">
              <a:buFont typeface="Arial" panose="020B0604020202020204" pitchFamily="34" charset="0"/>
              <a:buNone/>
              <a:defRPr/>
            </a:pPr>
            <a:endParaRPr lang="en-US" altLang="en-US" sz="1400" dirty="0">
              <a:latin typeface="Times New Roman" panose="02020603050405020304" pitchFamily="18" charset="0"/>
              <a:cs typeface="Times New Roman" panose="02020603050405020304" pitchFamily="18" charset="0"/>
            </a:endParaRPr>
          </a:p>
        </p:txBody>
      </p:sp>
      <p:sp>
        <p:nvSpPr>
          <p:cNvPr id="24580"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8924C24-8295-4DC9-89D8-C2F8DD54616E}" type="slidenum">
              <a:rPr lang="en-US" altLang="en-US">
                <a:solidFill>
                  <a:srgbClr val="898989"/>
                </a:solidFill>
              </a:rPr>
              <a:pPr/>
              <a:t>10</a:t>
            </a:fld>
            <a:endParaRPr lang="en-US" altLang="en-US" dirty="0">
              <a:solidFill>
                <a:srgbClr val="89898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pPr algn="ctr" eaLnBrk="1" hangingPunct="1"/>
            <a:r>
              <a:rPr lang="en-US" altLang="en-US" sz="3200" dirty="0" smtClean="0"/>
              <a:t>STATE OF MARYLAND REASONABLE ACCOMMODATIONS POLICY and PROCEDURE</a:t>
            </a:r>
          </a:p>
        </p:txBody>
      </p:sp>
      <p:sp>
        <p:nvSpPr>
          <p:cNvPr id="25603" name="Content Placeholder 2"/>
          <p:cNvSpPr>
            <a:spLocks noGrp="1"/>
          </p:cNvSpPr>
          <p:nvPr>
            <p:ph idx="1"/>
          </p:nvPr>
        </p:nvSpPr>
        <p:spPr/>
        <p:txBody>
          <a:bodyPr/>
          <a:lstStyle/>
          <a:p>
            <a:pPr marL="0" indent="0" eaLnBrk="1" hangingPunct="1">
              <a:buFont typeface="Arial" panose="020B0604020202020204" pitchFamily="34" charset="0"/>
              <a:buNone/>
            </a:pPr>
            <a:endParaRPr lang="en-US" altLang="en-US" sz="1400" smtClean="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pPr>
            <a:endParaRPr lang="en-US" altLang="en-US" sz="1400" smtClean="0">
              <a:latin typeface="Times New Roman" panose="02020603050405020304" pitchFamily="18" charset="0"/>
              <a:cs typeface="Times New Roman" panose="02020603050405020304" pitchFamily="18" charset="0"/>
            </a:endParaRPr>
          </a:p>
        </p:txBody>
      </p:sp>
      <p:sp>
        <p:nvSpPr>
          <p:cNvPr id="25604"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2ECA9C3-2B5E-4615-8291-17B66D339E81}" type="slidenum">
              <a:rPr lang="en-US" altLang="en-US">
                <a:solidFill>
                  <a:srgbClr val="898989"/>
                </a:solidFill>
              </a:rPr>
              <a:pPr/>
              <a:t>11</a:t>
            </a:fld>
            <a:endParaRPr lang="en-US" altLang="en-US">
              <a:solidFill>
                <a:srgbClr val="898989"/>
              </a:solidFill>
            </a:endParaRPr>
          </a:p>
        </p:txBody>
      </p:sp>
      <p:pic>
        <p:nvPicPr>
          <p:cNvPr id="25605" name="Picture 3"/>
          <p:cNvPicPr>
            <a:picLocks noChangeAspect="1" noChangeArrowheads="1"/>
          </p:cNvPicPr>
          <p:nvPr/>
        </p:nvPicPr>
        <p:blipFill>
          <a:blip r:embed="rId2">
            <a:extLst>
              <a:ext uri="{28A0092B-C50C-407E-A947-70E740481C1C}">
                <a14:useLocalDpi xmlns:a14="http://schemas.microsoft.com/office/drawing/2010/main" val="0"/>
              </a:ext>
            </a:extLst>
          </a:blip>
          <a:srcRect l="33440" t="17413" r="34105" b="12317"/>
          <a:stretch>
            <a:fillRect/>
          </a:stretch>
        </p:blipFill>
        <p:spPr bwMode="auto">
          <a:xfrm>
            <a:off x="2667000" y="2133600"/>
            <a:ext cx="3429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eaLnBrk="1" hangingPunct="1"/>
            <a:r>
              <a:rPr lang="en-US" altLang="en-US" sz="3200" dirty="0" smtClean="0">
                <a:latin typeface="Times New Roman" panose="02020603050405020304" pitchFamily="18" charset="0"/>
                <a:cs typeface="Times New Roman" panose="02020603050405020304" pitchFamily="18" charset="0"/>
              </a:rPr>
              <a:t>REASONABLE ACCOMMODATION REQUEST FORM</a:t>
            </a:r>
            <a:endParaRPr lang="en-US" altLang="en-US" sz="3200" dirty="0" smtClean="0"/>
          </a:p>
        </p:txBody>
      </p:sp>
      <p:sp>
        <p:nvSpPr>
          <p:cNvPr id="26627" name="Content Placeholder 2"/>
          <p:cNvSpPr>
            <a:spLocks noGrp="1"/>
          </p:cNvSpPr>
          <p:nvPr>
            <p:ph idx="1"/>
          </p:nvPr>
        </p:nvSpPr>
        <p:spPr/>
        <p:txBody>
          <a:bodyPr/>
          <a:lstStyle/>
          <a:p>
            <a:pPr marL="0" indent="0" eaLnBrk="1" hangingPunct="1">
              <a:buFont typeface="Arial" panose="020B0604020202020204" pitchFamily="34" charset="0"/>
              <a:buNone/>
            </a:pPr>
            <a:endParaRPr lang="en-US" altLang="en-US" sz="1400" smtClean="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pPr>
            <a:endParaRPr lang="en-US" altLang="en-US" sz="1400" smtClean="0">
              <a:latin typeface="Times New Roman" panose="02020603050405020304" pitchFamily="18" charset="0"/>
              <a:cs typeface="Times New Roman" panose="02020603050405020304" pitchFamily="18" charset="0"/>
            </a:endParaRPr>
          </a:p>
        </p:txBody>
      </p:sp>
      <p:sp>
        <p:nvSpPr>
          <p:cNvPr id="26628"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9C1F969-834D-405A-AEAB-561C5FABCF54}" type="slidenum">
              <a:rPr lang="en-US" altLang="en-US">
                <a:solidFill>
                  <a:srgbClr val="898989"/>
                </a:solidFill>
              </a:rPr>
              <a:pPr/>
              <a:t>12</a:t>
            </a:fld>
            <a:endParaRPr lang="en-US" altLang="en-US">
              <a:solidFill>
                <a:srgbClr val="898989"/>
              </a:solidFill>
            </a:endParaRPr>
          </a:p>
        </p:txBody>
      </p:sp>
      <p:pic>
        <p:nvPicPr>
          <p:cNvPr id="26630" name="Picture 3"/>
          <p:cNvPicPr>
            <a:picLocks noChangeAspect="1" noChangeArrowheads="1"/>
          </p:cNvPicPr>
          <p:nvPr/>
        </p:nvPicPr>
        <p:blipFill>
          <a:blip r:embed="rId2">
            <a:extLst>
              <a:ext uri="{28A0092B-C50C-407E-A947-70E740481C1C}">
                <a14:useLocalDpi xmlns:a14="http://schemas.microsoft.com/office/drawing/2010/main" val="0"/>
              </a:ext>
            </a:extLst>
          </a:blip>
          <a:srcRect l="30472" t="11285" r="33978" b="2946"/>
          <a:stretch>
            <a:fillRect/>
          </a:stretch>
        </p:blipFill>
        <p:spPr bwMode="auto">
          <a:xfrm>
            <a:off x="2438400" y="2057400"/>
            <a:ext cx="3810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pPr algn="ctr" eaLnBrk="1" hangingPunct="1"/>
            <a:r>
              <a:rPr lang="en-US" altLang="en-US" sz="2800" dirty="0" smtClean="0">
                <a:latin typeface="Times New Roman" panose="02020603050405020304" pitchFamily="18" charset="0"/>
                <a:cs typeface="Times New Roman" panose="02020603050405020304" pitchFamily="18" charset="0"/>
              </a:rPr>
              <a:t>STATE OF MARYLAND REASONABLE ACCOMMODATIONS POLICY and PROCEDURE</a:t>
            </a:r>
            <a:endParaRPr lang="en-US" altLang="en-US" sz="2800" dirty="0" smtClean="0"/>
          </a:p>
        </p:txBody>
      </p:sp>
      <p:sp>
        <p:nvSpPr>
          <p:cNvPr id="3" name="Content Placeholder 2">
            <a:extLst>
              <a:ext uri="{FF2B5EF4-FFF2-40B4-BE49-F238E27FC236}">
                <a16:creationId xmlns:a16="http://schemas.microsoft.com/office/drawing/2014/main" id="{379C614C-4FA6-4288-9270-C25F881F5C25}"/>
              </a:ext>
            </a:extLst>
          </p:cNvPr>
          <p:cNvSpPr>
            <a:spLocks noGrp="1"/>
          </p:cNvSpPr>
          <p:nvPr>
            <p:ph idx="1"/>
          </p:nvPr>
        </p:nvSpPr>
        <p:spPr>
          <a:xfrm>
            <a:off x="838200" y="1905000"/>
            <a:ext cx="7467600" cy="4050792"/>
          </a:xfrm>
        </p:spPr>
        <p:txBody>
          <a:bodyPr>
            <a:normAutofit/>
          </a:bodyPr>
          <a:lstStyle/>
          <a:p>
            <a:pPr marL="0" indent="0" eaLnBrk="1" hangingPunct="1">
              <a:lnSpc>
                <a:spcPct val="150000"/>
              </a:lnSpc>
              <a:spcBef>
                <a:spcPts val="600"/>
              </a:spcBef>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1800"/>
              </a:spcBef>
              <a:defRPr/>
            </a:pPr>
            <a:r>
              <a:rPr lang="en-US" sz="1400" dirty="0">
                <a:latin typeface="Times New Roman" panose="02020603050405020304" pitchFamily="18" charset="0"/>
                <a:cs typeface="Times New Roman" panose="02020603050405020304" pitchFamily="18" charset="0"/>
              </a:rPr>
              <a:t>Connects employees and/or job applicants with the agencies designated ADA Coordinator for assistance.</a:t>
            </a:r>
          </a:p>
          <a:p>
            <a:pPr eaLnBrk="1" hangingPunct="1">
              <a:lnSpc>
                <a:spcPct val="150000"/>
              </a:lnSpc>
              <a:spcBef>
                <a:spcPts val="1800"/>
              </a:spcBef>
              <a:defRPr/>
            </a:pPr>
            <a:r>
              <a:rPr lang="en-US" sz="1400" dirty="0">
                <a:latin typeface="Times New Roman" panose="02020603050405020304" pitchFamily="18" charset="0"/>
                <a:cs typeface="Times New Roman" panose="02020603050405020304" pitchFamily="18" charset="0"/>
              </a:rPr>
              <a:t>The State of Maryland is dedicated to full compliance with the reasonable accommodation requirements and the ADA</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1800"/>
              </a:spcBef>
              <a:defRPr/>
            </a:pPr>
            <a:r>
              <a:rPr lang="en-US" sz="1400" dirty="0">
                <a:latin typeface="Times New Roman" panose="02020603050405020304" pitchFamily="18" charset="0"/>
                <a:cs typeface="Times New Roman" panose="02020603050405020304" pitchFamily="18" charset="0"/>
              </a:rPr>
              <a:t>No employee shall be retaliated against for seeking a reasonable accommodation for a disability</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eaLnBrk="1" hangingPunct="1">
              <a:spcBef>
                <a:spcPts val="1800"/>
              </a:spcBef>
              <a:defRPr/>
            </a:pPr>
            <a:r>
              <a:rPr lang="en-US" sz="1400" dirty="0">
                <a:latin typeface="Times New Roman" panose="02020603050405020304" pitchFamily="18" charset="0"/>
                <a:cs typeface="Times New Roman" panose="02020603050405020304" pitchFamily="18" charset="0"/>
              </a:rPr>
              <a:t>This policy and procedure is in support of the Title I of the Americans with Disabilities Act (ADA) of 1990, as amended, 42 U.S.C. § 12102 et seq, Section 504 of the Rehabilitation Act of 1973 as amended, Title 34 C.F.R. Section 104.12, Executive Order 01.01.2007.16 Code of Fair Employment Practices, Annotated Code of Maryland State Personnel and Pensions Article, Title 2-302 and Title 5-2 and State Government Article, Title 20.</a:t>
            </a:r>
          </a:p>
          <a:p>
            <a:pPr marL="0" indent="0" eaLnBrk="1" hangingPunct="1">
              <a:buFont typeface="Arial" panose="020B0604020202020204" pitchFamily="34" charset="0"/>
              <a:buNone/>
              <a:defRPr/>
            </a:pPr>
            <a:endParaRPr lang="en-US" altLang="en-US" sz="1400" dirty="0">
              <a:latin typeface="Times New Roman" panose="02020603050405020304" pitchFamily="18" charset="0"/>
              <a:cs typeface="Times New Roman" panose="02020603050405020304" pitchFamily="18" charset="0"/>
            </a:endParaRPr>
          </a:p>
        </p:txBody>
      </p:sp>
      <p:sp>
        <p:nvSpPr>
          <p:cNvPr id="27652"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0132CA-7F47-4BD0-ACC8-9100D9242E79}" type="slidenum">
              <a:rPr lang="en-US" altLang="en-US">
                <a:solidFill>
                  <a:srgbClr val="898989"/>
                </a:solidFill>
              </a:rPr>
              <a:pPr/>
              <a:t>13</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eaLnBrk="1" hangingPunct="1"/>
            <a:r>
              <a:rPr lang="en-US" altLang="en-US" sz="3200" dirty="0" smtClean="0">
                <a:latin typeface="Times New Roman" panose="02020603050405020304" pitchFamily="18" charset="0"/>
                <a:cs typeface="Times New Roman" panose="02020603050405020304" pitchFamily="18" charset="0"/>
              </a:rPr>
              <a:t>REASONABLE ACCOMMODATION INTERACTIVE PROCESS</a:t>
            </a:r>
            <a:endParaRPr lang="en-US" altLang="en-US" sz="3200" dirty="0" smtClean="0"/>
          </a:p>
        </p:txBody>
      </p:sp>
      <p:sp>
        <p:nvSpPr>
          <p:cNvPr id="3" name="Content Placeholder 2">
            <a:extLst>
              <a:ext uri="{FF2B5EF4-FFF2-40B4-BE49-F238E27FC236}">
                <a16:creationId xmlns:a16="http://schemas.microsoft.com/office/drawing/2014/main" id="{379C614C-4FA6-4288-9270-C25F881F5C25}"/>
              </a:ext>
            </a:extLst>
          </p:cNvPr>
          <p:cNvSpPr>
            <a:spLocks noGrp="1"/>
          </p:cNvSpPr>
          <p:nvPr>
            <p:ph idx="1"/>
          </p:nvPr>
        </p:nvSpPr>
        <p:spPr>
          <a:xfrm>
            <a:off x="838200" y="1905000"/>
            <a:ext cx="7467600" cy="4050792"/>
          </a:xfrm>
        </p:spPr>
        <p:txBody>
          <a:bodyPr>
            <a:normAutofit lnSpcReduction="10000"/>
          </a:bodyPr>
          <a:lstStyle/>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spcBef>
                <a:spcPts val="1200"/>
              </a:spcBef>
              <a:spcAft>
                <a:spcPts val="0"/>
              </a:spcAft>
              <a:defRPr/>
            </a:pPr>
            <a:r>
              <a:rPr lang="en-US" sz="1500" dirty="0">
                <a:latin typeface="Times New Roman" panose="02020603050405020304" pitchFamily="18" charset="0"/>
                <a:cs typeface="Times New Roman" panose="02020603050405020304" pitchFamily="18" charset="0"/>
              </a:rPr>
              <a:t>The ADA requires the employer to engage in the interactive process.  Failure to do so will result in significant legal consequences. </a:t>
            </a:r>
          </a:p>
          <a:p>
            <a:pPr eaLnBrk="1" hangingPunct="1">
              <a:spcBef>
                <a:spcPts val="1200"/>
              </a:spcBef>
              <a:spcAft>
                <a:spcPts val="0"/>
              </a:spcAft>
              <a:defRPr/>
            </a:pPr>
            <a:r>
              <a:rPr lang="en-US" sz="1500" dirty="0">
                <a:latin typeface="Times New Roman" panose="02020603050405020304" pitchFamily="18" charset="0"/>
                <a:cs typeface="Times New Roman" panose="02020603050405020304" pitchFamily="18" charset="0"/>
              </a:rPr>
              <a:t>ADA Coordinator coordinates the interactive process with the employee and designated supervisor</a:t>
            </a:r>
            <a:r>
              <a:rPr lang="en-US" sz="1500" dirty="0" smtClean="0">
                <a:latin typeface="Times New Roman" panose="02020603050405020304" pitchFamily="18" charset="0"/>
                <a:cs typeface="Times New Roman" panose="02020603050405020304" pitchFamily="18" charset="0"/>
              </a:rPr>
              <a:t>.</a:t>
            </a:r>
            <a:endParaRPr lang="en-US" sz="1500" dirty="0">
              <a:latin typeface="Times New Roman" panose="02020603050405020304" pitchFamily="18" charset="0"/>
              <a:cs typeface="Times New Roman" panose="02020603050405020304" pitchFamily="18" charset="0"/>
            </a:endParaRPr>
          </a:p>
          <a:p>
            <a:pPr eaLnBrk="1" hangingPunct="1">
              <a:spcBef>
                <a:spcPts val="1200"/>
              </a:spcBef>
              <a:spcAft>
                <a:spcPts val="0"/>
              </a:spcAft>
              <a:defRPr/>
            </a:pPr>
            <a:r>
              <a:rPr lang="en-US" sz="1500" dirty="0">
                <a:latin typeface="Times New Roman" panose="02020603050405020304" pitchFamily="18" charset="0"/>
                <a:cs typeface="Times New Roman" panose="02020603050405020304" pitchFamily="18" charset="0"/>
              </a:rPr>
              <a:t>The ADA does not indicate a specific time frame for an employer to respond and or meet an accommodation request.  The law requires the employer to respond to accommodation requests expeditiously.  Unduly delay in response to an request can result in significant legal consequences</a:t>
            </a:r>
            <a:r>
              <a:rPr lang="en-US" sz="1500" dirty="0" smtClean="0">
                <a:latin typeface="Times New Roman" panose="02020603050405020304" pitchFamily="18" charset="0"/>
                <a:cs typeface="Times New Roman" panose="02020603050405020304" pitchFamily="18" charset="0"/>
              </a:rPr>
              <a:t>.</a:t>
            </a:r>
            <a:endParaRPr lang="en-US" sz="1500" dirty="0">
              <a:latin typeface="Times New Roman" panose="02020603050405020304" pitchFamily="18" charset="0"/>
              <a:cs typeface="Times New Roman" panose="02020603050405020304" pitchFamily="18" charset="0"/>
            </a:endParaRPr>
          </a:p>
          <a:p>
            <a:pPr eaLnBrk="1" hangingPunct="1">
              <a:spcBef>
                <a:spcPts val="1200"/>
              </a:spcBef>
              <a:spcAft>
                <a:spcPts val="0"/>
              </a:spcAft>
              <a:defRPr/>
            </a:pPr>
            <a:r>
              <a:rPr lang="en-US" sz="1500" dirty="0">
                <a:latin typeface="Times New Roman" panose="02020603050405020304" pitchFamily="18" charset="0"/>
                <a:cs typeface="Times New Roman" panose="02020603050405020304" pitchFamily="18" charset="0"/>
              </a:rPr>
              <a:t>A confidential ADA file is created for the employee that is separate from the personnel file in Personnel Services</a:t>
            </a:r>
            <a:r>
              <a:rPr lang="en-US" sz="1500" dirty="0" smtClean="0">
                <a:latin typeface="Times New Roman" panose="02020603050405020304" pitchFamily="18" charset="0"/>
                <a:cs typeface="Times New Roman" panose="02020603050405020304" pitchFamily="18" charset="0"/>
              </a:rPr>
              <a:t>.</a:t>
            </a:r>
            <a:endParaRPr lang="en-US" sz="1500" dirty="0">
              <a:latin typeface="Times New Roman" panose="02020603050405020304" pitchFamily="18" charset="0"/>
              <a:cs typeface="Times New Roman" panose="02020603050405020304" pitchFamily="18" charset="0"/>
            </a:endParaRPr>
          </a:p>
          <a:p>
            <a:pPr eaLnBrk="1" hangingPunct="1">
              <a:spcBef>
                <a:spcPts val="1200"/>
              </a:spcBef>
              <a:spcAft>
                <a:spcPts val="0"/>
              </a:spcAft>
              <a:defRPr/>
            </a:pPr>
            <a:r>
              <a:rPr lang="en-US" sz="1500" dirty="0">
                <a:latin typeface="Times New Roman" panose="02020603050405020304" pitchFamily="18" charset="0"/>
                <a:cs typeface="Times New Roman" panose="02020603050405020304" pitchFamily="18" charset="0"/>
              </a:rPr>
              <a:t>The decision to grant or deny a reasonable accommodation will be provided to the employee and manager in writing.</a:t>
            </a:r>
          </a:p>
          <a:p>
            <a:pPr eaLnBrk="1" hangingPunct="1">
              <a:spcBef>
                <a:spcPts val="1200"/>
              </a:spcBef>
              <a:spcAft>
                <a:spcPts val="0"/>
              </a:spcAft>
              <a:defRPr/>
            </a:pPr>
            <a:r>
              <a:rPr lang="en-US" sz="1500" dirty="0">
                <a:latin typeface="Times New Roman" panose="02020603050405020304" pitchFamily="18" charset="0"/>
                <a:cs typeface="Times New Roman" panose="02020603050405020304" pitchFamily="18" charset="0"/>
              </a:rPr>
              <a:t>The employer is not required to provide the accommodation requested but must provide and accommodation that is reasonable and effective for both the employee and </a:t>
            </a:r>
            <a:r>
              <a:rPr lang="en-US" sz="1500" dirty="0" smtClean="0">
                <a:latin typeface="Times New Roman" panose="02020603050405020304" pitchFamily="18" charset="0"/>
                <a:cs typeface="Times New Roman" panose="02020603050405020304" pitchFamily="18" charset="0"/>
              </a:rPr>
              <a:t>employer.</a:t>
            </a:r>
            <a:endParaRPr lang="en-US" altLang="en-US" sz="1500" dirty="0">
              <a:latin typeface="Times New Roman" panose="02020603050405020304" pitchFamily="18" charset="0"/>
              <a:cs typeface="Times New Roman" panose="02020603050405020304" pitchFamily="18" charset="0"/>
            </a:endParaRPr>
          </a:p>
        </p:txBody>
      </p:sp>
      <p:sp>
        <p:nvSpPr>
          <p:cNvPr id="28676"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DA0051E-D3C5-4FC5-BC06-1752B8F6DC6B}" type="slidenum">
              <a:rPr lang="en-US" altLang="en-US">
                <a:solidFill>
                  <a:srgbClr val="898989"/>
                </a:solidFill>
              </a:rPr>
              <a:pPr/>
              <a:t>14</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eaLnBrk="1" hangingPunct="1"/>
            <a:r>
              <a:rPr lang="en-US" altLang="en-US" sz="3200" dirty="0" smtClean="0">
                <a:latin typeface="Times New Roman" panose="02020603050405020304" pitchFamily="18" charset="0"/>
                <a:cs typeface="Times New Roman" panose="02020603050405020304" pitchFamily="18" charset="0"/>
              </a:rPr>
              <a:t>DENIAL OF </a:t>
            </a:r>
            <a:br>
              <a:rPr lang="en-US" altLang="en-US" sz="3200" dirty="0" smtClean="0">
                <a:latin typeface="Times New Roman" panose="02020603050405020304" pitchFamily="18" charset="0"/>
                <a:cs typeface="Times New Roman" panose="02020603050405020304" pitchFamily="18" charset="0"/>
              </a:rPr>
            </a:br>
            <a:r>
              <a:rPr lang="en-US" altLang="en-US" sz="3200" dirty="0" smtClean="0">
                <a:latin typeface="Times New Roman" panose="02020603050405020304" pitchFamily="18" charset="0"/>
                <a:cs typeface="Times New Roman" panose="02020603050405020304" pitchFamily="18" charset="0"/>
              </a:rPr>
              <a:t>ACCOMMODATION REQUESTS</a:t>
            </a:r>
            <a:endParaRPr lang="en-US" altLang="en-US" sz="3200" dirty="0" smtClean="0"/>
          </a:p>
        </p:txBody>
      </p:sp>
      <p:sp>
        <p:nvSpPr>
          <p:cNvPr id="3" name="Content Placeholder 2">
            <a:extLst>
              <a:ext uri="{FF2B5EF4-FFF2-40B4-BE49-F238E27FC236}">
                <a16:creationId xmlns:a16="http://schemas.microsoft.com/office/drawing/2014/main" id="{379C614C-4FA6-4288-9270-C25F881F5C25}"/>
              </a:ext>
            </a:extLst>
          </p:cNvPr>
          <p:cNvSpPr>
            <a:spLocks noGrp="1"/>
          </p:cNvSpPr>
          <p:nvPr>
            <p:ph idx="1"/>
          </p:nvPr>
        </p:nvSpPr>
        <p:spPr>
          <a:xfrm>
            <a:off x="914400" y="1905000"/>
            <a:ext cx="7391400" cy="4050792"/>
          </a:xfrm>
        </p:spPr>
        <p:txBody>
          <a:bodyPr>
            <a:normAutofit/>
          </a:bodyPr>
          <a:lstStyle/>
          <a:p>
            <a:pPr marL="118872" indent="0" eaLnBrk="1" hangingPunct="1">
              <a:spcAft>
                <a:spcPts val="600"/>
              </a:spcAft>
              <a:buFont typeface="Arial" panose="020B0604020202020204" pitchFamily="34" charset="0"/>
              <a:buNone/>
              <a:defRPr/>
            </a:pPr>
            <a:r>
              <a:rPr lang="en-US" sz="1400" b="1" dirty="0">
                <a:latin typeface="Times New Roman" panose="02020603050405020304" pitchFamily="18" charset="0"/>
                <a:cs typeface="Times New Roman" panose="02020603050405020304" pitchFamily="18" charset="0"/>
              </a:rPr>
              <a:t>Undue Hardships are determined on a case-by-case basis</a:t>
            </a:r>
            <a:r>
              <a:rPr lang="en-US" sz="1400" b="1"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eaLnBrk="1" hangingPunct="1">
              <a:spcAft>
                <a:spcPts val="600"/>
              </a:spcAft>
              <a:defRPr/>
            </a:pPr>
            <a:r>
              <a:rPr lang="en-US" sz="1400" dirty="0">
                <a:latin typeface="Times New Roman" panose="02020603050405020304" pitchFamily="18" charset="0"/>
                <a:cs typeface="Times New Roman" panose="02020603050405020304" pitchFamily="18" charset="0"/>
              </a:rPr>
              <a:t>The nature and net cost of the accommodation needed under this part, taking into consideration the availability of outside funding</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eaLnBrk="1" hangingPunct="1">
              <a:spcAft>
                <a:spcPts val="600"/>
              </a:spcAft>
              <a:defRPr/>
            </a:pPr>
            <a:r>
              <a:rPr lang="en-US" sz="1400" dirty="0">
                <a:latin typeface="Times New Roman" panose="02020603050405020304" pitchFamily="18" charset="0"/>
                <a:cs typeface="Times New Roman" panose="02020603050405020304" pitchFamily="18" charset="0"/>
              </a:rPr>
              <a:t>The overall financial resources of the facility or facilities involved in the provision of the reasonable accommodation, the number of persons employed at such facility and the effect on expenses and resources</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eaLnBrk="1" hangingPunct="1">
              <a:spcAft>
                <a:spcPts val="600"/>
              </a:spcAft>
              <a:defRPr/>
            </a:pPr>
            <a:r>
              <a:rPr lang="en-US" sz="1400" dirty="0">
                <a:latin typeface="Times New Roman" panose="02020603050405020304" pitchFamily="18" charset="0"/>
                <a:cs typeface="Times New Roman" panose="02020603050405020304" pitchFamily="18" charset="0"/>
              </a:rPr>
              <a:t>The type of operation or operations of the employer including the composition, structure and functions of the work force of the employer, and the geographic separateness and administrative or fiscal relationship of the facility or facilities in question to the employer</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eaLnBrk="1" hangingPunct="1">
              <a:spcAft>
                <a:spcPts val="600"/>
              </a:spcAft>
              <a:defRPr/>
            </a:pPr>
            <a:r>
              <a:rPr lang="en-US" sz="1400" dirty="0">
                <a:latin typeface="Times New Roman" panose="02020603050405020304" pitchFamily="18" charset="0"/>
                <a:cs typeface="Times New Roman" panose="02020603050405020304" pitchFamily="18" charset="0"/>
              </a:rPr>
              <a:t>The accommodation poses a “direct threat” to the health and safety of other employees and other persons associated to the business; and </a:t>
            </a:r>
          </a:p>
          <a:p>
            <a:pPr eaLnBrk="1" hangingPunct="1">
              <a:spcAft>
                <a:spcPts val="600"/>
              </a:spcAft>
              <a:defRPr/>
            </a:pPr>
            <a:r>
              <a:rPr lang="en-US" sz="1400" dirty="0">
                <a:latin typeface="Times New Roman" panose="02020603050405020304" pitchFamily="18" charset="0"/>
                <a:cs typeface="Times New Roman" panose="02020603050405020304" pitchFamily="18" charset="0"/>
              </a:rPr>
              <a:t>The impact of the accommodation upon the operation of the facility, including the impact on the ability of other employees to perform their duties and the impact on the facility’s ability to conduct business.</a:t>
            </a:r>
            <a:endParaRPr lang="en-US" altLang="en-US" sz="1400" dirty="0">
              <a:latin typeface="Times New Roman" panose="02020603050405020304" pitchFamily="18" charset="0"/>
              <a:cs typeface="Times New Roman" panose="02020603050405020304" pitchFamily="18" charset="0"/>
            </a:endParaRPr>
          </a:p>
        </p:txBody>
      </p:sp>
      <p:sp>
        <p:nvSpPr>
          <p:cNvPr id="29700"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707E6BA-587F-42F7-991F-9B3B83778B78}" type="slidenum">
              <a:rPr lang="en-US" altLang="en-US">
                <a:solidFill>
                  <a:srgbClr val="898989"/>
                </a:solidFill>
              </a:rPr>
              <a:pPr/>
              <a:t>15</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eaLnBrk="1" hangingPunct="1"/>
            <a:r>
              <a:rPr lang="en-US" altLang="en-US" sz="3200" dirty="0" smtClean="0">
                <a:latin typeface="Times New Roman" panose="02020603050405020304" pitchFamily="18" charset="0"/>
                <a:cs typeface="Times New Roman" panose="02020603050405020304" pitchFamily="18" charset="0"/>
              </a:rPr>
              <a:t>ADA  AND COVID 19</a:t>
            </a:r>
            <a:endParaRPr lang="en-US" altLang="en-US" sz="3200" dirty="0" smtClean="0"/>
          </a:p>
        </p:txBody>
      </p:sp>
      <p:sp>
        <p:nvSpPr>
          <p:cNvPr id="30723" name="Content Placeholder 2"/>
          <p:cNvSpPr>
            <a:spLocks noGrp="1"/>
          </p:cNvSpPr>
          <p:nvPr>
            <p:ph idx="1"/>
          </p:nvPr>
        </p:nvSpPr>
        <p:spPr>
          <a:xfrm>
            <a:off x="914400" y="1905000"/>
            <a:ext cx="7391400" cy="4050792"/>
          </a:xfrm>
        </p:spPr>
        <p:txBody>
          <a:bodyPr/>
          <a:lstStyle/>
          <a:p>
            <a:pPr marL="0" indent="0" eaLnBrk="1" hangingPunct="1">
              <a:buFont typeface="Arial" panose="020B0604020202020204" pitchFamily="34" charset="0"/>
              <a:buNone/>
            </a:pPr>
            <a:r>
              <a:rPr lang="en-US" altLang="en-US" sz="1600" dirty="0" smtClean="0">
                <a:latin typeface="Times New Roman" panose="02020603050405020304" pitchFamily="18" charset="0"/>
                <a:cs typeface="Times New Roman" panose="02020603050405020304" pitchFamily="18" charset="0"/>
              </a:rPr>
              <a:t>Covid-19 has changed how we operate in unpreceded ways. Despite such challenges, employers are still required to comply with ADA laws. Therefore, employers will have to modify how accommodation requests are handled and be creative in determining an effective accommodation for both the employer and the employee.</a:t>
            </a:r>
          </a:p>
          <a:p>
            <a:pPr marL="0" indent="0" eaLnBrk="1" hangingPunct="1">
              <a:buFont typeface="Arial" panose="020B0604020202020204" pitchFamily="34" charset="0"/>
              <a:buNone/>
            </a:pPr>
            <a:endParaRPr lang="en-US" altLang="en-US" sz="1400" dirty="0" smtClean="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pPr>
            <a:endParaRPr lang="en-US" altLang="en-US" sz="1400" dirty="0" smtClean="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pPr>
            <a:endParaRPr lang="en-US" altLang="en-US" sz="1400" dirty="0" smtClean="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pPr>
            <a:endParaRPr lang="en-US" altLang="en-US" sz="1400" dirty="0" smtClean="0">
              <a:latin typeface="Times New Roman" panose="02020603050405020304" pitchFamily="18" charset="0"/>
              <a:cs typeface="Times New Roman" panose="02020603050405020304" pitchFamily="18" charset="0"/>
            </a:endParaRPr>
          </a:p>
        </p:txBody>
      </p:sp>
      <p:sp>
        <p:nvSpPr>
          <p:cNvPr id="30724"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2CD60C-F721-47DD-A443-5F1D39932970}" type="slidenum">
              <a:rPr lang="en-US" altLang="en-US">
                <a:solidFill>
                  <a:srgbClr val="898989"/>
                </a:solidFill>
              </a:rPr>
              <a:pPr/>
              <a:t>16</a:t>
            </a:fld>
            <a:endParaRPr lang="en-US" altLang="en-US">
              <a:solidFill>
                <a:srgbClr val="898989"/>
              </a:solidFill>
            </a:endParaRPr>
          </a:p>
        </p:txBody>
      </p:sp>
      <p:pic>
        <p:nvPicPr>
          <p:cNvPr id="30725" name="Picture 4" descr="Text&#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505200"/>
            <a:ext cx="640080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eaLnBrk="1" hangingPunct="1"/>
            <a:r>
              <a:rPr lang="en-US" altLang="en-US" sz="3200" dirty="0" smtClean="0">
                <a:latin typeface="Times New Roman" panose="02020603050405020304" pitchFamily="18" charset="0"/>
                <a:cs typeface="Times New Roman" panose="02020603050405020304" pitchFamily="18" charset="0"/>
              </a:rPr>
              <a:t>ADA  AND COVID 19</a:t>
            </a:r>
            <a:endParaRPr lang="en-US" altLang="en-US" sz="3200" dirty="0" smtClean="0"/>
          </a:p>
        </p:txBody>
      </p:sp>
      <p:sp>
        <p:nvSpPr>
          <p:cNvPr id="3" name="Content Placeholder 2">
            <a:extLst>
              <a:ext uri="{FF2B5EF4-FFF2-40B4-BE49-F238E27FC236}">
                <a16:creationId xmlns:a16="http://schemas.microsoft.com/office/drawing/2014/main" id="{379C614C-4FA6-4288-9270-C25F881F5C25}"/>
              </a:ext>
            </a:extLst>
          </p:cNvPr>
          <p:cNvSpPr>
            <a:spLocks noGrp="1"/>
          </p:cNvSpPr>
          <p:nvPr>
            <p:ph idx="1"/>
          </p:nvPr>
        </p:nvSpPr>
        <p:spPr>
          <a:xfrm>
            <a:off x="990600" y="1905000"/>
            <a:ext cx="7391400" cy="4050792"/>
          </a:xfrm>
        </p:spPr>
        <p:txBody>
          <a:bodyPr>
            <a:normAutofit/>
          </a:bodyPr>
          <a:lstStyle/>
          <a:p>
            <a:pPr eaLnBrk="1" hangingPunct="1">
              <a:defRPr/>
            </a:pPr>
            <a:r>
              <a:rPr lang="en-US" sz="1400" dirty="0">
                <a:latin typeface="Times New Roman" panose="02020603050405020304" pitchFamily="18" charset="0"/>
                <a:cs typeface="Times New Roman" panose="02020603050405020304" pitchFamily="18" charset="0"/>
              </a:rPr>
              <a:t>The EEOC has provided guidance on how to handle reasonable accommodation requests related to COVID-19</a:t>
            </a: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defRPr/>
            </a:pPr>
            <a:r>
              <a:rPr lang="en-US" sz="1400" dirty="0">
                <a:latin typeface="Times New Roman" panose="02020603050405020304" pitchFamily="18" charset="0"/>
                <a:cs typeface="Times New Roman" panose="02020603050405020304" pitchFamily="18" charset="0"/>
              </a:rPr>
              <a:t>The EEOC guidance are consistent with ADA laws and protections and do not interfere with CDC guidelines</a:t>
            </a: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defRPr/>
            </a:pPr>
            <a:r>
              <a:rPr lang="en-US" sz="1400" dirty="0">
                <a:latin typeface="Times New Roman" panose="02020603050405020304" pitchFamily="18" charset="0"/>
                <a:cs typeface="Times New Roman" panose="02020603050405020304" pitchFamily="18" charset="0"/>
              </a:rPr>
              <a:t>The process of handling reasonable accommodation request related to COVID-19 is the same as any other accommodation requests</a:t>
            </a: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defRPr/>
            </a:pPr>
            <a:r>
              <a:rPr lang="en-US" sz="1400" dirty="0">
                <a:latin typeface="Times New Roman" panose="02020603050405020304" pitchFamily="18" charset="0"/>
                <a:cs typeface="Times New Roman" panose="02020603050405020304" pitchFamily="18" charset="0"/>
              </a:rPr>
              <a:t>The employer must engage in the interactive process</a:t>
            </a:r>
          </a:p>
          <a:p>
            <a:pPr eaLnBrk="1" hangingPunct="1">
              <a:defRPr/>
            </a:pPr>
            <a:endParaRPr lang="en-US" sz="1400" dirty="0">
              <a:latin typeface="Times New Roman" panose="02020603050405020304" pitchFamily="18" charset="0"/>
              <a:cs typeface="Times New Roman" panose="02020603050405020304" pitchFamily="18" charset="0"/>
            </a:endParaRPr>
          </a:p>
          <a:p>
            <a:pPr eaLnBrk="1" hangingPunct="1">
              <a:defRPr/>
            </a:pPr>
            <a:r>
              <a:rPr lang="en-US" sz="1400" dirty="0">
                <a:latin typeface="Times New Roman" panose="02020603050405020304" pitchFamily="18" charset="0"/>
                <a:cs typeface="Times New Roman" panose="02020603050405020304" pitchFamily="18" charset="0"/>
              </a:rPr>
              <a:t>It is important to not make a sudden decision on accommodation request related to COVID-19</a:t>
            </a: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p:txBody>
      </p:sp>
      <p:sp>
        <p:nvSpPr>
          <p:cNvPr id="31748"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19F6614-341B-4206-9C51-D72A52CDE4F8}" type="slidenum">
              <a:rPr lang="en-US" altLang="en-US">
                <a:solidFill>
                  <a:srgbClr val="898989"/>
                </a:solidFill>
              </a:rPr>
              <a:pPr/>
              <a:t>17</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eaLnBrk="1" hangingPunct="1"/>
            <a:r>
              <a:rPr lang="en-US" altLang="en-US" sz="3200" dirty="0" smtClean="0">
                <a:latin typeface="Times New Roman" panose="02020603050405020304" pitchFamily="18" charset="0"/>
                <a:cs typeface="Times New Roman" panose="02020603050405020304" pitchFamily="18" charset="0"/>
              </a:rPr>
              <a:t>ADA  AND COVID 19</a:t>
            </a:r>
            <a:endParaRPr lang="en-US" altLang="en-US" sz="3200" dirty="0" smtClean="0"/>
          </a:p>
        </p:txBody>
      </p:sp>
      <p:sp>
        <p:nvSpPr>
          <p:cNvPr id="3" name="Content Placeholder 2">
            <a:extLst>
              <a:ext uri="{FF2B5EF4-FFF2-40B4-BE49-F238E27FC236}">
                <a16:creationId xmlns:a16="http://schemas.microsoft.com/office/drawing/2014/main" id="{379C614C-4FA6-4288-9270-C25F881F5C25}"/>
              </a:ext>
            </a:extLst>
          </p:cNvPr>
          <p:cNvSpPr>
            <a:spLocks noGrp="1"/>
          </p:cNvSpPr>
          <p:nvPr>
            <p:ph idx="1"/>
          </p:nvPr>
        </p:nvSpPr>
        <p:spPr>
          <a:xfrm>
            <a:off x="990600" y="1828800"/>
            <a:ext cx="7315200" cy="4191000"/>
          </a:xfrm>
        </p:spPr>
        <p:txBody>
          <a:bodyPr>
            <a:normAutofit/>
          </a:bodyPr>
          <a:lstStyle/>
          <a:p>
            <a:pPr eaLnBrk="1" hangingPunct="1">
              <a:defRPr/>
            </a:pPr>
            <a:r>
              <a:rPr lang="en-US" sz="1800" dirty="0">
                <a:latin typeface="Times New Roman" panose="02020603050405020304" pitchFamily="18" charset="0"/>
                <a:cs typeface="Times New Roman" panose="02020603050405020304" pitchFamily="18" charset="0"/>
              </a:rPr>
              <a:t>Some common reasons an employee may request a reasonable accommodation related to COVID-19:</a:t>
            </a:r>
          </a:p>
          <a:p>
            <a:pPr marL="0" indent="0" eaLnBrk="1" hangingPunct="1">
              <a:buFont typeface="Arial" panose="020B0604020202020204" pitchFamily="34" charset="0"/>
              <a:buNone/>
              <a:defRPr/>
            </a:pPr>
            <a:endParaRPr lang="en-US" sz="1800" dirty="0">
              <a:latin typeface="Times New Roman" panose="02020603050405020304" pitchFamily="18" charset="0"/>
              <a:cs typeface="Times New Roman" panose="02020603050405020304" pitchFamily="18" charset="0"/>
            </a:endParaRPr>
          </a:p>
          <a:p>
            <a:pPr lvl="1" eaLnBrk="1" hangingPunct="1">
              <a:defRPr/>
            </a:pPr>
            <a:r>
              <a:rPr lang="en-US" sz="1400" dirty="0">
                <a:latin typeface="Times New Roman" panose="02020603050405020304" pitchFamily="18" charset="0"/>
                <a:cs typeface="Times New Roman" panose="02020603050405020304" pitchFamily="18" charset="0"/>
              </a:rPr>
              <a:t>General fear of contracting COVID-19</a:t>
            </a:r>
          </a:p>
          <a:p>
            <a:pPr lvl="1" eaLnBrk="1" hangingPunct="1">
              <a:defRPr/>
            </a:pPr>
            <a:r>
              <a:rPr lang="en-US" sz="1400" dirty="0">
                <a:latin typeface="Times New Roman" panose="02020603050405020304" pitchFamily="18" charset="0"/>
                <a:cs typeface="Times New Roman" panose="02020603050405020304" pitchFamily="18" charset="0"/>
              </a:rPr>
              <a:t>Fear of exposing a vulnerable family member to COVID-19.</a:t>
            </a:r>
          </a:p>
          <a:p>
            <a:pPr lvl="1" eaLnBrk="1" hangingPunct="1">
              <a:defRPr/>
            </a:pPr>
            <a:r>
              <a:rPr lang="en-US" sz="1400" dirty="0">
                <a:latin typeface="Times New Roman" panose="02020603050405020304" pitchFamily="18" charset="0"/>
                <a:cs typeface="Times New Roman" panose="02020603050405020304" pitchFamily="18" charset="0"/>
              </a:rPr>
              <a:t>Having an underlying health conditions</a:t>
            </a:r>
          </a:p>
          <a:p>
            <a:pPr lvl="1" eaLnBrk="1" hangingPunct="1">
              <a:defRPr/>
            </a:pPr>
            <a:r>
              <a:rPr lang="en-US" sz="1400" dirty="0">
                <a:latin typeface="Times New Roman" panose="02020603050405020304" pitchFamily="18" charset="0"/>
                <a:cs typeface="Times New Roman" panose="02020603050405020304" pitchFamily="18" charset="0"/>
              </a:rPr>
              <a:t>Difficulties with arranging child care</a:t>
            </a:r>
          </a:p>
          <a:p>
            <a:pPr lvl="1" eaLnBrk="1" hangingPunct="1">
              <a:defRPr/>
            </a:pPr>
            <a:r>
              <a:rPr lang="en-US" sz="1400" dirty="0">
                <a:latin typeface="Times New Roman" panose="02020603050405020304" pitchFamily="18" charset="0"/>
                <a:cs typeface="Times New Roman" panose="02020603050405020304" pitchFamily="18" charset="0"/>
              </a:rPr>
              <a:t>General fear of potential unsafe work </a:t>
            </a:r>
            <a:r>
              <a:rPr lang="en-US" sz="1400" dirty="0" smtClean="0">
                <a:latin typeface="Times New Roman" panose="02020603050405020304" pitchFamily="18" charset="0"/>
                <a:cs typeface="Times New Roman" panose="02020603050405020304" pitchFamily="18" charset="0"/>
              </a:rPr>
              <a:t>environment</a:t>
            </a:r>
            <a:endParaRPr lang="en-US" sz="1400" dirty="0">
              <a:latin typeface="Times New Roman" panose="02020603050405020304" pitchFamily="18" charset="0"/>
              <a:cs typeface="Times New Roman" panose="02020603050405020304" pitchFamily="18" charset="0"/>
            </a:endParaRPr>
          </a:p>
          <a:p>
            <a:pPr lvl="1" eaLnBrk="1" hangingPunct="1">
              <a:defRPr/>
            </a:pPr>
            <a:endParaRPr lang="en-US" sz="1400" dirty="0">
              <a:latin typeface="Times New Roman" panose="02020603050405020304" pitchFamily="18" charset="0"/>
              <a:cs typeface="Times New Roman" panose="02020603050405020304" pitchFamily="18" charset="0"/>
            </a:endParaRPr>
          </a:p>
          <a:p>
            <a:pPr marL="457200" lvl="1"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p:txBody>
      </p:sp>
      <p:sp>
        <p:nvSpPr>
          <p:cNvPr id="32772"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14A0A15-BA93-4A55-BE2D-1AFF81B6CE84}" type="slidenum">
              <a:rPr lang="en-US" altLang="en-US">
                <a:solidFill>
                  <a:srgbClr val="898989"/>
                </a:solidFill>
              </a:rPr>
              <a:pPr/>
              <a:t>18</a:t>
            </a:fld>
            <a:endParaRPr lang="en-US" altLang="en-US">
              <a:solidFill>
                <a:srgbClr val="898989"/>
              </a:solidFill>
            </a:endParaRPr>
          </a:p>
        </p:txBody>
      </p:sp>
      <p:pic>
        <p:nvPicPr>
          <p:cNvPr id="32773" name="Picture 4" descr="A person wearing a suit and tie in front of a computer&#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419600"/>
            <a:ext cx="2133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eaLnBrk="1" hangingPunct="1"/>
            <a:r>
              <a:rPr lang="en-US" altLang="en-US" sz="3200" dirty="0" smtClean="0">
                <a:latin typeface="Times New Roman" panose="02020603050405020304" pitchFamily="18" charset="0"/>
                <a:cs typeface="Times New Roman" panose="02020603050405020304" pitchFamily="18" charset="0"/>
              </a:rPr>
              <a:t/>
            </a:r>
            <a:br>
              <a:rPr lang="en-US" altLang="en-US" sz="3200" dirty="0" smtClean="0">
                <a:latin typeface="Times New Roman" panose="02020603050405020304" pitchFamily="18" charset="0"/>
                <a:cs typeface="Times New Roman" panose="02020603050405020304" pitchFamily="18" charset="0"/>
              </a:rPr>
            </a:br>
            <a:r>
              <a:rPr lang="en-US" altLang="en-US" sz="3200" dirty="0" smtClean="0">
                <a:latin typeface="Times New Roman" panose="02020603050405020304" pitchFamily="18" charset="0"/>
                <a:cs typeface="Times New Roman" panose="02020603050405020304" pitchFamily="18" charset="0"/>
              </a:rPr>
              <a:t>WHAT YOU WILL LEARN</a:t>
            </a:r>
            <a:endParaRPr lang="en-US" altLang="en-US" sz="3200" dirty="0" smtClean="0"/>
          </a:p>
        </p:txBody>
      </p:sp>
      <p:sp>
        <p:nvSpPr>
          <p:cNvPr id="3" name="Content Placeholder 2">
            <a:extLst>
              <a:ext uri="{FF2B5EF4-FFF2-40B4-BE49-F238E27FC236}">
                <a16:creationId xmlns:a16="http://schemas.microsoft.com/office/drawing/2014/main" id="{379C614C-4FA6-4288-9270-C25F881F5C25}"/>
              </a:ext>
            </a:extLst>
          </p:cNvPr>
          <p:cNvSpPr>
            <a:spLocks noGrp="1"/>
          </p:cNvSpPr>
          <p:nvPr>
            <p:ph idx="1"/>
          </p:nvPr>
        </p:nvSpPr>
        <p:spPr>
          <a:xfrm>
            <a:off x="914400" y="2057400"/>
            <a:ext cx="7315200" cy="3810000"/>
          </a:xfrm>
        </p:spPr>
        <p:txBody>
          <a:bodyPr>
            <a:normAutofit fontScale="85000" lnSpcReduction="20000"/>
          </a:bodyPr>
          <a:lstStyle/>
          <a:p>
            <a:pPr marL="109728" indent="0" eaLnBrk="1" hangingPunct="1">
              <a:buFont typeface="Arial" panose="020B0604020202020204" pitchFamily="34" charset="0"/>
              <a:buNone/>
              <a:defRPr/>
            </a:pPr>
            <a:endParaRPr lang="en-US" sz="1500" b="1" dirty="0" smtClean="0">
              <a:latin typeface="Times New Roman" panose="02020603050405020304" pitchFamily="18" charset="0"/>
              <a:cs typeface="Times New Roman" panose="02020603050405020304" pitchFamily="18" charset="0"/>
            </a:endParaRPr>
          </a:p>
          <a:p>
            <a:pPr marL="109728" indent="0" eaLnBrk="1" hangingPunct="1">
              <a:lnSpc>
                <a:spcPct val="150000"/>
              </a:lnSpc>
              <a:spcBef>
                <a:spcPts val="600"/>
              </a:spcBef>
              <a:spcAft>
                <a:spcPts val="600"/>
              </a:spcAft>
              <a:buFont typeface="Arial" panose="020B0604020202020204" pitchFamily="34" charset="0"/>
              <a:buNone/>
              <a:defRPr/>
            </a:pPr>
            <a:r>
              <a:rPr lang="en-US" sz="1400" b="1" dirty="0" smtClean="0">
                <a:latin typeface="Times New Roman" panose="02020603050405020304" pitchFamily="18" charset="0"/>
                <a:cs typeface="Times New Roman" panose="02020603050405020304" pitchFamily="18" charset="0"/>
              </a:rPr>
              <a:t>This </a:t>
            </a:r>
            <a:r>
              <a:rPr lang="en-US" sz="1400" b="1" dirty="0">
                <a:latin typeface="Times New Roman" panose="02020603050405020304" pitchFamily="18" charset="0"/>
                <a:cs typeface="Times New Roman" panose="02020603050405020304" pitchFamily="18" charset="0"/>
              </a:rPr>
              <a:t>informational session will provide you with fundamental knowledge of the ADA, ADAAA and Reasonable Accommodation process. The following information will be reviewed:</a:t>
            </a:r>
          </a:p>
          <a:p>
            <a:pPr marL="109728" indent="0" eaLnBrk="1" hangingPunct="1">
              <a:lnSpc>
                <a:spcPct val="150000"/>
              </a:lnSpc>
              <a:spcBef>
                <a:spcPts val="0"/>
              </a:spcBef>
              <a:spcAft>
                <a:spcPts val="0"/>
              </a:spcAft>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0"/>
              </a:spcBef>
              <a:spcAft>
                <a:spcPts val="0"/>
              </a:spcAft>
              <a:defRPr/>
            </a:pPr>
            <a:r>
              <a:rPr lang="en-US" sz="1400" dirty="0">
                <a:latin typeface="Times New Roman" panose="02020603050405020304" pitchFamily="18" charset="0"/>
                <a:cs typeface="Times New Roman" panose="02020603050405020304" pitchFamily="18" charset="0"/>
              </a:rPr>
              <a:t>History of ADA &amp; ADAAA</a:t>
            </a:r>
          </a:p>
          <a:p>
            <a:pPr marL="109728" indent="0" eaLnBrk="1" hangingPunct="1">
              <a:lnSpc>
                <a:spcPct val="150000"/>
              </a:lnSpc>
              <a:spcBef>
                <a:spcPts val="0"/>
              </a:spcBef>
              <a:spcAft>
                <a:spcPts val="0"/>
              </a:spcAft>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0"/>
              </a:spcBef>
              <a:spcAft>
                <a:spcPts val="0"/>
              </a:spcAft>
              <a:defRPr/>
            </a:pPr>
            <a:r>
              <a:rPr lang="en-US" sz="1400" dirty="0">
                <a:latin typeface="Times New Roman" panose="02020603050405020304" pitchFamily="18" charset="0"/>
                <a:cs typeface="Times New Roman" panose="02020603050405020304" pitchFamily="18" charset="0"/>
              </a:rPr>
              <a:t>Definition of a disability defined by law</a:t>
            </a:r>
          </a:p>
          <a:p>
            <a:pPr marL="109728" indent="0" eaLnBrk="1" hangingPunct="1">
              <a:lnSpc>
                <a:spcPct val="150000"/>
              </a:lnSpc>
              <a:spcBef>
                <a:spcPts val="0"/>
              </a:spcBef>
              <a:spcAft>
                <a:spcPts val="0"/>
              </a:spcAft>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0"/>
              </a:spcBef>
              <a:spcAft>
                <a:spcPts val="0"/>
              </a:spcAft>
              <a:defRPr/>
            </a:pPr>
            <a:r>
              <a:rPr lang="en-US" sz="1400" dirty="0">
                <a:latin typeface="Times New Roman" panose="02020603050405020304" pitchFamily="18" charset="0"/>
                <a:cs typeface="Times New Roman" panose="02020603050405020304" pitchFamily="18" charset="0"/>
              </a:rPr>
              <a:t>State of Maryland Reasonable Accommodation Request Policy and Procedure</a:t>
            </a:r>
          </a:p>
          <a:p>
            <a:pPr marL="109728" indent="0" eaLnBrk="1" hangingPunct="1">
              <a:lnSpc>
                <a:spcPct val="150000"/>
              </a:lnSpc>
              <a:spcBef>
                <a:spcPts val="0"/>
              </a:spcBef>
              <a:spcAft>
                <a:spcPts val="0"/>
              </a:spcAft>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0"/>
              </a:spcBef>
              <a:spcAft>
                <a:spcPts val="0"/>
              </a:spcAft>
              <a:defRPr/>
            </a:pPr>
            <a:r>
              <a:rPr lang="en-US" sz="1400" dirty="0">
                <a:latin typeface="Times New Roman" panose="02020603050405020304" pitchFamily="18" charset="0"/>
                <a:cs typeface="Times New Roman" panose="02020603050405020304" pitchFamily="18" charset="0"/>
              </a:rPr>
              <a:t>ADA Coordinator Role</a:t>
            </a:r>
          </a:p>
          <a:p>
            <a:pPr marL="109728" indent="0" eaLnBrk="1" hangingPunct="1">
              <a:lnSpc>
                <a:spcPct val="150000"/>
              </a:lnSpc>
              <a:spcBef>
                <a:spcPts val="0"/>
              </a:spcBef>
              <a:spcAft>
                <a:spcPts val="0"/>
              </a:spcAft>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0"/>
              </a:spcBef>
              <a:spcAft>
                <a:spcPts val="0"/>
              </a:spcAft>
              <a:defRPr/>
            </a:pPr>
            <a:r>
              <a:rPr lang="en-US" sz="1400" dirty="0">
                <a:latin typeface="Times New Roman" panose="02020603050405020304" pitchFamily="18" charset="0"/>
                <a:cs typeface="Times New Roman" panose="02020603050405020304" pitchFamily="18" charset="0"/>
              </a:rPr>
              <a:t>How to request a Reasonable Accommodation</a:t>
            </a:r>
          </a:p>
          <a:p>
            <a:pPr marL="109728" indent="0" eaLnBrk="1" hangingPunct="1">
              <a:lnSpc>
                <a:spcPct val="150000"/>
              </a:lnSpc>
              <a:spcBef>
                <a:spcPts val="0"/>
              </a:spcBef>
              <a:spcAft>
                <a:spcPts val="0"/>
              </a:spcAft>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0"/>
              </a:spcBef>
              <a:spcAft>
                <a:spcPts val="0"/>
              </a:spcAft>
              <a:defRPr/>
            </a:pPr>
            <a:r>
              <a:rPr lang="en-US" sz="1400" dirty="0">
                <a:latin typeface="Times New Roman" panose="02020603050405020304" pitchFamily="18" charset="0"/>
                <a:cs typeface="Times New Roman" panose="02020603050405020304" pitchFamily="18" charset="0"/>
              </a:rPr>
              <a:t>Role/Responsibility of Management</a:t>
            </a:r>
          </a:p>
          <a:p>
            <a:pPr eaLnBrk="1" hangingPunct="1">
              <a:defRPr/>
            </a:pPr>
            <a:endParaRPr lang="en-US" dirty="0"/>
          </a:p>
        </p:txBody>
      </p:sp>
      <p:sp>
        <p:nvSpPr>
          <p:cNvPr id="15364"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1CA42BF-DF6E-4877-AEB7-42E96DEC74D5}" type="slidenum">
              <a:rPr lang="en-US" altLang="en-US" sz="1400">
                <a:solidFill>
                  <a:srgbClr val="898989"/>
                </a:solidFill>
              </a:rPr>
              <a:pPr/>
              <a:t>1</a:t>
            </a:fld>
            <a:endParaRPr lang="en-US" altLang="en-US" sz="1400" dirty="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eaLnBrk="1" hangingPunct="1"/>
            <a:r>
              <a:rPr lang="en-US" altLang="en-US" sz="3200" dirty="0" smtClean="0">
                <a:latin typeface="Times New Roman" panose="02020603050405020304" pitchFamily="18" charset="0"/>
                <a:cs typeface="Times New Roman" panose="02020603050405020304" pitchFamily="18" charset="0"/>
              </a:rPr>
              <a:t>ADA  AND COVID 19</a:t>
            </a:r>
            <a:endParaRPr lang="en-US" altLang="en-US" sz="3200" dirty="0" smtClean="0"/>
          </a:p>
        </p:txBody>
      </p:sp>
      <p:sp>
        <p:nvSpPr>
          <p:cNvPr id="3" name="Content Placeholder 2">
            <a:extLst>
              <a:ext uri="{FF2B5EF4-FFF2-40B4-BE49-F238E27FC236}">
                <a16:creationId xmlns:a16="http://schemas.microsoft.com/office/drawing/2014/main" id="{379C614C-4FA6-4288-9270-C25F881F5C25}"/>
              </a:ext>
            </a:extLst>
          </p:cNvPr>
          <p:cNvSpPr>
            <a:spLocks noGrp="1"/>
          </p:cNvSpPr>
          <p:nvPr>
            <p:ph idx="1"/>
          </p:nvPr>
        </p:nvSpPr>
        <p:spPr>
          <a:xfrm>
            <a:off x="914400" y="1981200"/>
            <a:ext cx="7315200" cy="3974592"/>
          </a:xfrm>
        </p:spPr>
        <p:txBody>
          <a:bodyPr>
            <a:normAutofit/>
          </a:bodyPr>
          <a:lstStyle/>
          <a:p>
            <a:pPr>
              <a:defRPr/>
            </a:pPr>
            <a:r>
              <a:rPr lang="en-US" sz="1600" dirty="0">
                <a:latin typeface="Times New Roman" panose="02020603050405020304" pitchFamily="18" charset="0"/>
                <a:cs typeface="Times New Roman" panose="02020603050405020304" pitchFamily="18" charset="0"/>
              </a:rPr>
              <a:t>Not all of the reasons discussed in the previous slide are protected under the ADA.  In order to determine if a COVID-19 related accommodation request is covered under the ADA, refer back the definition of reasonable accommodation.</a:t>
            </a:r>
          </a:p>
          <a:p>
            <a:pPr>
              <a:defRPr/>
            </a:pPr>
            <a:endParaRPr lang="en-US" sz="1600" dirty="0">
              <a:latin typeface="Times New Roman" panose="02020603050405020304" pitchFamily="18" charset="0"/>
              <a:cs typeface="Times New Roman" panose="02020603050405020304" pitchFamily="18" charset="0"/>
            </a:endParaRPr>
          </a:p>
          <a:p>
            <a:pPr>
              <a:defRPr/>
            </a:pPr>
            <a:r>
              <a:rPr lang="en-US" sz="1600" dirty="0">
                <a:latin typeface="Times New Roman" panose="02020603050405020304" pitchFamily="18" charset="0"/>
                <a:cs typeface="Times New Roman" panose="02020603050405020304" pitchFamily="18" charset="0"/>
              </a:rPr>
              <a:t>Modification(s) or adjustment(s) to a job application process that enable a </a:t>
            </a:r>
            <a:r>
              <a:rPr lang="en-US" sz="1600" b="1" dirty="0">
                <a:solidFill>
                  <a:srgbClr val="FF0000"/>
                </a:solidFill>
                <a:latin typeface="Times New Roman" panose="02020603050405020304" pitchFamily="18" charset="0"/>
                <a:cs typeface="Times New Roman" panose="02020603050405020304" pitchFamily="18" charset="0"/>
              </a:rPr>
              <a:t>qualified applicant </a:t>
            </a:r>
            <a:r>
              <a:rPr lang="en-US" sz="1600" dirty="0">
                <a:latin typeface="Times New Roman" panose="02020603050405020304" pitchFamily="18" charset="0"/>
                <a:cs typeface="Times New Roman" panose="02020603050405020304" pitchFamily="18" charset="0"/>
              </a:rPr>
              <a:t>with a disability to be considered for the position such qualified applicant desires</a:t>
            </a:r>
          </a:p>
          <a:p>
            <a:pPr>
              <a:defRPr/>
            </a:pPr>
            <a:endParaRPr lang="en-US" sz="1600" dirty="0">
              <a:latin typeface="Times New Roman" panose="02020603050405020304" pitchFamily="18" charset="0"/>
              <a:cs typeface="Times New Roman" panose="02020603050405020304" pitchFamily="18" charset="0"/>
            </a:endParaRPr>
          </a:p>
          <a:p>
            <a:pPr>
              <a:defRPr/>
            </a:pPr>
            <a:r>
              <a:rPr lang="en-US" sz="1600" dirty="0">
                <a:latin typeface="Times New Roman" panose="02020603050405020304" pitchFamily="18" charset="0"/>
                <a:cs typeface="Times New Roman" panose="02020603050405020304" pitchFamily="18" charset="0"/>
              </a:rPr>
              <a:t>Modification(s) or adjustment(s) that enable an </a:t>
            </a:r>
            <a:r>
              <a:rPr lang="en-US" sz="1600" b="1" dirty="0">
                <a:solidFill>
                  <a:srgbClr val="FF0000"/>
                </a:solidFill>
                <a:latin typeface="Times New Roman" panose="02020603050405020304" pitchFamily="18" charset="0"/>
                <a:cs typeface="Times New Roman" panose="02020603050405020304" pitchFamily="18" charset="0"/>
              </a:rPr>
              <a:t>employee</a:t>
            </a:r>
            <a:r>
              <a:rPr lang="en-US" sz="1600" dirty="0">
                <a:latin typeface="Times New Roman" panose="02020603050405020304" pitchFamily="18" charset="0"/>
                <a:cs typeface="Times New Roman" panose="02020603050405020304" pitchFamily="18" charset="0"/>
              </a:rPr>
              <a:t> with a disability to enjoy equal benefits and privileges of employment as are enjoyed by other similarly situated employees</a:t>
            </a:r>
            <a:r>
              <a:rPr lang="en-US" sz="1800" dirty="0">
                <a:latin typeface="Times New Roman" panose="02020603050405020304" pitchFamily="18" charset="0"/>
                <a:cs typeface="Times New Roman" panose="02020603050405020304" pitchFamily="18" charset="0"/>
              </a:rPr>
              <a:t>.</a:t>
            </a:r>
          </a:p>
          <a:p>
            <a:pPr lvl="1" eaLnBrk="1" hangingPunct="1">
              <a:defRPr/>
            </a:pPr>
            <a:endParaRPr lang="en-US" sz="1400" dirty="0">
              <a:latin typeface="Times New Roman" panose="02020603050405020304" pitchFamily="18" charset="0"/>
              <a:cs typeface="Times New Roman" panose="02020603050405020304" pitchFamily="18" charset="0"/>
            </a:endParaRPr>
          </a:p>
          <a:p>
            <a:pPr marL="457200" lvl="1"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p:txBody>
      </p:sp>
      <p:sp>
        <p:nvSpPr>
          <p:cNvPr id="33796"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36479CE-BBF1-4D8C-BAB5-DE625EFFDCCA}" type="slidenum">
              <a:rPr lang="en-US" altLang="en-US">
                <a:solidFill>
                  <a:srgbClr val="898989"/>
                </a:solidFill>
              </a:rPr>
              <a:pPr/>
              <a:t>19</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eaLnBrk="1" hangingPunct="1"/>
            <a:r>
              <a:rPr lang="en-US" altLang="en-US" sz="3200" dirty="0" smtClean="0">
                <a:latin typeface="Times New Roman" panose="02020603050405020304" pitchFamily="18" charset="0"/>
                <a:cs typeface="Times New Roman" panose="02020603050405020304" pitchFamily="18" charset="0"/>
              </a:rPr>
              <a:t>Common Pitfalls</a:t>
            </a:r>
            <a:endParaRPr lang="en-US" altLang="en-US" sz="3200" dirty="0" smtClean="0"/>
          </a:p>
        </p:txBody>
      </p:sp>
      <p:sp>
        <p:nvSpPr>
          <p:cNvPr id="3" name="Content Placeholder 2">
            <a:extLst>
              <a:ext uri="{FF2B5EF4-FFF2-40B4-BE49-F238E27FC236}">
                <a16:creationId xmlns:a16="http://schemas.microsoft.com/office/drawing/2014/main" id="{379C614C-4FA6-4288-9270-C25F881F5C25}"/>
              </a:ext>
            </a:extLst>
          </p:cNvPr>
          <p:cNvSpPr>
            <a:spLocks noGrp="1"/>
          </p:cNvSpPr>
          <p:nvPr>
            <p:ph idx="1"/>
          </p:nvPr>
        </p:nvSpPr>
        <p:spPr>
          <a:xfrm>
            <a:off x="838200" y="1752600"/>
            <a:ext cx="7467600" cy="4050792"/>
          </a:xfrm>
        </p:spPr>
        <p:txBody>
          <a:bodyPr>
            <a:normAutofit/>
          </a:bodyPr>
          <a:lstStyle/>
          <a:p>
            <a:pPr marL="0" indent="0" eaLnBrk="1" hangingPunct="1">
              <a:buFont typeface="Arial" panose="020B0604020202020204" pitchFamily="34" charset="0"/>
              <a:buNone/>
              <a:defRPr/>
            </a:pPr>
            <a:endParaRPr lang="en-US" sz="1800" dirty="0">
              <a:latin typeface="Times New Roman" panose="02020603050405020304" pitchFamily="18" charset="0"/>
              <a:cs typeface="Times New Roman" panose="02020603050405020304" pitchFamily="18" charset="0"/>
            </a:endParaRPr>
          </a:p>
          <a:p>
            <a:pPr eaLnBrk="1" hangingPunct="1">
              <a:defRPr/>
            </a:pPr>
            <a:r>
              <a:rPr lang="en-US" sz="1800" dirty="0">
                <a:latin typeface="Times New Roman" panose="02020603050405020304" pitchFamily="18" charset="0"/>
                <a:cs typeface="Times New Roman" panose="02020603050405020304" pitchFamily="18" charset="0"/>
              </a:rPr>
              <a:t>Ignoring a request- this is the same as denying a request</a:t>
            </a:r>
          </a:p>
          <a:p>
            <a:pPr marL="118872" indent="0" eaLnBrk="1" hangingPunct="1">
              <a:buFont typeface="Arial" panose="020B0604020202020204" pitchFamily="34" charset="0"/>
              <a:buNone/>
              <a:defRPr/>
            </a:pPr>
            <a:endParaRPr lang="en-US" sz="1800" dirty="0">
              <a:latin typeface="Times New Roman" panose="02020603050405020304" pitchFamily="18" charset="0"/>
              <a:cs typeface="Times New Roman" panose="02020603050405020304" pitchFamily="18" charset="0"/>
            </a:endParaRPr>
          </a:p>
          <a:p>
            <a:pPr eaLnBrk="1" hangingPunct="1">
              <a:defRPr/>
            </a:pPr>
            <a:r>
              <a:rPr lang="en-US" sz="1800" dirty="0">
                <a:latin typeface="Times New Roman" panose="02020603050405020304" pitchFamily="18" charset="0"/>
                <a:cs typeface="Times New Roman" panose="02020603050405020304" pitchFamily="18" charset="0"/>
              </a:rPr>
              <a:t>Making assumption about accommodation that is needed</a:t>
            </a:r>
          </a:p>
          <a:p>
            <a:pPr eaLnBrk="1" hangingPunct="1">
              <a:defRPr/>
            </a:pPr>
            <a:endParaRPr lang="en-US" sz="1800" dirty="0">
              <a:latin typeface="Times New Roman" panose="02020603050405020304" pitchFamily="18" charset="0"/>
              <a:cs typeface="Times New Roman" panose="02020603050405020304" pitchFamily="18" charset="0"/>
            </a:endParaRPr>
          </a:p>
          <a:p>
            <a:pPr eaLnBrk="1" hangingPunct="1">
              <a:defRPr/>
            </a:pPr>
            <a:r>
              <a:rPr lang="en-US" sz="1800" dirty="0">
                <a:latin typeface="Times New Roman" panose="02020603050405020304" pitchFamily="18" charset="0"/>
                <a:cs typeface="Times New Roman" panose="02020603050405020304" pitchFamily="18" charset="0"/>
              </a:rPr>
              <a:t>Sharing the disability with other employees who do not need to know the information</a:t>
            </a:r>
          </a:p>
          <a:p>
            <a:pPr eaLnBrk="1" hangingPunct="1">
              <a:defRPr/>
            </a:pPr>
            <a:endParaRPr lang="en-US" sz="1800" dirty="0">
              <a:latin typeface="Times New Roman" panose="02020603050405020304" pitchFamily="18" charset="0"/>
              <a:cs typeface="Times New Roman" panose="02020603050405020304" pitchFamily="18" charset="0"/>
            </a:endParaRPr>
          </a:p>
          <a:p>
            <a:pPr eaLnBrk="1" hangingPunct="1">
              <a:defRPr/>
            </a:pPr>
            <a:r>
              <a:rPr lang="en-US" sz="1800" dirty="0">
                <a:latin typeface="Times New Roman" panose="02020603050405020304" pitchFamily="18" charset="0"/>
                <a:cs typeface="Times New Roman" panose="02020603050405020304" pitchFamily="18" charset="0"/>
              </a:rPr>
              <a:t>Not including employee in trainings or other work activities because of no accommodations</a:t>
            </a:r>
          </a:p>
          <a:p>
            <a:pPr lvl="1" eaLnBrk="1" hangingPunct="1">
              <a:defRPr/>
            </a:pPr>
            <a:endParaRPr lang="en-US" sz="1400" dirty="0">
              <a:latin typeface="Times New Roman" panose="02020603050405020304" pitchFamily="18" charset="0"/>
              <a:cs typeface="Times New Roman" panose="02020603050405020304" pitchFamily="18" charset="0"/>
            </a:endParaRPr>
          </a:p>
          <a:p>
            <a:pPr marL="457200" lvl="1"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p:txBody>
      </p:sp>
      <p:sp>
        <p:nvSpPr>
          <p:cNvPr id="34820"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EA991CE-0E6E-4327-B331-66EB4118521D}" type="slidenum">
              <a:rPr lang="en-US" altLang="en-US">
                <a:solidFill>
                  <a:srgbClr val="898989"/>
                </a:solidFill>
              </a:rPr>
              <a:pPr/>
              <a:t>20</a:t>
            </a:fld>
            <a:endParaRPr lang="en-US" altLang="en-US">
              <a:solidFill>
                <a:srgbClr val="898989"/>
              </a:solidFill>
            </a:endParaRPr>
          </a:p>
        </p:txBody>
      </p:sp>
      <p:pic>
        <p:nvPicPr>
          <p:cNvPr id="34821" name="Picture 4" descr="Icon&#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715000"/>
            <a:ext cx="2324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eaLnBrk="1" hangingPunct="1"/>
            <a:r>
              <a:rPr lang="en-US" altLang="en-US" sz="3200" dirty="0" smtClean="0">
                <a:latin typeface="Times New Roman" panose="02020603050405020304" pitchFamily="18" charset="0"/>
                <a:cs typeface="Times New Roman" panose="02020603050405020304" pitchFamily="18" charset="0"/>
              </a:rPr>
              <a:t>Best Practices</a:t>
            </a:r>
            <a:endParaRPr lang="en-US" altLang="en-US" sz="3200" dirty="0" smtClean="0"/>
          </a:p>
        </p:txBody>
      </p:sp>
      <p:sp>
        <p:nvSpPr>
          <p:cNvPr id="3" name="Content Placeholder 2">
            <a:extLst>
              <a:ext uri="{FF2B5EF4-FFF2-40B4-BE49-F238E27FC236}">
                <a16:creationId xmlns:a16="http://schemas.microsoft.com/office/drawing/2014/main" id="{379C614C-4FA6-4288-9270-C25F881F5C25}"/>
              </a:ext>
            </a:extLst>
          </p:cNvPr>
          <p:cNvSpPr>
            <a:spLocks noGrp="1"/>
          </p:cNvSpPr>
          <p:nvPr>
            <p:ph idx="1"/>
          </p:nvPr>
        </p:nvSpPr>
        <p:spPr>
          <a:xfrm>
            <a:off x="685800" y="1752600"/>
            <a:ext cx="7772400" cy="4343400"/>
          </a:xfrm>
        </p:spPr>
        <p:txBody>
          <a:bodyPr>
            <a:normAutofit fontScale="85000" lnSpcReduction="20000"/>
          </a:bodyPr>
          <a:lstStyle/>
          <a:p>
            <a:pPr marL="0" indent="0" eaLnBrk="1" hangingPunct="1">
              <a:buFont typeface="Arial" panose="020B0604020202020204" pitchFamily="34" charset="0"/>
              <a:buNone/>
              <a:defRPr/>
            </a:pPr>
            <a:r>
              <a:rPr lang="en-US" sz="1800" dirty="0">
                <a:latin typeface="Times New Roman" panose="02020603050405020304" pitchFamily="18" charset="0"/>
                <a:cs typeface="Times New Roman" panose="02020603050405020304" pitchFamily="18" charset="0"/>
              </a:rPr>
              <a:t> </a:t>
            </a:r>
          </a:p>
          <a:p>
            <a:pPr marL="0" indent="0" eaLnBrk="1" hangingPunct="1">
              <a:buFont typeface="Arial" panose="020B0604020202020204" pitchFamily="34" charset="0"/>
              <a:buNone/>
              <a:defRPr/>
            </a:pPr>
            <a:endParaRPr lang="en-US" sz="1200" dirty="0">
              <a:latin typeface="Times New Roman" panose="02020603050405020304" pitchFamily="18" charset="0"/>
              <a:cs typeface="Times New Roman" panose="02020603050405020304" pitchFamily="18" charset="0"/>
            </a:endParaRPr>
          </a:p>
          <a:p>
            <a:pPr eaLnBrk="1" hangingPunct="1">
              <a:defRPr/>
            </a:pPr>
            <a:r>
              <a:rPr lang="en-US" sz="1800" dirty="0">
                <a:latin typeface="Times New Roman" panose="02020603050405020304" pitchFamily="18" charset="0"/>
                <a:cs typeface="Times New Roman" panose="02020603050405020304" pitchFamily="18" charset="0"/>
              </a:rPr>
              <a:t>Do not nit-pick whether the condition is a disability </a:t>
            </a:r>
          </a:p>
          <a:p>
            <a:pPr eaLnBrk="1" hangingPunct="1">
              <a:defRPr/>
            </a:pPr>
            <a:endParaRPr lang="en-US" sz="1800" dirty="0">
              <a:latin typeface="Times New Roman" panose="02020603050405020304" pitchFamily="18" charset="0"/>
              <a:cs typeface="Times New Roman" panose="02020603050405020304" pitchFamily="18" charset="0"/>
            </a:endParaRPr>
          </a:p>
          <a:p>
            <a:pPr eaLnBrk="1" hangingPunct="1">
              <a:defRPr/>
            </a:pPr>
            <a:r>
              <a:rPr lang="en-US" sz="1800" dirty="0">
                <a:latin typeface="Times New Roman" panose="02020603050405020304" pitchFamily="18" charset="0"/>
                <a:cs typeface="Times New Roman" panose="02020603050405020304" pitchFamily="18" charset="0"/>
              </a:rPr>
              <a:t>Focus on the accommodation</a:t>
            </a:r>
          </a:p>
          <a:p>
            <a:pPr eaLnBrk="1" hangingPunct="1">
              <a:defRPr/>
            </a:pPr>
            <a:endParaRPr lang="en-US" sz="1800" dirty="0">
              <a:latin typeface="Times New Roman" panose="02020603050405020304" pitchFamily="18" charset="0"/>
              <a:cs typeface="Times New Roman" panose="02020603050405020304" pitchFamily="18" charset="0"/>
            </a:endParaRPr>
          </a:p>
          <a:p>
            <a:pPr eaLnBrk="1" hangingPunct="1">
              <a:defRPr/>
            </a:pPr>
            <a:r>
              <a:rPr lang="en-US" sz="1800" dirty="0">
                <a:latin typeface="Times New Roman" panose="02020603050405020304" pitchFamily="18" charset="0"/>
                <a:cs typeface="Times New Roman" panose="02020603050405020304" pitchFamily="18" charset="0"/>
              </a:rPr>
              <a:t>Request medical documentation from qualified medical personnel before providing accommodation, if needed</a:t>
            </a:r>
          </a:p>
          <a:p>
            <a:pPr eaLnBrk="1" hangingPunct="1">
              <a:defRPr/>
            </a:pPr>
            <a:endParaRPr lang="en-US" sz="1800" dirty="0">
              <a:latin typeface="Times New Roman" panose="02020603050405020304" pitchFamily="18" charset="0"/>
              <a:cs typeface="Times New Roman" panose="02020603050405020304" pitchFamily="18" charset="0"/>
            </a:endParaRPr>
          </a:p>
          <a:p>
            <a:pPr eaLnBrk="1" hangingPunct="1">
              <a:defRPr/>
            </a:pPr>
            <a:r>
              <a:rPr lang="en-US" sz="1800" dirty="0">
                <a:latin typeface="Times New Roman" panose="02020603050405020304" pitchFamily="18" charset="0"/>
                <a:cs typeface="Times New Roman" panose="02020603050405020304" pitchFamily="18" charset="0"/>
              </a:rPr>
              <a:t>Keep an open mind during the interactive process</a:t>
            </a:r>
          </a:p>
          <a:p>
            <a:pPr marL="0" indent="0" eaLnBrk="1" hangingPunct="1">
              <a:buFont typeface="Arial" panose="020B0604020202020204" pitchFamily="34" charset="0"/>
              <a:buNone/>
              <a:defRPr/>
            </a:pPr>
            <a:endParaRPr lang="en-US" sz="1800" dirty="0">
              <a:latin typeface="Times New Roman" panose="02020603050405020304" pitchFamily="18" charset="0"/>
              <a:cs typeface="Times New Roman" panose="02020603050405020304" pitchFamily="18" charset="0"/>
            </a:endParaRPr>
          </a:p>
          <a:p>
            <a:pPr eaLnBrk="1" hangingPunct="1">
              <a:defRPr/>
            </a:pPr>
            <a:r>
              <a:rPr lang="en-US" sz="1800" dirty="0">
                <a:latin typeface="Times New Roman" panose="02020603050405020304" pitchFamily="18" charset="0"/>
                <a:cs typeface="Times New Roman" panose="02020603050405020304" pitchFamily="18" charset="0"/>
              </a:rPr>
              <a:t>Refer all ADA matters to the ADA Coordinator</a:t>
            </a:r>
          </a:p>
          <a:p>
            <a:pPr eaLnBrk="1" hangingPunct="1">
              <a:defRPr/>
            </a:pPr>
            <a:endParaRPr lang="en-US" sz="1800" dirty="0">
              <a:latin typeface="Times New Roman" panose="02020603050405020304" pitchFamily="18" charset="0"/>
              <a:cs typeface="Times New Roman" panose="02020603050405020304" pitchFamily="18" charset="0"/>
            </a:endParaRPr>
          </a:p>
          <a:p>
            <a:pPr eaLnBrk="1" hangingPunct="1">
              <a:defRPr/>
            </a:pPr>
            <a:r>
              <a:rPr lang="en-US" sz="1800" dirty="0">
                <a:latin typeface="Times New Roman" panose="02020603050405020304" pitchFamily="18" charset="0"/>
                <a:cs typeface="Times New Roman" panose="02020603050405020304" pitchFamily="18" charset="0"/>
              </a:rPr>
              <a:t>DO NOT RETALIATE!</a:t>
            </a: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p:txBody>
      </p:sp>
      <p:sp>
        <p:nvSpPr>
          <p:cNvPr id="36868"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78A1276-BB9B-4896-A51A-CD6B0E0F6EF6}" type="slidenum">
              <a:rPr lang="en-US" altLang="en-US">
                <a:solidFill>
                  <a:srgbClr val="898989"/>
                </a:solidFill>
              </a:rPr>
              <a:pPr/>
              <a:t>21</a:t>
            </a:fld>
            <a:endParaRPr lang="en-US" altLang="en-US">
              <a:solidFill>
                <a:srgbClr val="898989"/>
              </a:solidFill>
            </a:endParaRPr>
          </a:p>
        </p:txBody>
      </p:sp>
      <p:pic>
        <p:nvPicPr>
          <p:cNvPr id="36869" name="Picture 5" descr="A picture containing text&#10;&#10;Description automatically genera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114800"/>
            <a:ext cx="28956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eaLnBrk="1" hangingPunct="1"/>
            <a:r>
              <a:rPr lang="en-US" altLang="en-US" sz="3200" dirty="0" smtClean="0">
                <a:latin typeface="Times New Roman" panose="02020603050405020304" pitchFamily="18" charset="0"/>
                <a:cs typeface="Times New Roman" panose="02020603050405020304" pitchFamily="18" charset="0"/>
              </a:rPr>
              <a:t>QUESTIONS</a:t>
            </a:r>
            <a:endParaRPr lang="en-US" altLang="en-US" sz="3200" dirty="0" smtClean="0"/>
          </a:p>
        </p:txBody>
      </p:sp>
      <p:sp>
        <p:nvSpPr>
          <p:cNvPr id="38915" name="Content Placeholder 2"/>
          <p:cNvSpPr>
            <a:spLocks noGrp="1"/>
          </p:cNvSpPr>
          <p:nvPr>
            <p:ph idx="1"/>
          </p:nvPr>
        </p:nvSpPr>
        <p:spPr/>
        <p:txBody>
          <a:bodyPr/>
          <a:lstStyle/>
          <a:p>
            <a:pPr marL="0" indent="0" eaLnBrk="1" hangingPunct="1">
              <a:buFont typeface="Arial" panose="020B0604020202020204" pitchFamily="34" charset="0"/>
              <a:buNone/>
            </a:pPr>
            <a:r>
              <a:rPr lang="en-US" altLang="en-US" sz="1800" smtClean="0">
                <a:latin typeface="Times New Roman" panose="02020603050405020304" pitchFamily="18" charset="0"/>
                <a:cs typeface="Times New Roman" panose="02020603050405020304" pitchFamily="18" charset="0"/>
              </a:rPr>
              <a:t> </a:t>
            </a:r>
          </a:p>
          <a:p>
            <a:pPr marL="0" indent="0" eaLnBrk="1" hangingPunct="1">
              <a:buFont typeface="Arial" panose="020B0604020202020204" pitchFamily="34" charset="0"/>
              <a:buNone/>
            </a:pPr>
            <a:endParaRPr lang="en-US" altLang="en-US" sz="1400" smtClean="0">
              <a:latin typeface="Times New Roman" panose="02020603050405020304" pitchFamily="18" charset="0"/>
              <a:cs typeface="Times New Roman" panose="02020603050405020304" pitchFamily="18" charset="0"/>
            </a:endParaRPr>
          </a:p>
        </p:txBody>
      </p:sp>
      <p:sp>
        <p:nvSpPr>
          <p:cNvPr id="38916"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A1E80F-4863-40F6-ACEB-20E932282240}" type="slidenum">
              <a:rPr lang="en-US" altLang="en-US">
                <a:solidFill>
                  <a:srgbClr val="898989"/>
                </a:solidFill>
              </a:rPr>
              <a:pPr/>
              <a:t>22</a:t>
            </a:fld>
            <a:endParaRPr lang="en-US" altLang="en-US">
              <a:solidFill>
                <a:srgbClr val="898989"/>
              </a:solidFill>
            </a:endParaRPr>
          </a:p>
        </p:txBody>
      </p:sp>
      <p:pic>
        <p:nvPicPr>
          <p:cNvPr id="389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7963" y="2285999"/>
            <a:ext cx="3648075" cy="369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z="3200" smtClean="0">
                <a:latin typeface="Times New Roman" panose="02020603050405020304" pitchFamily="18" charset="0"/>
                <a:cs typeface="Times New Roman" panose="02020603050405020304" pitchFamily="18" charset="0"/>
              </a:rPr>
              <a:t>REFERENCES</a:t>
            </a:r>
            <a:endParaRPr lang="en-US" altLang="en-US" sz="3200" smtClean="0"/>
          </a:p>
        </p:txBody>
      </p:sp>
      <p:sp>
        <p:nvSpPr>
          <p:cNvPr id="3" name="Content Placeholder 2">
            <a:extLst>
              <a:ext uri="{FF2B5EF4-FFF2-40B4-BE49-F238E27FC236}">
                <a16:creationId xmlns:a16="http://schemas.microsoft.com/office/drawing/2014/main" id="{379C614C-4FA6-4288-9270-C25F881F5C25}"/>
              </a:ext>
            </a:extLst>
          </p:cNvPr>
          <p:cNvSpPr>
            <a:spLocks noGrp="1"/>
          </p:cNvSpPr>
          <p:nvPr>
            <p:ph idx="1"/>
          </p:nvPr>
        </p:nvSpPr>
        <p:spPr/>
        <p:txBody>
          <a:bodyPr>
            <a:normAutofit/>
          </a:bodyPr>
          <a:lstStyle/>
          <a:p>
            <a:pPr marL="0" indent="0" eaLnBrk="1" hangingPunct="1">
              <a:buFont typeface="Arial" panose="020B0604020202020204" pitchFamily="34" charset="0"/>
              <a:buNone/>
              <a:defRPr/>
            </a:pPr>
            <a:r>
              <a:rPr lang="en-US" sz="1800" dirty="0">
                <a:latin typeface="Times New Roman" panose="02020603050405020304" pitchFamily="18" charset="0"/>
                <a:cs typeface="Times New Roman" panose="02020603050405020304" pitchFamily="18" charset="0"/>
              </a:rPr>
              <a:t> </a:t>
            </a:r>
          </a:p>
          <a:p>
            <a:pPr marL="118872" indent="0" algn="ctr" eaLnBrk="1" hangingPunct="1">
              <a:buFont typeface="Arial" panose="020B0604020202020204" pitchFamily="34" charset="0"/>
              <a:buNone/>
              <a:defRPr/>
            </a:pPr>
            <a:r>
              <a:rPr lang="en-US" sz="1400" b="1" dirty="0">
                <a:latin typeface="Times New Roman" panose="02020603050405020304" pitchFamily="18" charset="0"/>
                <a:cs typeface="Times New Roman" panose="02020603050405020304" pitchFamily="18" charset="0"/>
              </a:rPr>
              <a:t>Equal Employment Opportunity Commission</a:t>
            </a:r>
          </a:p>
          <a:p>
            <a:pPr marL="118872" indent="0" algn="ctr" eaLnBrk="1" hangingPunct="1">
              <a:buFont typeface="Arial" panose="020B0604020202020204" pitchFamily="34" charset="0"/>
              <a:buNone/>
              <a:defRPr/>
            </a:pPr>
            <a:r>
              <a:rPr lang="en-US" sz="1400" dirty="0">
                <a:latin typeface="Times New Roman" panose="02020603050405020304" pitchFamily="18" charset="0"/>
                <a:cs typeface="Times New Roman" panose="02020603050405020304" pitchFamily="18" charset="0"/>
              </a:rPr>
              <a:t>https://www.eeoc.gov/</a:t>
            </a:r>
          </a:p>
          <a:p>
            <a:pPr marL="118872" indent="0" algn="ctr"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marL="118872" indent="0" algn="ctr" eaLnBrk="1" hangingPunct="1">
              <a:buFont typeface="Arial" panose="020B0604020202020204" pitchFamily="34" charset="0"/>
              <a:buNone/>
              <a:defRPr/>
            </a:pPr>
            <a:r>
              <a:rPr lang="en-US" sz="1400" b="1" dirty="0">
                <a:latin typeface="Times New Roman" panose="02020603050405020304" pitchFamily="18" charset="0"/>
                <a:cs typeface="Times New Roman" panose="02020603050405020304" pitchFamily="18" charset="0"/>
              </a:rPr>
              <a:t>Department of Budget and Management</a:t>
            </a:r>
          </a:p>
          <a:p>
            <a:pPr marL="118872" indent="0" algn="ctr" eaLnBrk="1" hangingPunct="1">
              <a:buFont typeface="Arial" panose="020B0604020202020204" pitchFamily="34" charset="0"/>
              <a:buNone/>
              <a:defRPr/>
            </a:pPr>
            <a:r>
              <a:rPr lang="en-US" sz="1400" dirty="0">
                <a:latin typeface="Times New Roman" panose="02020603050405020304" pitchFamily="18" charset="0"/>
                <a:cs typeface="Times New Roman" panose="02020603050405020304" pitchFamily="18" charset="0"/>
              </a:rPr>
              <a:t>http://dbm.maryland.gov/eeo/Pages/EEOHome.aspx</a:t>
            </a:r>
          </a:p>
          <a:p>
            <a:pPr marL="118872" indent="0" algn="ctr"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marL="118872" indent="0" algn="ctr" eaLnBrk="1" hangingPunct="1">
              <a:buFont typeface="Arial" panose="020B0604020202020204" pitchFamily="34" charset="0"/>
              <a:buNone/>
              <a:defRPr/>
            </a:pPr>
            <a:r>
              <a:rPr lang="en-US" sz="1400" b="1" dirty="0">
                <a:latin typeface="Times New Roman" panose="02020603050405020304" pitchFamily="18" charset="0"/>
                <a:cs typeface="Times New Roman" panose="02020603050405020304" pitchFamily="18" charset="0"/>
              </a:rPr>
              <a:t>Job Accommodation Network (JAN)</a:t>
            </a:r>
          </a:p>
          <a:p>
            <a:pPr marL="118872" indent="0" algn="ctr" eaLnBrk="1" hangingPunct="1">
              <a:buFont typeface="Arial" panose="020B0604020202020204" pitchFamily="34" charset="0"/>
              <a:buNone/>
              <a:defRPr/>
            </a:pPr>
            <a:r>
              <a:rPr lang="en-US" sz="1400" dirty="0">
                <a:latin typeface="Times New Roman" panose="02020603050405020304" pitchFamily="18" charset="0"/>
                <a:cs typeface="Times New Roman" panose="02020603050405020304" pitchFamily="18" charset="0"/>
              </a:rPr>
              <a:t>https://askjan.org/</a:t>
            </a:r>
          </a:p>
          <a:p>
            <a:pPr marL="0" indent="0" eaLnBrk="1" hangingPunct="1">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p:txBody>
      </p:sp>
      <p:sp>
        <p:nvSpPr>
          <p:cNvPr id="43012"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06843F7-DFCD-4D36-8535-0B4415DEB1AD}" type="slidenum">
              <a:rPr lang="en-US" altLang="en-US">
                <a:solidFill>
                  <a:srgbClr val="898989"/>
                </a:solidFill>
              </a:rPr>
              <a:pPr/>
              <a:t>23</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eaLnBrk="1" hangingPunct="1"/>
            <a:r>
              <a:rPr lang="en-US" altLang="en-US" sz="3200" dirty="0" smtClean="0">
                <a:latin typeface="Times New Roman" panose="02020603050405020304" pitchFamily="18" charset="0"/>
                <a:cs typeface="Times New Roman" panose="02020603050405020304" pitchFamily="18" charset="0"/>
              </a:rPr>
              <a:t>HISTORY OF ADA &amp; ADAAA</a:t>
            </a:r>
            <a:endParaRPr lang="en-US" altLang="en-US" sz="3200" dirty="0" smtClean="0"/>
          </a:p>
        </p:txBody>
      </p:sp>
      <p:sp>
        <p:nvSpPr>
          <p:cNvPr id="3" name="Content Placeholder 2">
            <a:extLst>
              <a:ext uri="{FF2B5EF4-FFF2-40B4-BE49-F238E27FC236}">
                <a16:creationId xmlns:a16="http://schemas.microsoft.com/office/drawing/2014/main" id="{379C614C-4FA6-4288-9270-C25F881F5C25}"/>
              </a:ext>
            </a:extLst>
          </p:cNvPr>
          <p:cNvSpPr>
            <a:spLocks noGrp="1"/>
          </p:cNvSpPr>
          <p:nvPr>
            <p:ph idx="1"/>
          </p:nvPr>
        </p:nvSpPr>
        <p:spPr>
          <a:xfrm>
            <a:off x="914400" y="1905000"/>
            <a:ext cx="7315200" cy="4050792"/>
          </a:xfrm>
        </p:spPr>
        <p:txBody>
          <a:bodyPr>
            <a:normAutofit fontScale="92500" lnSpcReduction="10000"/>
          </a:bodyPr>
          <a:lstStyle/>
          <a:p>
            <a:pPr marL="109728" indent="0" eaLnBrk="1" hangingPunct="1">
              <a:lnSpc>
                <a:spcPct val="150000"/>
              </a:lnSpc>
              <a:spcBef>
                <a:spcPts val="600"/>
              </a:spcBef>
              <a:spcAft>
                <a:spcPts val="600"/>
              </a:spcAft>
              <a:buFont typeface="Arial" panose="020B0604020202020204" pitchFamily="34" charset="0"/>
              <a:buNone/>
              <a:defRPr/>
            </a:pPr>
            <a:r>
              <a:rPr lang="en-US" sz="1400" b="1" dirty="0">
                <a:latin typeface="Times New Roman" panose="02020603050405020304" pitchFamily="18" charset="0"/>
                <a:cs typeface="Times New Roman" panose="02020603050405020304" pitchFamily="18" charset="0"/>
              </a:rPr>
              <a:t>This informational session will provide you with fundamental knowledge of the ADA, ADAAA and Reasonable Accommodation process. The following information will be reviewed:</a:t>
            </a:r>
          </a:p>
          <a:p>
            <a:pPr marL="109728" indent="0" eaLnBrk="1" hangingPunct="1">
              <a:lnSpc>
                <a:spcPct val="150000"/>
              </a:lnSpc>
              <a:spcBef>
                <a:spcPts val="0"/>
              </a:spcBef>
              <a:spcAft>
                <a:spcPts val="0"/>
              </a:spcAft>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0"/>
              </a:spcBef>
              <a:spcAft>
                <a:spcPts val="0"/>
              </a:spcAft>
              <a:defRPr/>
            </a:pPr>
            <a:r>
              <a:rPr lang="en-US" sz="1400" dirty="0">
                <a:latin typeface="Times New Roman" panose="02020603050405020304" pitchFamily="18" charset="0"/>
                <a:cs typeface="Times New Roman" panose="02020603050405020304" pitchFamily="18" charset="0"/>
              </a:rPr>
              <a:t>History of ADA &amp; ADAAA</a:t>
            </a:r>
          </a:p>
          <a:p>
            <a:pPr marL="109728" indent="0" eaLnBrk="1" hangingPunct="1">
              <a:lnSpc>
                <a:spcPct val="150000"/>
              </a:lnSpc>
              <a:spcBef>
                <a:spcPts val="0"/>
              </a:spcBef>
              <a:spcAft>
                <a:spcPts val="0"/>
              </a:spcAft>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0"/>
              </a:spcBef>
              <a:spcAft>
                <a:spcPts val="0"/>
              </a:spcAft>
              <a:defRPr/>
            </a:pPr>
            <a:r>
              <a:rPr lang="en-US" sz="1400" dirty="0">
                <a:latin typeface="Times New Roman" panose="02020603050405020304" pitchFamily="18" charset="0"/>
                <a:cs typeface="Times New Roman" panose="02020603050405020304" pitchFamily="18" charset="0"/>
              </a:rPr>
              <a:t>Definition of a disability defined by law</a:t>
            </a:r>
          </a:p>
          <a:p>
            <a:pPr marL="109728" indent="0" eaLnBrk="1" hangingPunct="1">
              <a:lnSpc>
                <a:spcPct val="150000"/>
              </a:lnSpc>
              <a:spcBef>
                <a:spcPts val="0"/>
              </a:spcBef>
              <a:spcAft>
                <a:spcPts val="0"/>
              </a:spcAft>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0"/>
              </a:spcBef>
              <a:spcAft>
                <a:spcPts val="0"/>
              </a:spcAft>
              <a:defRPr/>
            </a:pPr>
            <a:r>
              <a:rPr lang="en-US" sz="1400" dirty="0">
                <a:latin typeface="Times New Roman" panose="02020603050405020304" pitchFamily="18" charset="0"/>
                <a:cs typeface="Times New Roman" panose="02020603050405020304" pitchFamily="18" charset="0"/>
              </a:rPr>
              <a:t>State of Maryland Reasonable Accommodation Request Policy and Procedure</a:t>
            </a:r>
          </a:p>
          <a:p>
            <a:pPr marL="109728" indent="0" eaLnBrk="1" hangingPunct="1">
              <a:lnSpc>
                <a:spcPct val="150000"/>
              </a:lnSpc>
              <a:spcBef>
                <a:spcPts val="0"/>
              </a:spcBef>
              <a:spcAft>
                <a:spcPts val="0"/>
              </a:spcAft>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0"/>
              </a:spcBef>
              <a:spcAft>
                <a:spcPts val="0"/>
              </a:spcAft>
              <a:defRPr/>
            </a:pPr>
            <a:r>
              <a:rPr lang="en-US" sz="1400" dirty="0">
                <a:latin typeface="Times New Roman" panose="02020603050405020304" pitchFamily="18" charset="0"/>
                <a:cs typeface="Times New Roman" panose="02020603050405020304" pitchFamily="18" charset="0"/>
              </a:rPr>
              <a:t>ADA Coordinator Role</a:t>
            </a:r>
          </a:p>
          <a:p>
            <a:pPr marL="109728" indent="0" eaLnBrk="1" hangingPunct="1">
              <a:lnSpc>
                <a:spcPct val="150000"/>
              </a:lnSpc>
              <a:spcBef>
                <a:spcPts val="0"/>
              </a:spcBef>
              <a:spcAft>
                <a:spcPts val="0"/>
              </a:spcAft>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0"/>
              </a:spcBef>
              <a:spcAft>
                <a:spcPts val="0"/>
              </a:spcAft>
              <a:defRPr/>
            </a:pPr>
            <a:r>
              <a:rPr lang="en-US" sz="1400" dirty="0">
                <a:latin typeface="Times New Roman" panose="02020603050405020304" pitchFamily="18" charset="0"/>
                <a:cs typeface="Times New Roman" panose="02020603050405020304" pitchFamily="18" charset="0"/>
              </a:rPr>
              <a:t>How to request a Reasonable Accommodation</a:t>
            </a:r>
          </a:p>
          <a:p>
            <a:pPr marL="109728" indent="0" eaLnBrk="1" hangingPunct="1">
              <a:lnSpc>
                <a:spcPct val="150000"/>
              </a:lnSpc>
              <a:spcBef>
                <a:spcPts val="0"/>
              </a:spcBef>
              <a:spcAft>
                <a:spcPts val="0"/>
              </a:spcAft>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0"/>
              </a:spcBef>
              <a:spcAft>
                <a:spcPts val="0"/>
              </a:spcAft>
              <a:defRPr/>
            </a:pPr>
            <a:r>
              <a:rPr lang="en-US" sz="1400" dirty="0">
                <a:latin typeface="Times New Roman" panose="02020603050405020304" pitchFamily="18" charset="0"/>
                <a:cs typeface="Times New Roman" panose="02020603050405020304" pitchFamily="18" charset="0"/>
              </a:rPr>
              <a:t>Role/Responsibility of Management</a:t>
            </a:r>
          </a:p>
          <a:p>
            <a:pPr eaLnBrk="1" hangingPunct="1">
              <a:defRPr/>
            </a:pPr>
            <a:endParaRPr lang="en-US" dirty="0"/>
          </a:p>
        </p:txBody>
      </p:sp>
      <p:sp>
        <p:nvSpPr>
          <p:cNvPr id="16388" name="Slide Number Placeholder 3"/>
          <p:cNvSpPr>
            <a:spLocks noGrp="1" noChangeArrowheads="1"/>
          </p:cNvSpPr>
          <p:nvPr>
            <p:ph type="sldNum" sz="quarter" idx="12"/>
          </p:nvPr>
        </p:nvSpPr>
        <p:spPr bwMode="auto">
          <a:xfrm>
            <a:off x="8458200" y="6172200"/>
            <a:ext cx="48006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50B540E-ADF3-42BC-A76B-0A1E54F77820}" type="slidenum">
              <a:rPr lang="en-US" altLang="en-US" sz="1400">
                <a:solidFill>
                  <a:srgbClr val="898989"/>
                </a:solidFill>
              </a:rPr>
              <a:pPr/>
              <a:t>2</a:t>
            </a:fld>
            <a:endParaRPr lang="en-US" altLang="en-US" sz="1400" dirty="0">
              <a:solidFill>
                <a:srgbClr val="89898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altLang="en-US" sz="3200" dirty="0" smtClean="0">
                <a:latin typeface="Times New Roman" panose="02020603050405020304" pitchFamily="18" charset="0"/>
                <a:cs typeface="Times New Roman" panose="02020603050405020304" pitchFamily="18" charset="0"/>
              </a:rPr>
              <a:t>  HISTORY OF ADA &amp; ADAAA (Cont.)</a:t>
            </a:r>
            <a:endParaRPr lang="en-US" altLang="en-US" sz="3200" dirty="0" smtClean="0"/>
          </a:p>
        </p:txBody>
      </p:sp>
      <p:sp>
        <p:nvSpPr>
          <p:cNvPr id="3" name="Content Placeholder 2">
            <a:extLst>
              <a:ext uri="{FF2B5EF4-FFF2-40B4-BE49-F238E27FC236}">
                <a16:creationId xmlns:a16="http://schemas.microsoft.com/office/drawing/2014/main" id="{379C614C-4FA6-4288-9270-C25F881F5C25}"/>
              </a:ext>
            </a:extLst>
          </p:cNvPr>
          <p:cNvSpPr>
            <a:spLocks noGrp="1"/>
          </p:cNvSpPr>
          <p:nvPr>
            <p:ph idx="1"/>
          </p:nvPr>
        </p:nvSpPr>
        <p:spPr>
          <a:xfrm>
            <a:off x="914400" y="1828800"/>
            <a:ext cx="7315200" cy="4191000"/>
          </a:xfrm>
        </p:spPr>
        <p:txBody>
          <a:bodyPr>
            <a:normAutofit/>
          </a:bodyPr>
          <a:lstStyle/>
          <a:p>
            <a:pPr eaLnBrk="1" hangingPunct="1">
              <a:lnSpc>
                <a:spcPct val="150000"/>
              </a:lnSpc>
              <a:spcBef>
                <a:spcPts val="0"/>
              </a:spcBef>
              <a:spcAft>
                <a:spcPts val="0"/>
              </a:spcAft>
              <a:defRPr/>
            </a:pPr>
            <a:r>
              <a:rPr lang="en-US" sz="1400" dirty="0">
                <a:latin typeface="Times New Roman" panose="02020603050405020304" pitchFamily="18" charset="0"/>
                <a:cs typeface="Times New Roman" panose="02020603050405020304" pitchFamily="18" charset="0"/>
              </a:rPr>
              <a:t>Title I (Employment) is designed to help individuals with disabilities access the same employment opportunities and benefits available to people without disabilities.</a:t>
            </a:r>
          </a:p>
          <a:p>
            <a:pPr marL="0" indent="0" eaLnBrk="1" hangingPunct="1">
              <a:lnSpc>
                <a:spcPct val="150000"/>
              </a:lnSpc>
              <a:spcBef>
                <a:spcPts val="0"/>
              </a:spcBef>
              <a:spcAft>
                <a:spcPts val="0"/>
              </a:spcAft>
              <a:buNone/>
              <a:defRPr/>
            </a:pP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0"/>
              </a:spcBef>
              <a:spcAft>
                <a:spcPts val="0"/>
              </a:spcAft>
              <a:defRPr/>
            </a:pPr>
            <a:r>
              <a:rPr lang="en-US" sz="1400" dirty="0">
                <a:latin typeface="Times New Roman" panose="02020603050405020304" pitchFamily="18" charset="0"/>
                <a:cs typeface="Times New Roman" panose="02020603050405020304" pitchFamily="18" charset="0"/>
              </a:rPr>
              <a:t>Employers are to provide Reasonable Accommodations to qualified applicants and employees, which are modification’s or adjustments to a job or the work environment that will enable an applicant or employee with a disability to participate in the application process or to perform the essential job functions.</a:t>
            </a:r>
          </a:p>
          <a:p>
            <a:pPr marL="0" indent="0" eaLnBrk="1" hangingPunct="1">
              <a:lnSpc>
                <a:spcPct val="150000"/>
              </a:lnSpc>
              <a:spcBef>
                <a:spcPts val="0"/>
              </a:spcBef>
              <a:spcAft>
                <a:spcPts val="0"/>
              </a:spcAft>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0"/>
              </a:spcBef>
              <a:spcAft>
                <a:spcPts val="0"/>
              </a:spcAft>
              <a:defRPr/>
            </a:pPr>
            <a:r>
              <a:rPr lang="en-US" sz="1400" dirty="0">
                <a:latin typeface="Times New Roman" panose="02020603050405020304" pitchFamily="18" charset="0"/>
                <a:cs typeface="Times New Roman" panose="02020603050405020304" pitchFamily="18" charset="0"/>
              </a:rPr>
              <a:t>The ADA was extended to the Americans with Disabilities Act Amendments Act (ADAAA) in 2008 signed into law and effective on January 1, 2009.</a:t>
            </a:r>
          </a:p>
          <a:p>
            <a:pPr marL="0" indent="0" eaLnBrk="1" hangingPunct="1">
              <a:lnSpc>
                <a:spcPct val="150000"/>
              </a:lnSpc>
              <a:spcBef>
                <a:spcPts val="0"/>
              </a:spcBef>
              <a:spcAft>
                <a:spcPts val="0"/>
              </a:spcAft>
              <a:buFont typeface="Arial" panose="020B0604020202020204" pitchFamily="34" charset="0"/>
              <a:buNone/>
              <a:defRPr/>
            </a:pP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0"/>
              </a:spcBef>
              <a:spcAft>
                <a:spcPts val="0"/>
              </a:spcAft>
              <a:defRPr/>
            </a:pPr>
            <a:r>
              <a:rPr lang="en-US" sz="1400" dirty="0">
                <a:latin typeface="Times New Roman" panose="02020603050405020304" pitchFamily="18" charset="0"/>
                <a:cs typeface="Times New Roman" panose="02020603050405020304" pitchFamily="18" charset="0"/>
              </a:rPr>
              <a:t>The ADAAA clarified the definition of disability.</a:t>
            </a:r>
          </a:p>
          <a:p>
            <a:pPr eaLnBrk="1" hangingPunct="1">
              <a:defRPr/>
            </a:pPr>
            <a:endParaRPr lang="en-US" dirty="0"/>
          </a:p>
        </p:txBody>
      </p:sp>
      <p:sp>
        <p:nvSpPr>
          <p:cNvPr id="17412"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29666ED-507F-41B7-B052-4C20B58286CD}" type="slidenum">
              <a:rPr lang="en-US" altLang="en-US" sz="1400">
                <a:solidFill>
                  <a:srgbClr val="898989"/>
                </a:solidFill>
              </a:rPr>
              <a:pPr/>
              <a:t>3</a:t>
            </a:fld>
            <a:endParaRPr lang="en-US" altLang="en-US" sz="1400" dirty="0">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eaLnBrk="1" hangingPunct="1"/>
            <a:r>
              <a:rPr lang="en-US" altLang="en-US" sz="3200" dirty="0" smtClean="0">
                <a:latin typeface="Times New Roman" panose="02020603050405020304" pitchFamily="18" charset="0"/>
                <a:cs typeface="Times New Roman" panose="02020603050405020304" pitchFamily="18" charset="0"/>
              </a:rPr>
              <a:t>What is a DISABILITY as defined by the law?</a:t>
            </a:r>
            <a:endParaRPr lang="en-US" altLang="en-US" sz="3200" dirty="0" smtClean="0"/>
          </a:p>
        </p:txBody>
      </p:sp>
      <p:sp>
        <p:nvSpPr>
          <p:cNvPr id="3" name="Content Placeholder 2">
            <a:extLst>
              <a:ext uri="{FF2B5EF4-FFF2-40B4-BE49-F238E27FC236}">
                <a16:creationId xmlns:a16="http://schemas.microsoft.com/office/drawing/2014/main" id="{379C614C-4FA6-4288-9270-C25F881F5C25}"/>
              </a:ext>
            </a:extLst>
          </p:cNvPr>
          <p:cNvSpPr>
            <a:spLocks noGrp="1"/>
          </p:cNvSpPr>
          <p:nvPr>
            <p:ph idx="1"/>
          </p:nvPr>
        </p:nvSpPr>
        <p:spPr>
          <a:xfrm>
            <a:off x="838200" y="1905000"/>
            <a:ext cx="7391400" cy="4191000"/>
          </a:xfrm>
        </p:spPr>
        <p:txBody>
          <a:bodyPr>
            <a:normAutofit fontScale="92500"/>
          </a:bodyPr>
          <a:lstStyle/>
          <a:p>
            <a:pPr marL="0" indent="0" eaLnBrk="1" hangingPunct="1">
              <a:lnSpc>
                <a:spcPct val="150000"/>
              </a:lnSpc>
              <a:spcAft>
                <a:spcPts val="1200"/>
              </a:spcAft>
              <a:buFont typeface="Arial" panose="020B0604020202020204" pitchFamily="34" charset="0"/>
              <a:buNone/>
              <a:defRPr/>
            </a:pPr>
            <a:r>
              <a:rPr lang="en-US" sz="1400" b="1" dirty="0">
                <a:latin typeface="Times New Roman" panose="02020603050405020304" pitchFamily="18" charset="0"/>
                <a:cs typeface="Times New Roman" panose="02020603050405020304" pitchFamily="18" charset="0"/>
              </a:rPr>
              <a:t>According to the Equal Employment Opportunity Commission (EEOC) not everyone with a medical condition is protected by the law. In order to be protected, a person must be qualified for the job and have a disability as defined by the law</a:t>
            </a:r>
            <a:r>
              <a:rPr lang="en-US" sz="1400" b="1" dirty="0" smtClean="0">
                <a:latin typeface="Times New Roman" panose="02020603050405020304" pitchFamily="18" charset="0"/>
                <a:cs typeface="Times New Roman" panose="02020603050405020304" pitchFamily="18" charset="0"/>
              </a:rPr>
              <a:t>.</a:t>
            </a:r>
            <a:endParaRPr lang="en-US" sz="1400" b="1" dirty="0">
              <a:latin typeface="Times New Roman" panose="02020603050405020304" pitchFamily="18" charset="0"/>
              <a:cs typeface="Times New Roman" panose="02020603050405020304" pitchFamily="18" charset="0"/>
            </a:endParaRPr>
          </a:p>
          <a:p>
            <a:pPr marL="0" indent="0" eaLnBrk="1" hangingPunct="1">
              <a:lnSpc>
                <a:spcPct val="150000"/>
              </a:lnSpc>
              <a:spcBef>
                <a:spcPts val="600"/>
              </a:spcBef>
              <a:spcAft>
                <a:spcPts val="1200"/>
              </a:spcAft>
              <a:buFont typeface="Arial" panose="020B0604020202020204" pitchFamily="34" charset="0"/>
              <a:buNone/>
              <a:defRPr/>
            </a:pPr>
            <a:r>
              <a:rPr lang="en-US" sz="1400" b="1" dirty="0">
                <a:latin typeface="Times New Roman" panose="02020603050405020304" pitchFamily="18" charset="0"/>
                <a:cs typeface="Times New Roman" panose="02020603050405020304" pitchFamily="18" charset="0"/>
              </a:rPr>
              <a:t>A person can show that they have a disability in one of three ways</a:t>
            </a:r>
            <a:r>
              <a:rPr lang="en-US" sz="1400" b="1"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eaLnBrk="1" hangingPunct="1">
              <a:lnSpc>
                <a:spcPct val="150000"/>
              </a:lnSpc>
              <a:spcAft>
                <a:spcPts val="1800"/>
              </a:spcAft>
              <a:defRPr/>
            </a:pPr>
            <a:r>
              <a:rPr lang="en-US" sz="1400" dirty="0">
                <a:latin typeface="Times New Roman" panose="02020603050405020304" pitchFamily="18" charset="0"/>
                <a:cs typeface="Times New Roman" panose="02020603050405020304" pitchFamily="18" charset="0"/>
              </a:rPr>
              <a:t>A person may be disabled if he or she has a physical or mental condition that substantially limits a major life activity (such as walking, talking, seeing, hearing, or learning</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eaLnBrk="1" hangingPunct="1">
              <a:lnSpc>
                <a:spcPct val="150000"/>
              </a:lnSpc>
              <a:spcAft>
                <a:spcPts val="1800"/>
              </a:spcAft>
              <a:defRPr/>
            </a:pPr>
            <a:r>
              <a:rPr lang="en-US" sz="1400" dirty="0">
                <a:latin typeface="Times New Roman" panose="02020603050405020304" pitchFamily="18" charset="0"/>
                <a:cs typeface="Times New Roman" panose="02020603050405020304" pitchFamily="18" charset="0"/>
              </a:rPr>
              <a:t>A person may be disabled if he or she has a history of a disability (such as cancer that is in remission</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eaLnBrk="1" hangingPunct="1">
              <a:lnSpc>
                <a:spcPct val="150000"/>
              </a:lnSpc>
              <a:spcAft>
                <a:spcPts val="1800"/>
              </a:spcAft>
              <a:defRPr/>
            </a:pPr>
            <a:r>
              <a:rPr lang="en-US" sz="1400" dirty="0">
                <a:latin typeface="Times New Roman" panose="02020603050405020304" pitchFamily="18" charset="0"/>
                <a:cs typeface="Times New Roman" panose="02020603050405020304" pitchFamily="18" charset="0"/>
              </a:rPr>
              <a:t>A person may be disabled if he is believed to have a physical or mental impairment that is not transitory (lasting or expected)</a:t>
            </a:r>
            <a:endParaRPr lang="en-US" dirty="0"/>
          </a:p>
        </p:txBody>
      </p:sp>
      <p:sp>
        <p:nvSpPr>
          <p:cNvPr id="18436"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84D2AD7-5BE5-479F-A1A0-804059E352E7}" type="slidenum">
              <a:rPr lang="en-US" altLang="en-US" sz="1400">
                <a:solidFill>
                  <a:srgbClr val="898989"/>
                </a:solidFill>
              </a:rPr>
              <a:pPr/>
              <a:t>4</a:t>
            </a:fld>
            <a:endParaRPr lang="en-US" altLang="en-US" sz="1400" dirty="0">
              <a:solidFill>
                <a:srgbClr val="89898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eaLnBrk="1" hangingPunct="1"/>
            <a:r>
              <a:rPr lang="en-US" altLang="en-US" sz="3200" dirty="0" smtClean="0">
                <a:latin typeface="Times New Roman" panose="02020603050405020304" pitchFamily="18" charset="0"/>
                <a:cs typeface="Times New Roman" panose="02020603050405020304" pitchFamily="18" charset="0"/>
              </a:rPr>
              <a:t>REASONABLE ACCOMMODATION</a:t>
            </a:r>
            <a:endParaRPr lang="en-US" altLang="en-US" sz="3200" dirty="0" smtClean="0"/>
          </a:p>
        </p:txBody>
      </p:sp>
      <p:sp>
        <p:nvSpPr>
          <p:cNvPr id="3" name="Content Placeholder 2">
            <a:extLst>
              <a:ext uri="{FF2B5EF4-FFF2-40B4-BE49-F238E27FC236}">
                <a16:creationId xmlns:a16="http://schemas.microsoft.com/office/drawing/2014/main" id="{379C614C-4FA6-4288-9270-C25F881F5C25}"/>
              </a:ext>
            </a:extLst>
          </p:cNvPr>
          <p:cNvSpPr>
            <a:spLocks noGrp="1"/>
          </p:cNvSpPr>
          <p:nvPr>
            <p:ph idx="1"/>
          </p:nvPr>
        </p:nvSpPr>
        <p:spPr>
          <a:xfrm>
            <a:off x="838200" y="1905000"/>
            <a:ext cx="7467600" cy="4050792"/>
          </a:xfrm>
        </p:spPr>
        <p:txBody>
          <a:bodyPr>
            <a:normAutofit lnSpcReduction="10000"/>
          </a:bodyPr>
          <a:lstStyle/>
          <a:p>
            <a:pPr marL="118872" indent="0" eaLnBrk="1" hangingPunct="1">
              <a:lnSpc>
                <a:spcPct val="150000"/>
              </a:lnSpc>
              <a:spcBef>
                <a:spcPts val="600"/>
              </a:spcBef>
              <a:spcAft>
                <a:spcPts val="600"/>
              </a:spcAft>
              <a:buFont typeface="Arial" panose="020B0604020202020204" pitchFamily="34" charset="0"/>
              <a:buNone/>
              <a:defRPr/>
            </a:pPr>
            <a:r>
              <a:rPr lang="en-US" sz="1400" b="1" dirty="0">
                <a:latin typeface="Times New Roman" panose="02020603050405020304" pitchFamily="18" charset="0"/>
                <a:cs typeface="Times New Roman" panose="02020603050405020304" pitchFamily="18" charset="0"/>
              </a:rPr>
              <a:t>A reasonable accommodation is defined </a:t>
            </a:r>
            <a:r>
              <a:rPr lang="en-US" sz="1400" b="1" dirty="0" smtClean="0">
                <a:latin typeface="Times New Roman" panose="02020603050405020304" pitchFamily="18" charset="0"/>
                <a:cs typeface="Times New Roman" panose="02020603050405020304" pitchFamily="18" charset="0"/>
              </a:rPr>
              <a:t>as</a:t>
            </a: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600"/>
              </a:spcBef>
              <a:spcAft>
                <a:spcPts val="600"/>
              </a:spcAft>
              <a:defRPr/>
            </a:pPr>
            <a:r>
              <a:rPr lang="en-US" sz="1400" dirty="0">
                <a:latin typeface="Times New Roman" panose="02020603050405020304" pitchFamily="18" charset="0"/>
                <a:cs typeface="Times New Roman" panose="02020603050405020304" pitchFamily="18" charset="0"/>
              </a:rPr>
              <a:t>Modification(s) or adjustment(s) to a job application process that enable a qualified applicant with a disability to be considered for the position such qualified applicant desires; </a:t>
            </a:r>
            <a:r>
              <a:rPr lang="en-US" sz="1400" dirty="0" smtClean="0">
                <a:latin typeface="Times New Roman" panose="02020603050405020304" pitchFamily="18" charset="0"/>
                <a:cs typeface="Times New Roman" panose="02020603050405020304" pitchFamily="18" charset="0"/>
              </a:rPr>
              <a:t>or</a:t>
            </a: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600"/>
              </a:spcBef>
              <a:spcAft>
                <a:spcPts val="600"/>
              </a:spcAft>
              <a:defRPr/>
            </a:pPr>
            <a:r>
              <a:rPr lang="en-US" sz="1400" dirty="0">
                <a:latin typeface="Times New Roman" panose="02020603050405020304" pitchFamily="18" charset="0"/>
                <a:cs typeface="Times New Roman" panose="02020603050405020304" pitchFamily="18" charset="0"/>
              </a:rPr>
              <a:t>Modification(s), adjustment(s), or change to a job or work environment or to the manner or circumstances under which the position held or desired is customarily performed, that enables a qualified individual with a disability to perform the essential functions of that position; </a:t>
            </a:r>
            <a:r>
              <a:rPr lang="en-US" sz="1400" dirty="0" smtClean="0">
                <a:latin typeface="Times New Roman" panose="02020603050405020304" pitchFamily="18" charset="0"/>
                <a:cs typeface="Times New Roman" panose="02020603050405020304" pitchFamily="18" charset="0"/>
              </a:rPr>
              <a:t>or</a:t>
            </a: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600"/>
              </a:spcBef>
              <a:spcAft>
                <a:spcPts val="600"/>
              </a:spcAft>
              <a:defRPr/>
            </a:pPr>
            <a:r>
              <a:rPr lang="en-US" sz="1400" dirty="0">
                <a:latin typeface="Times New Roman" panose="02020603050405020304" pitchFamily="18" charset="0"/>
                <a:cs typeface="Times New Roman" panose="02020603050405020304" pitchFamily="18" charset="0"/>
              </a:rPr>
              <a:t>Modification(s) or adjustment(s) that enable an employee with a disability to enjoy equal benefits and privileges of employment as are enjoyed by other similarly situated employees</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eaLnBrk="1" hangingPunct="1">
              <a:lnSpc>
                <a:spcPct val="150000"/>
              </a:lnSpc>
              <a:spcBef>
                <a:spcPts val="600"/>
              </a:spcBef>
              <a:spcAft>
                <a:spcPts val="600"/>
              </a:spcAft>
              <a:defRPr/>
            </a:pPr>
            <a:r>
              <a:rPr lang="en-US" sz="1400" dirty="0">
                <a:latin typeface="Times New Roman" panose="02020603050405020304" pitchFamily="18" charset="0"/>
                <a:cs typeface="Times New Roman" panose="02020603050405020304" pitchFamily="18" charset="0"/>
              </a:rPr>
              <a:t>Only individuals who have an actual disability, or who have a record of a disability are entitled to accommodations; individuals who are regarded as having a disability are not entitled to accommodations.</a:t>
            </a:r>
          </a:p>
        </p:txBody>
      </p:sp>
      <p:sp>
        <p:nvSpPr>
          <p:cNvPr id="19460"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D407B5F-21F2-4BE4-A09E-724E95BC037E}" type="slidenum">
              <a:rPr lang="en-US" altLang="en-US" sz="1400">
                <a:solidFill>
                  <a:srgbClr val="898989"/>
                </a:solidFill>
              </a:rPr>
              <a:pPr/>
              <a:t>5</a:t>
            </a:fld>
            <a:endParaRPr lang="en-US" altLang="en-US" sz="1400" dirty="0">
              <a:solidFill>
                <a:srgbClr val="89898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algn="ctr" eaLnBrk="1" hangingPunct="1"/>
            <a:r>
              <a:rPr lang="en-US" altLang="en-US" sz="3200" dirty="0" smtClean="0">
                <a:latin typeface="Times New Roman" panose="02020603050405020304" pitchFamily="18" charset="0"/>
                <a:cs typeface="Times New Roman" panose="02020603050405020304" pitchFamily="18" charset="0"/>
              </a:rPr>
              <a:t>EXAMPLES OF</a:t>
            </a:r>
            <a:br>
              <a:rPr lang="en-US" altLang="en-US" sz="3200" dirty="0" smtClean="0">
                <a:latin typeface="Times New Roman" panose="02020603050405020304" pitchFamily="18" charset="0"/>
                <a:cs typeface="Times New Roman" panose="02020603050405020304" pitchFamily="18" charset="0"/>
              </a:rPr>
            </a:br>
            <a:r>
              <a:rPr lang="en-US" altLang="en-US" sz="3200" dirty="0" smtClean="0">
                <a:latin typeface="Times New Roman" panose="02020603050405020304" pitchFamily="18" charset="0"/>
                <a:cs typeface="Times New Roman" panose="02020603050405020304" pitchFamily="18" charset="0"/>
              </a:rPr>
              <a:t>REASONABLE ACCOMMODATION</a:t>
            </a:r>
            <a:endParaRPr lang="en-US" altLang="en-US" sz="3200" dirty="0" smtClean="0"/>
          </a:p>
        </p:txBody>
      </p:sp>
      <p:sp>
        <p:nvSpPr>
          <p:cNvPr id="3" name="Content Placeholder 2">
            <a:extLst>
              <a:ext uri="{FF2B5EF4-FFF2-40B4-BE49-F238E27FC236}">
                <a16:creationId xmlns:a16="http://schemas.microsoft.com/office/drawing/2014/main" id="{379C614C-4FA6-4288-9270-C25F881F5C25}"/>
              </a:ext>
            </a:extLst>
          </p:cNvPr>
          <p:cNvSpPr>
            <a:spLocks noGrp="1"/>
          </p:cNvSpPr>
          <p:nvPr>
            <p:ph idx="1"/>
          </p:nvPr>
        </p:nvSpPr>
        <p:spPr>
          <a:xfrm>
            <a:off x="914400" y="2057400"/>
            <a:ext cx="7315200" cy="4038600"/>
          </a:xfrm>
        </p:spPr>
        <p:txBody>
          <a:bodyPr>
            <a:normAutofit fontScale="77500" lnSpcReduction="20000"/>
          </a:bodyPr>
          <a:lstStyle/>
          <a:p>
            <a:pPr>
              <a:lnSpc>
                <a:spcPct val="170000"/>
              </a:lnSpc>
              <a:spcBef>
                <a:spcPts val="0"/>
              </a:spcBef>
              <a:spcAft>
                <a:spcPts val="0"/>
              </a:spcAft>
              <a:defRPr/>
            </a:pPr>
            <a:r>
              <a:rPr lang="en-US" sz="1400" dirty="0">
                <a:latin typeface="Times New Roman" panose="02020603050405020304" pitchFamily="18" charset="0"/>
                <a:cs typeface="Times New Roman" panose="02020603050405020304" pitchFamily="18" charset="0"/>
              </a:rPr>
              <a:t>Making existing facilities used by employees readily accessible to and usable by persons with disabilities.</a:t>
            </a:r>
          </a:p>
          <a:p>
            <a:pPr>
              <a:lnSpc>
                <a:spcPct val="170000"/>
              </a:lnSpc>
              <a:spcBef>
                <a:spcPts val="0"/>
              </a:spcBef>
              <a:spcAft>
                <a:spcPts val="0"/>
              </a:spcAft>
              <a:defRPr/>
            </a:pPr>
            <a:endParaRPr lang="en-US" sz="1400" dirty="0">
              <a:latin typeface="Times New Roman" panose="02020603050405020304" pitchFamily="18" charset="0"/>
              <a:cs typeface="Times New Roman" panose="02020603050405020304" pitchFamily="18" charset="0"/>
            </a:endParaRPr>
          </a:p>
          <a:p>
            <a:pPr>
              <a:lnSpc>
                <a:spcPct val="170000"/>
              </a:lnSpc>
              <a:spcBef>
                <a:spcPts val="0"/>
              </a:spcBef>
              <a:spcAft>
                <a:spcPts val="0"/>
              </a:spcAft>
              <a:defRPr/>
            </a:pPr>
            <a:r>
              <a:rPr lang="en-US" sz="1400" dirty="0">
                <a:latin typeface="Times New Roman" panose="02020603050405020304" pitchFamily="18" charset="0"/>
                <a:cs typeface="Times New Roman" panose="02020603050405020304" pitchFamily="18" charset="0"/>
              </a:rPr>
              <a:t>Job restructuring, modifying work schedules, reassignment to a vacant position;</a:t>
            </a:r>
          </a:p>
          <a:p>
            <a:pPr>
              <a:lnSpc>
                <a:spcPct val="170000"/>
              </a:lnSpc>
              <a:spcBef>
                <a:spcPts val="0"/>
              </a:spcBef>
              <a:spcAft>
                <a:spcPts val="0"/>
              </a:spcAft>
              <a:defRPr/>
            </a:pPr>
            <a:endParaRPr lang="en-US" sz="1400" dirty="0">
              <a:latin typeface="Times New Roman" panose="02020603050405020304" pitchFamily="18" charset="0"/>
              <a:cs typeface="Times New Roman" panose="02020603050405020304" pitchFamily="18" charset="0"/>
            </a:endParaRPr>
          </a:p>
          <a:p>
            <a:pPr>
              <a:lnSpc>
                <a:spcPct val="170000"/>
              </a:lnSpc>
              <a:spcBef>
                <a:spcPts val="0"/>
              </a:spcBef>
              <a:spcAft>
                <a:spcPts val="0"/>
              </a:spcAft>
              <a:defRPr/>
            </a:pPr>
            <a:r>
              <a:rPr lang="en-US" sz="1400" dirty="0">
                <a:latin typeface="Times New Roman" panose="02020603050405020304" pitchFamily="18" charset="0"/>
                <a:cs typeface="Times New Roman" panose="02020603050405020304" pitchFamily="18" charset="0"/>
              </a:rPr>
              <a:t>Acquiring or modifying equipment or devices, adjusting or modifying examinations, training materials, or policies, and providing qualified readers or interpreters.</a:t>
            </a:r>
          </a:p>
          <a:p>
            <a:pPr>
              <a:lnSpc>
                <a:spcPct val="170000"/>
              </a:lnSpc>
              <a:spcBef>
                <a:spcPts val="0"/>
              </a:spcBef>
              <a:spcAft>
                <a:spcPts val="0"/>
              </a:spcAft>
              <a:defRPr/>
            </a:pPr>
            <a:endParaRPr lang="en-US" sz="1400" dirty="0">
              <a:latin typeface="Times New Roman" panose="02020603050405020304" pitchFamily="18" charset="0"/>
              <a:cs typeface="Times New Roman" panose="02020603050405020304" pitchFamily="18" charset="0"/>
            </a:endParaRPr>
          </a:p>
          <a:p>
            <a:pPr>
              <a:lnSpc>
                <a:spcPct val="170000"/>
              </a:lnSpc>
              <a:spcBef>
                <a:spcPts val="0"/>
              </a:spcBef>
              <a:spcAft>
                <a:spcPts val="0"/>
              </a:spcAft>
              <a:defRPr/>
            </a:pPr>
            <a:r>
              <a:rPr lang="en-US" sz="1400" dirty="0">
                <a:latin typeface="Times New Roman" panose="02020603050405020304" pitchFamily="18" charset="0"/>
                <a:cs typeface="Times New Roman" panose="02020603050405020304" pitchFamily="18" charset="0"/>
              </a:rPr>
              <a:t>A deaf applicant may need a sign language interpreter during the job interview.</a:t>
            </a:r>
          </a:p>
          <a:p>
            <a:pPr marL="0" indent="0">
              <a:lnSpc>
                <a:spcPct val="170000"/>
              </a:lnSpc>
              <a:spcBef>
                <a:spcPts val="0"/>
              </a:spcBef>
              <a:spcAft>
                <a:spcPts val="0"/>
              </a:spcAft>
              <a:buNone/>
              <a:defRPr/>
            </a:pPr>
            <a:endParaRPr lang="en-US" sz="1400" dirty="0">
              <a:latin typeface="Times New Roman" panose="02020603050405020304" pitchFamily="18" charset="0"/>
              <a:cs typeface="Times New Roman" panose="02020603050405020304" pitchFamily="18" charset="0"/>
            </a:endParaRPr>
          </a:p>
          <a:p>
            <a:pPr>
              <a:lnSpc>
                <a:spcPct val="170000"/>
              </a:lnSpc>
              <a:spcBef>
                <a:spcPts val="0"/>
              </a:spcBef>
              <a:spcAft>
                <a:spcPts val="0"/>
              </a:spcAft>
              <a:defRPr/>
            </a:pPr>
            <a:r>
              <a:rPr lang="en-US" sz="1400" dirty="0">
                <a:latin typeface="Times New Roman" panose="02020603050405020304" pitchFamily="18" charset="0"/>
                <a:cs typeface="Times New Roman" panose="02020603050405020304" pitchFamily="18" charset="0"/>
              </a:rPr>
              <a:t>An employee with diabetes may need regularly scheduled breaks during the workday to eat properly and monitor blood sugar and insulin levels.</a:t>
            </a:r>
          </a:p>
          <a:p>
            <a:pPr>
              <a:lnSpc>
                <a:spcPct val="170000"/>
              </a:lnSpc>
              <a:spcBef>
                <a:spcPts val="0"/>
              </a:spcBef>
              <a:spcAft>
                <a:spcPts val="0"/>
              </a:spcAft>
              <a:defRPr/>
            </a:pPr>
            <a:endParaRPr lang="en-US" sz="1400" dirty="0">
              <a:latin typeface="Times New Roman" panose="02020603050405020304" pitchFamily="18" charset="0"/>
              <a:cs typeface="Times New Roman" panose="02020603050405020304" pitchFamily="18" charset="0"/>
            </a:endParaRPr>
          </a:p>
          <a:p>
            <a:pPr>
              <a:lnSpc>
                <a:spcPct val="170000"/>
              </a:lnSpc>
              <a:spcBef>
                <a:spcPts val="0"/>
              </a:spcBef>
              <a:spcAft>
                <a:spcPts val="0"/>
              </a:spcAft>
              <a:defRPr/>
            </a:pPr>
            <a:r>
              <a:rPr lang="en-US" sz="1400" dirty="0">
                <a:latin typeface="Times New Roman" panose="02020603050405020304" pitchFamily="18" charset="0"/>
                <a:cs typeface="Times New Roman" panose="02020603050405020304" pitchFamily="18" charset="0"/>
              </a:rPr>
              <a:t>A blind employee may need someone to read information posted on a bulletin board.</a:t>
            </a:r>
          </a:p>
          <a:p>
            <a:pPr>
              <a:lnSpc>
                <a:spcPct val="170000"/>
              </a:lnSpc>
              <a:spcBef>
                <a:spcPts val="0"/>
              </a:spcBef>
              <a:spcAft>
                <a:spcPts val="0"/>
              </a:spcAft>
              <a:defRPr/>
            </a:pPr>
            <a:endParaRPr lang="en-US" sz="1400" dirty="0">
              <a:latin typeface="Times New Roman" panose="02020603050405020304" pitchFamily="18" charset="0"/>
              <a:cs typeface="Times New Roman" panose="02020603050405020304" pitchFamily="18" charset="0"/>
            </a:endParaRPr>
          </a:p>
          <a:p>
            <a:pPr>
              <a:lnSpc>
                <a:spcPct val="170000"/>
              </a:lnSpc>
              <a:spcBef>
                <a:spcPts val="0"/>
              </a:spcBef>
              <a:spcAft>
                <a:spcPts val="0"/>
              </a:spcAft>
              <a:defRPr/>
            </a:pPr>
            <a:r>
              <a:rPr lang="en-US" sz="1400" dirty="0">
                <a:latin typeface="Times New Roman" panose="02020603050405020304" pitchFamily="18" charset="0"/>
                <a:cs typeface="Times New Roman" panose="02020603050405020304" pitchFamily="18" charset="0"/>
              </a:rPr>
              <a:t>An employee with cancer may need leave to have radiation or chemotherapy treatments.</a:t>
            </a:r>
          </a:p>
        </p:txBody>
      </p:sp>
      <p:sp>
        <p:nvSpPr>
          <p:cNvPr id="20484"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462EA2A-974D-4CF0-9378-04BAB53BA5F3}" type="slidenum">
              <a:rPr lang="en-US" altLang="en-US" sz="1400">
                <a:solidFill>
                  <a:srgbClr val="898989"/>
                </a:solidFill>
              </a:rPr>
              <a:pPr/>
              <a:t>6</a:t>
            </a:fld>
            <a:endParaRPr lang="en-US" altLang="en-US" sz="1400" dirty="0">
              <a:solidFill>
                <a:srgbClr val="89898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eaLnBrk="1" hangingPunct="1"/>
            <a:r>
              <a:rPr lang="en-US" altLang="en-US" sz="3200" dirty="0" smtClean="0">
                <a:latin typeface="Times New Roman" panose="02020603050405020304" pitchFamily="18" charset="0"/>
                <a:cs typeface="Times New Roman" panose="02020603050405020304" pitchFamily="18" charset="0"/>
              </a:rPr>
              <a:t>ADA COORDINATOR ROLE</a:t>
            </a:r>
            <a:endParaRPr lang="en-US" altLang="en-US" sz="3200" dirty="0" smtClean="0"/>
          </a:p>
        </p:txBody>
      </p:sp>
      <p:sp>
        <p:nvSpPr>
          <p:cNvPr id="3" name="Content Placeholder 2">
            <a:extLst>
              <a:ext uri="{FF2B5EF4-FFF2-40B4-BE49-F238E27FC236}">
                <a16:creationId xmlns:a16="http://schemas.microsoft.com/office/drawing/2014/main" id="{379C614C-4FA6-4288-9270-C25F881F5C25}"/>
              </a:ext>
            </a:extLst>
          </p:cNvPr>
          <p:cNvSpPr>
            <a:spLocks noGrp="1"/>
          </p:cNvSpPr>
          <p:nvPr>
            <p:ph idx="1"/>
          </p:nvPr>
        </p:nvSpPr>
        <p:spPr>
          <a:xfrm>
            <a:off x="914400" y="1905000"/>
            <a:ext cx="7391400" cy="4050792"/>
          </a:xfrm>
        </p:spPr>
        <p:txBody>
          <a:bodyPr>
            <a:normAutofit/>
          </a:bodyPr>
          <a:lstStyle/>
          <a:p>
            <a:pPr>
              <a:lnSpc>
                <a:spcPct val="150000"/>
              </a:lnSpc>
              <a:spcBef>
                <a:spcPts val="0"/>
              </a:spcBef>
              <a:spcAft>
                <a:spcPts val="0"/>
              </a:spcAft>
              <a:defRPr/>
            </a:pPr>
            <a:r>
              <a:rPr lang="en-US" altLang="en-US" sz="1400" dirty="0">
                <a:latin typeface="Times New Roman" panose="02020603050405020304" pitchFamily="18" charset="0"/>
                <a:cs typeface="Times New Roman" panose="02020603050405020304" pitchFamily="18" charset="0"/>
              </a:rPr>
              <a:t>Coordinates the interactive process with the employee and designated manager/supervisor during the reasonable accommodation process</a:t>
            </a:r>
            <a:r>
              <a:rPr lang="en-US" altLang="en-US" sz="1400" dirty="0" smtClean="0">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marL="404622" indent="-285750">
              <a:lnSpc>
                <a:spcPct val="150000"/>
              </a:lnSpc>
              <a:spcBef>
                <a:spcPts val="0"/>
              </a:spcBef>
              <a:spcAft>
                <a:spcPts val="0"/>
              </a:spcAft>
              <a:defRPr/>
            </a:pPr>
            <a:endParaRPr lang="en-US" altLang="en-US" sz="1400" dirty="0">
              <a:latin typeface="Times New Roman" panose="02020603050405020304" pitchFamily="18" charset="0"/>
              <a:cs typeface="Times New Roman" panose="02020603050405020304" pitchFamily="18" charset="0"/>
            </a:endParaRPr>
          </a:p>
          <a:p>
            <a:pPr>
              <a:lnSpc>
                <a:spcPct val="150000"/>
              </a:lnSpc>
              <a:spcBef>
                <a:spcPts val="0"/>
              </a:spcBef>
              <a:spcAft>
                <a:spcPts val="0"/>
              </a:spcAft>
              <a:defRPr/>
            </a:pPr>
            <a:r>
              <a:rPr lang="en-US" altLang="en-US" sz="1400" dirty="0">
                <a:latin typeface="Times New Roman" panose="02020603050405020304" pitchFamily="18" charset="0"/>
                <a:cs typeface="Times New Roman" panose="02020603050405020304" pitchFamily="18" charset="0"/>
              </a:rPr>
              <a:t>Trains managers, supervisors and employees on the disability laws and reasonable accommodation process</a:t>
            </a:r>
            <a:r>
              <a:rPr lang="en-US" altLang="en-US" sz="1400" dirty="0" smtClean="0">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a:lnSpc>
                <a:spcPct val="150000"/>
              </a:lnSpc>
              <a:spcBef>
                <a:spcPts val="0"/>
              </a:spcBef>
              <a:spcAft>
                <a:spcPts val="0"/>
              </a:spcAft>
              <a:defRPr/>
            </a:pPr>
            <a:endParaRPr lang="en-US" altLang="en-US" sz="1400" dirty="0">
              <a:latin typeface="Times New Roman" panose="02020603050405020304" pitchFamily="18" charset="0"/>
              <a:cs typeface="Times New Roman" panose="02020603050405020304" pitchFamily="18" charset="0"/>
            </a:endParaRPr>
          </a:p>
          <a:p>
            <a:pPr>
              <a:lnSpc>
                <a:spcPct val="150000"/>
              </a:lnSpc>
              <a:spcBef>
                <a:spcPts val="0"/>
              </a:spcBef>
              <a:spcAft>
                <a:spcPts val="0"/>
              </a:spcAft>
              <a:defRPr/>
            </a:pPr>
            <a:r>
              <a:rPr lang="en-US" altLang="en-US" sz="1400" dirty="0">
                <a:latin typeface="Times New Roman" panose="02020603050405020304" pitchFamily="18" charset="0"/>
                <a:cs typeface="Times New Roman" panose="02020603050405020304" pitchFamily="18" charset="0"/>
              </a:rPr>
              <a:t>Administers reasonable accommodations to all qualified employees and job applicants.</a:t>
            </a:r>
          </a:p>
          <a:p>
            <a:pPr marL="404622" indent="-285750">
              <a:lnSpc>
                <a:spcPct val="150000"/>
              </a:lnSpc>
              <a:spcBef>
                <a:spcPts val="0"/>
              </a:spcBef>
              <a:spcAft>
                <a:spcPts val="0"/>
              </a:spcAft>
              <a:defRPr/>
            </a:pPr>
            <a:endParaRPr lang="en-US" altLang="en-US" sz="1400" dirty="0">
              <a:latin typeface="Times New Roman" panose="02020603050405020304" pitchFamily="18" charset="0"/>
              <a:cs typeface="Times New Roman" panose="02020603050405020304" pitchFamily="18" charset="0"/>
            </a:endParaRPr>
          </a:p>
          <a:p>
            <a:pPr>
              <a:lnSpc>
                <a:spcPct val="150000"/>
              </a:lnSpc>
              <a:spcBef>
                <a:spcPts val="0"/>
              </a:spcBef>
              <a:spcAft>
                <a:spcPts val="0"/>
              </a:spcAft>
              <a:defRPr/>
            </a:pPr>
            <a:r>
              <a:rPr lang="en-US" altLang="en-US" sz="1400" dirty="0">
                <a:latin typeface="Times New Roman" panose="02020603050405020304" pitchFamily="18" charset="0"/>
                <a:cs typeface="Times New Roman" panose="02020603050405020304" pitchFamily="18" charset="0"/>
              </a:rPr>
              <a:t>Ensures that meeting/conference rooms, lunch rooms and employment test are accessible.</a:t>
            </a:r>
          </a:p>
          <a:p>
            <a:pPr>
              <a:lnSpc>
                <a:spcPct val="150000"/>
              </a:lnSpc>
              <a:spcBef>
                <a:spcPts val="0"/>
              </a:spcBef>
              <a:spcAft>
                <a:spcPts val="0"/>
              </a:spcAft>
              <a:defRPr/>
            </a:pPr>
            <a:endParaRPr lang="en-US" altLang="en-US" sz="1400" dirty="0">
              <a:latin typeface="Times New Roman" panose="02020603050405020304" pitchFamily="18" charset="0"/>
              <a:cs typeface="Times New Roman" panose="02020603050405020304" pitchFamily="18" charset="0"/>
            </a:endParaRPr>
          </a:p>
          <a:p>
            <a:pPr>
              <a:lnSpc>
                <a:spcPct val="150000"/>
              </a:lnSpc>
              <a:spcBef>
                <a:spcPts val="0"/>
              </a:spcBef>
              <a:spcAft>
                <a:spcPts val="0"/>
              </a:spcAft>
              <a:defRPr/>
            </a:pPr>
            <a:r>
              <a:rPr lang="en-US" altLang="en-US" sz="1400" dirty="0" smtClean="0">
                <a:latin typeface="Times New Roman" panose="02020603050405020304" pitchFamily="18" charset="0"/>
                <a:cs typeface="Times New Roman" panose="02020603050405020304" pitchFamily="18" charset="0"/>
              </a:rPr>
              <a:t>Ensures </a:t>
            </a:r>
            <a:r>
              <a:rPr lang="en-US" altLang="en-US" sz="1400" dirty="0">
                <a:latin typeface="Times New Roman" panose="02020603050405020304" pitchFamily="18" charset="0"/>
                <a:cs typeface="Times New Roman" panose="02020603050405020304" pitchFamily="18" charset="0"/>
              </a:rPr>
              <a:t>all agency accessibility requirements are met.</a:t>
            </a:r>
          </a:p>
        </p:txBody>
      </p:sp>
      <p:sp>
        <p:nvSpPr>
          <p:cNvPr id="21508"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BAEBA15-5E52-4E64-94C0-4CEB97BB076B}" type="slidenum">
              <a:rPr lang="en-US" altLang="en-US">
                <a:solidFill>
                  <a:srgbClr val="898989"/>
                </a:solidFill>
              </a:rPr>
              <a:pPr/>
              <a:t>7</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eaLnBrk="1" hangingPunct="1"/>
            <a:r>
              <a:rPr lang="en-US" altLang="en-US" sz="3200" dirty="0" smtClean="0">
                <a:latin typeface="Times New Roman" panose="02020603050405020304" pitchFamily="18" charset="0"/>
                <a:cs typeface="Times New Roman" panose="02020603050405020304" pitchFamily="18" charset="0"/>
              </a:rPr>
              <a:t>HOW TO REQUEST A REASONABLE ACCOMMODATION</a:t>
            </a:r>
            <a:endParaRPr lang="en-US" altLang="en-US" sz="3200" dirty="0" smtClean="0"/>
          </a:p>
        </p:txBody>
      </p:sp>
      <p:sp>
        <p:nvSpPr>
          <p:cNvPr id="3" name="Content Placeholder 2">
            <a:extLst>
              <a:ext uri="{FF2B5EF4-FFF2-40B4-BE49-F238E27FC236}">
                <a16:creationId xmlns:a16="http://schemas.microsoft.com/office/drawing/2014/main" id="{379C614C-4FA6-4288-9270-C25F881F5C25}"/>
              </a:ext>
            </a:extLst>
          </p:cNvPr>
          <p:cNvSpPr>
            <a:spLocks noGrp="1"/>
          </p:cNvSpPr>
          <p:nvPr>
            <p:ph idx="1"/>
          </p:nvPr>
        </p:nvSpPr>
        <p:spPr>
          <a:xfrm>
            <a:off x="914400" y="1981200"/>
            <a:ext cx="7391400" cy="4050792"/>
          </a:xfrm>
        </p:spPr>
        <p:txBody>
          <a:bodyPr>
            <a:normAutofit lnSpcReduction="10000"/>
          </a:bodyPr>
          <a:lstStyle/>
          <a:p>
            <a:pPr marL="0" indent="0" eaLnBrk="1" hangingPunct="1">
              <a:spcAft>
                <a:spcPts val="600"/>
              </a:spcAft>
              <a:buFont typeface="Arial" panose="020B0604020202020204" pitchFamily="34" charset="0"/>
              <a:buNone/>
              <a:defRPr/>
            </a:pPr>
            <a:r>
              <a:rPr lang="en-US" sz="1400" b="1" dirty="0">
                <a:latin typeface="Times New Roman" panose="02020603050405020304" pitchFamily="18" charset="0"/>
                <a:cs typeface="Times New Roman" panose="02020603050405020304" pitchFamily="18" charset="0"/>
              </a:rPr>
              <a:t>It is the employee and/or job applicant’s responsibility to inform management/supervisors or recruiters about their need for a Reasonable Accommodation</a:t>
            </a:r>
            <a:r>
              <a:rPr lang="en-US" sz="1400" b="1"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eaLnBrk="1" hangingPunct="1">
              <a:spcAft>
                <a:spcPts val="600"/>
              </a:spcAft>
              <a:defRPr/>
            </a:pPr>
            <a:r>
              <a:rPr lang="en-US" sz="1400" dirty="0">
                <a:latin typeface="Times New Roman" panose="02020603050405020304" pitchFamily="18" charset="0"/>
                <a:cs typeface="Times New Roman" panose="02020603050405020304" pitchFamily="18" charset="0"/>
              </a:rPr>
              <a:t>Employees may make a request to their supervisor or designated ADA Coordinator for a modification to their job as a result of a disability</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eaLnBrk="1" hangingPunct="1">
              <a:spcAft>
                <a:spcPts val="600"/>
              </a:spcAft>
              <a:defRPr/>
            </a:pPr>
            <a:r>
              <a:rPr lang="en-US" sz="1400" dirty="0">
                <a:latin typeface="Times New Roman" panose="02020603050405020304" pitchFamily="18" charset="0"/>
                <a:cs typeface="Times New Roman" panose="02020603050405020304" pitchFamily="18" charset="0"/>
              </a:rPr>
              <a:t>Employees may request an accommodation at anytime during the application process or during employment</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eaLnBrk="1" hangingPunct="1">
              <a:spcAft>
                <a:spcPts val="600"/>
              </a:spcAft>
              <a:defRPr/>
            </a:pPr>
            <a:r>
              <a:rPr lang="en-US" sz="1400" dirty="0">
                <a:latin typeface="Times New Roman" panose="02020603050405020304" pitchFamily="18" charset="0"/>
                <a:cs typeface="Times New Roman" panose="02020603050405020304" pitchFamily="18" charset="0"/>
              </a:rPr>
              <a:t>Employees may mention to their supervisor challenges they are experiencing while performing their job due to a medical condition</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eaLnBrk="1" hangingPunct="1">
              <a:spcAft>
                <a:spcPts val="600"/>
              </a:spcAft>
              <a:defRPr/>
            </a:pPr>
            <a:r>
              <a:rPr lang="en-US" sz="1400" dirty="0">
                <a:latin typeface="Times New Roman" panose="02020603050405020304" pitchFamily="18" charset="0"/>
                <a:cs typeface="Times New Roman" panose="02020603050405020304" pitchFamily="18" charset="0"/>
              </a:rPr>
              <a:t>Job applicants may self identify during the application process that they have a disability and need for an accommodation(s</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eaLnBrk="1" hangingPunct="1">
              <a:spcAft>
                <a:spcPts val="600"/>
              </a:spcAft>
              <a:defRPr/>
            </a:pPr>
            <a:r>
              <a:rPr lang="en-US" sz="1400" dirty="0">
                <a:latin typeface="Times New Roman" panose="02020603050405020304" pitchFamily="18" charset="0"/>
                <a:cs typeface="Times New Roman" panose="02020603050405020304" pitchFamily="18" charset="0"/>
              </a:rPr>
              <a:t>There is no formalities for an employee to request an accommodation. It is the responsibility of the employer to recognize an accommodation request</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eaLnBrk="1" hangingPunct="1">
              <a:spcAft>
                <a:spcPts val="600"/>
              </a:spcAft>
              <a:defRPr/>
            </a:pPr>
            <a:r>
              <a:rPr lang="en-US" sz="1400" dirty="0">
                <a:latin typeface="Times New Roman" panose="02020603050405020304" pitchFamily="18" charset="0"/>
                <a:cs typeface="Times New Roman" panose="02020603050405020304" pitchFamily="18" charset="0"/>
              </a:rPr>
              <a:t>The accommodation request does not have to come directly from the employee, the request can come from a Spouse, Parent, Physician, Job Coach, and Union Rep etc.</a:t>
            </a:r>
          </a:p>
          <a:p>
            <a:pPr marL="0" indent="0" eaLnBrk="1" hangingPunct="1">
              <a:buFont typeface="Arial" panose="020B0604020202020204" pitchFamily="34" charset="0"/>
              <a:buNone/>
              <a:defRPr/>
            </a:pPr>
            <a:endParaRPr lang="en-US" altLang="en-US" sz="1400" dirty="0">
              <a:latin typeface="Times New Roman" panose="02020603050405020304" pitchFamily="18" charset="0"/>
              <a:cs typeface="Times New Roman" panose="02020603050405020304" pitchFamily="18" charset="0"/>
            </a:endParaRPr>
          </a:p>
        </p:txBody>
      </p:sp>
      <p:sp>
        <p:nvSpPr>
          <p:cNvPr id="22532"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2CD686B-8EF3-4F35-B276-9E6E38121BC2}" type="slidenum">
              <a:rPr lang="en-US" altLang="en-US">
                <a:solidFill>
                  <a:srgbClr val="898989"/>
                </a:solidFill>
              </a:rPr>
              <a:pPr/>
              <a:t>8</a:t>
            </a:fld>
            <a:endParaRPr lang="en-US" altLang="en-US">
              <a:solidFill>
                <a:srgbClr val="898989"/>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E1F4424170654A94B98C805DAC1B96" ma:contentTypeVersion="6" ma:contentTypeDescription="Create a new document." ma:contentTypeScope="" ma:versionID="64bae178d2d0e9be8f9726d6516cc5af">
  <xsd:schema xmlns:xsd="http://www.w3.org/2001/XMLSchema" xmlns:xs="http://www.w3.org/2001/XMLSchema" xmlns:p="http://schemas.microsoft.com/office/2006/metadata/properties" xmlns:ns1="http://schemas.microsoft.com/sharepoint/v3" targetNamespace="http://schemas.microsoft.com/office/2006/metadata/properties" ma:root="true" ma:fieldsID="2ab91acf0173590172983a49406d704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ma:readOnly="false">
      <xsd:simpleType>
        <xsd:restriction base="dms:Unknown"/>
      </xsd:simpleType>
    </xsd:element>
    <xsd:element name="PublishingExpirationDate" ma:index="5" nillable="true" ma:displayName="Scheduling End Date" ma:description=""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3B1B1E7-C842-4945-9CDD-F8D7A8FE3E5C}"/>
</file>

<file path=customXml/itemProps2.xml><?xml version="1.0" encoding="utf-8"?>
<ds:datastoreItem xmlns:ds="http://schemas.openxmlformats.org/officeDocument/2006/customXml" ds:itemID="{028FC443-59A2-4E8E-AC95-15A0695B3248}"/>
</file>

<file path=customXml/itemProps3.xml><?xml version="1.0" encoding="utf-8"?>
<ds:datastoreItem xmlns:ds="http://schemas.openxmlformats.org/officeDocument/2006/customXml" ds:itemID="{C9ACCB57-817D-4C95-A365-794F7F804982}"/>
</file>

<file path=docProps/app.xml><?xml version="1.0" encoding="utf-8"?>
<Properties xmlns="http://schemas.openxmlformats.org/officeDocument/2006/extended-properties" xmlns:vt="http://schemas.openxmlformats.org/officeDocument/2006/docPropsVTypes">
  <Template>TM03090434[[fn=Wood Type]]</Template>
  <TotalTime>206</TotalTime>
  <Words>2036</Words>
  <Application>Microsoft Office PowerPoint</Application>
  <PresentationFormat>On-screen Show (4:3)</PresentationFormat>
  <Paragraphs>230</Paragraphs>
  <Slides>24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Rockwell</vt:lpstr>
      <vt:lpstr>Rockwell Condensed</vt:lpstr>
      <vt:lpstr>Times New Roman</vt:lpstr>
      <vt:lpstr>Wingdings</vt:lpstr>
      <vt:lpstr>Wood Type</vt:lpstr>
      <vt:lpstr>The Fundamentals of the Americans with Disabilities Act (ADA), Americans with Disabilities Act Amendments Act (ADAAA) &amp; Reasonable Accommodation Process</vt:lpstr>
      <vt:lpstr> WHAT YOU WILL LEARN</vt:lpstr>
      <vt:lpstr>HISTORY OF ADA &amp; ADAAA</vt:lpstr>
      <vt:lpstr>  HISTORY OF ADA &amp; ADAAA (Cont.)</vt:lpstr>
      <vt:lpstr>What is a DISABILITY as defined by the law?</vt:lpstr>
      <vt:lpstr>REASONABLE ACCOMMODATION</vt:lpstr>
      <vt:lpstr>EXAMPLES OF REASONABLE ACCOMMODATION</vt:lpstr>
      <vt:lpstr>ADA COORDINATOR ROLE</vt:lpstr>
      <vt:lpstr>HOW TO REQUEST A REASONABLE ACCOMMODATION</vt:lpstr>
      <vt:lpstr>EXAMPLES OF AN REQUEST A REASONABLE ACCOMMODATION</vt:lpstr>
      <vt:lpstr>ROLE/RESPONSIBILITY OF MANAGEMENT</vt:lpstr>
      <vt:lpstr>STATE OF MARYLAND REASONABLE ACCOMMODATIONS POLICY and PROCEDURE</vt:lpstr>
      <vt:lpstr>REASONABLE ACCOMMODATION REQUEST FORM</vt:lpstr>
      <vt:lpstr>STATE OF MARYLAND REASONABLE ACCOMMODATIONS POLICY and PROCEDURE</vt:lpstr>
      <vt:lpstr>REASONABLE ACCOMMODATION INTERACTIVE PROCESS</vt:lpstr>
      <vt:lpstr>DENIAL OF  ACCOMMODATION REQUESTS</vt:lpstr>
      <vt:lpstr>ADA  AND COVID 19</vt:lpstr>
      <vt:lpstr>ADA  AND COVID 19</vt:lpstr>
      <vt:lpstr>ADA  AND COVID 19</vt:lpstr>
      <vt:lpstr>ADA  AND COVID 19</vt:lpstr>
      <vt:lpstr>Common Pitfalls</vt:lpstr>
      <vt:lpstr>Best Practices</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Pepersack</dc:creator>
  <cp:lastModifiedBy>Windows User</cp:lastModifiedBy>
  <cp:revision>25</cp:revision>
  <dcterms:created xsi:type="dcterms:W3CDTF">2018-04-24T20:07:11Z</dcterms:created>
  <dcterms:modified xsi:type="dcterms:W3CDTF">2021-02-09T12:24:02Z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0x010100B4E1F4424170654A94B98C805DAC1B96</vt:lpwstr>
  </property>
</Properties>
</file>