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entation.xml" ContentType="application/vnd.openxmlformats-officedocument.presentationml.presentation.main+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15.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6" r:id="rId2"/>
  </p:sldMasterIdLst>
  <p:notesMasterIdLst>
    <p:notesMasterId r:id="rId27"/>
  </p:notesMasterIdLst>
  <p:sldIdLst>
    <p:sldId id="259" r:id="rId3"/>
    <p:sldId id="265" r:id="rId4"/>
    <p:sldId id="293" r:id="rId5"/>
    <p:sldId id="294" r:id="rId6"/>
    <p:sldId id="302" r:id="rId7"/>
    <p:sldId id="303" r:id="rId8"/>
    <p:sldId id="305" r:id="rId9"/>
    <p:sldId id="304" r:id="rId10"/>
    <p:sldId id="288" r:id="rId11"/>
    <p:sldId id="318" r:id="rId12"/>
    <p:sldId id="316" r:id="rId13"/>
    <p:sldId id="319" r:id="rId14"/>
    <p:sldId id="320" r:id="rId15"/>
    <p:sldId id="300" r:id="rId16"/>
    <p:sldId id="275" r:id="rId17"/>
    <p:sldId id="322" r:id="rId18"/>
    <p:sldId id="314" r:id="rId19"/>
    <p:sldId id="307" r:id="rId20"/>
    <p:sldId id="315" r:id="rId21"/>
    <p:sldId id="321" r:id="rId22"/>
    <p:sldId id="325" r:id="rId23"/>
    <p:sldId id="323" r:id="rId24"/>
    <p:sldId id="324" r:id="rId25"/>
    <p:sldId id="312" r:id="rId2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97D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51" autoAdjust="0"/>
  </p:normalViewPr>
  <p:slideViewPr>
    <p:cSldViewPr>
      <p:cViewPr varScale="1">
        <p:scale>
          <a:sx n="108" d="100"/>
          <a:sy n="108" d="100"/>
        </p:scale>
        <p:origin x="1704" y="96"/>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ustomXml" Target="../customXml/item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customXml" Target="../customXml/item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53" tIns="48327" rIns="96653" bIns="48327" rtlCol="0"/>
          <a:lstStyle>
            <a:lvl1pPr algn="r">
              <a:defRPr sz="1200"/>
            </a:lvl1pPr>
          </a:lstStyle>
          <a:p>
            <a:fld id="{ADBF3A97-5B36-417B-A191-9D36BDFE4A07}" type="datetimeFigureOut">
              <a:rPr lang="en-US" smtClean="0"/>
              <a:t>4/21/2022</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53" tIns="48327" rIns="96653" bIns="48327" rtlCol="0" anchor="b"/>
          <a:lstStyle>
            <a:lvl1pPr algn="r">
              <a:defRPr sz="1200"/>
            </a:lvl1pPr>
          </a:lstStyle>
          <a:p>
            <a:fld id="{4C79A739-8FD3-47F9-AA85-9FE842B80699}" type="slidenum">
              <a:rPr lang="en-US" smtClean="0"/>
              <a:t>‹#›</a:t>
            </a:fld>
            <a:endParaRPr lang="en-US"/>
          </a:p>
        </p:txBody>
      </p:sp>
    </p:spTree>
    <p:extLst>
      <p:ext uri="{BB962C8B-B14F-4D97-AF65-F5344CB8AC3E}">
        <p14:creationId xmlns:p14="http://schemas.microsoft.com/office/powerpoint/2010/main" val="2858433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eaLnBrk="0" hangingPunct="0">
              <a:defRPr sz="2500">
                <a:solidFill>
                  <a:schemeClr val="tx1"/>
                </a:solidFill>
                <a:latin typeface="Arial" pitchFamily="34" charset="0"/>
                <a:ea typeface="ヒラギノ角ゴ Pro W3" charset="-128"/>
              </a:defRPr>
            </a:lvl1pPr>
            <a:lvl2pPr marL="769362" indent="-295908" eaLnBrk="0" hangingPunct="0">
              <a:defRPr sz="2500">
                <a:solidFill>
                  <a:schemeClr val="tx1"/>
                </a:solidFill>
                <a:latin typeface="Arial" pitchFamily="34" charset="0"/>
                <a:ea typeface="ヒラギノ角ゴ Pro W3" charset="-128"/>
              </a:defRPr>
            </a:lvl2pPr>
            <a:lvl3pPr marL="1183635" indent="-236726" eaLnBrk="0" hangingPunct="0">
              <a:defRPr sz="2500">
                <a:solidFill>
                  <a:schemeClr val="tx1"/>
                </a:solidFill>
                <a:latin typeface="Arial" pitchFamily="34" charset="0"/>
                <a:ea typeface="ヒラギノ角ゴ Pro W3" charset="-128"/>
              </a:defRPr>
            </a:lvl3pPr>
            <a:lvl4pPr marL="1657090" indent="-236726" eaLnBrk="0" hangingPunct="0">
              <a:defRPr sz="2500">
                <a:solidFill>
                  <a:schemeClr val="tx1"/>
                </a:solidFill>
                <a:latin typeface="Arial" pitchFamily="34" charset="0"/>
                <a:ea typeface="ヒラギノ角ゴ Pro W3" charset="-128"/>
              </a:defRPr>
            </a:lvl4pPr>
            <a:lvl5pPr marL="2130544" indent="-236726" eaLnBrk="0" hangingPunct="0">
              <a:defRPr sz="2500">
                <a:solidFill>
                  <a:schemeClr val="tx1"/>
                </a:solidFill>
                <a:latin typeface="Arial" pitchFamily="34" charset="0"/>
                <a:ea typeface="ヒラギノ角ゴ Pro W3" charset="-128"/>
              </a:defRPr>
            </a:lvl5pPr>
            <a:lvl6pPr marL="2603999" indent="-236726" eaLnBrk="0" fontAlgn="base" hangingPunct="0">
              <a:spcBef>
                <a:spcPct val="0"/>
              </a:spcBef>
              <a:spcAft>
                <a:spcPct val="0"/>
              </a:spcAft>
              <a:defRPr sz="2500">
                <a:solidFill>
                  <a:schemeClr val="tx1"/>
                </a:solidFill>
                <a:latin typeface="Arial" pitchFamily="34" charset="0"/>
                <a:ea typeface="ヒラギノ角ゴ Pro W3" charset="-128"/>
              </a:defRPr>
            </a:lvl6pPr>
            <a:lvl7pPr marL="3077451" indent="-236726" eaLnBrk="0" fontAlgn="base" hangingPunct="0">
              <a:spcBef>
                <a:spcPct val="0"/>
              </a:spcBef>
              <a:spcAft>
                <a:spcPct val="0"/>
              </a:spcAft>
              <a:defRPr sz="2500">
                <a:solidFill>
                  <a:schemeClr val="tx1"/>
                </a:solidFill>
                <a:latin typeface="Arial" pitchFamily="34" charset="0"/>
                <a:ea typeface="ヒラギノ角ゴ Pro W3" charset="-128"/>
              </a:defRPr>
            </a:lvl7pPr>
            <a:lvl8pPr marL="3550905" indent="-236726" eaLnBrk="0" fontAlgn="base" hangingPunct="0">
              <a:spcBef>
                <a:spcPct val="0"/>
              </a:spcBef>
              <a:spcAft>
                <a:spcPct val="0"/>
              </a:spcAft>
              <a:defRPr sz="2500">
                <a:solidFill>
                  <a:schemeClr val="tx1"/>
                </a:solidFill>
                <a:latin typeface="Arial" pitchFamily="34" charset="0"/>
                <a:ea typeface="ヒラギノ角ゴ Pro W3" charset="-128"/>
              </a:defRPr>
            </a:lvl8pPr>
            <a:lvl9pPr marL="4024360" indent="-236726" eaLnBrk="0" fontAlgn="base" hangingPunct="0">
              <a:spcBef>
                <a:spcPct val="0"/>
              </a:spcBef>
              <a:spcAft>
                <a:spcPct val="0"/>
              </a:spcAft>
              <a:defRPr sz="2500">
                <a:solidFill>
                  <a:schemeClr val="tx1"/>
                </a:solidFill>
                <a:latin typeface="Arial" pitchFamily="34" charset="0"/>
                <a:ea typeface="ヒラギノ角ゴ Pro W3" charset="-128"/>
              </a:defRPr>
            </a:lvl9pPr>
          </a:lstStyle>
          <a:p>
            <a:pPr eaLnBrk="1" hangingPunct="1">
              <a:defRPr/>
            </a:pPr>
            <a:fld id="{26E286D2-ECBD-4AC6-8F95-C6E4EE6EE1CD}" type="slidenum">
              <a:rPr lang="en-US" altLang="en-US" sz="1200">
                <a:ea typeface="MS PGothic" pitchFamily="34" charset="-128"/>
              </a:rPr>
              <a:pPr eaLnBrk="1" hangingPunct="1">
                <a:defRPr/>
              </a:pPr>
              <a:t>2</a:t>
            </a:fld>
            <a:endParaRPr lang="en-US" altLang="en-US" sz="1200" dirty="0">
              <a:ea typeface="MS PGothic" pitchFamily="34" charset="-128"/>
            </a:endParaRPr>
          </a:p>
        </p:txBody>
      </p:sp>
      <p:sp>
        <p:nvSpPr>
          <p:cNvPr id="47107" name="Rectangle 7"/>
          <p:cNvSpPr txBox="1">
            <a:spLocks noGrp="1" noChangeArrowheads="1"/>
          </p:cNvSpPr>
          <p:nvPr/>
        </p:nvSpPr>
        <p:spPr bwMode="auto">
          <a:xfrm>
            <a:off x="4143737" y="9119830"/>
            <a:ext cx="3169810" cy="4797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lIns="96632" tIns="48317" rIns="96632" bIns="48317" anchor="b"/>
          <a:lstStyle>
            <a:lvl1pPr eaLnBrk="0" hangingPunct="0">
              <a:defRPr sz="2400">
                <a:solidFill>
                  <a:schemeClr val="tx1"/>
                </a:solidFill>
                <a:latin typeface="Arial" pitchFamily="34" charset="0"/>
                <a:ea typeface="ヒラギノ角ゴ Pro W3" charset="-128"/>
              </a:defRPr>
            </a:lvl1pPr>
            <a:lvl2pPr marL="742950" indent="-285750" eaLnBrk="0" hangingPunct="0">
              <a:defRPr sz="2400">
                <a:solidFill>
                  <a:schemeClr val="tx1"/>
                </a:solidFill>
                <a:latin typeface="Arial" pitchFamily="34" charset="0"/>
                <a:ea typeface="ヒラギノ角ゴ Pro W3" charset="-128"/>
              </a:defRPr>
            </a:lvl2pPr>
            <a:lvl3pPr marL="1143000" indent="-228600" eaLnBrk="0" hangingPunct="0">
              <a:defRPr sz="2400">
                <a:solidFill>
                  <a:schemeClr val="tx1"/>
                </a:solidFill>
                <a:latin typeface="Arial" pitchFamily="34" charset="0"/>
                <a:ea typeface="ヒラギノ角ゴ Pro W3" charset="-128"/>
              </a:defRPr>
            </a:lvl3pPr>
            <a:lvl4pPr marL="1600200" indent="-228600" eaLnBrk="0" hangingPunct="0">
              <a:defRPr sz="2400">
                <a:solidFill>
                  <a:schemeClr val="tx1"/>
                </a:solidFill>
                <a:latin typeface="Arial" pitchFamily="34" charset="0"/>
                <a:ea typeface="ヒラギノ角ゴ Pro W3" charset="-128"/>
              </a:defRPr>
            </a:lvl4pPr>
            <a:lvl5pPr marL="2057400" indent="-228600" eaLnBrk="0" hangingPunct="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pPr eaLnBrk="1" hangingPunct="1">
              <a:defRPr/>
            </a:pPr>
            <a:fld id="{05447761-AEAC-403C-89C4-2B44353319B9}" type="slidenum">
              <a:rPr lang="en-US" altLang="en-US" sz="1200">
                <a:ea typeface="MS PGothic" pitchFamily="34" charset="-128"/>
              </a:rPr>
              <a:pPr eaLnBrk="1" hangingPunct="1">
                <a:defRPr/>
              </a:pPr>
              <a:t>2</a:t>
            </a:fld>
            <a:endParaRPr lang="en-US" altLang="en-US" sz="1200" dirty="0">
              <a:ea typeface="MS PGothic" pitchFamily="34" charset="-128"/>
            </a:endParaRPr>
          </a:p>
        </p:txBody>
      </p:sp>
      <p:sp>
        <p:nvSpPr>
          <p:cNvPr id="219140"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9" name="Rectangle 3"/>
          <p:cNvSpPr>
            <a:spLocks noGrp="1" noChangeArrowheads="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square" lIns="96632" tIns="48317" rIns="96632" bIns="48317" numCol="1" anchor="t" anchorCtr="0" compatLnSpc="1">
            <a:prstTxWarp prst="textNoShape">
              <a:avLst/>
            </a:prstTxWarp>
          </a:bodyPr>
          <a:lstStyle/>
          <a:p>
            <a:pPr>
              <a:defRPr/>
            </a:pPr>
            <a:endParaRPr lang="en-US" dirty="0">
              <a:ea typeface="+mn-ea"/>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12</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32239823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13</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40171090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14</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1209813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4A2BD2-105B-4736-8399-E8E8C714D377}" type="slidenum">
              <a:rPr lang="en-US" smtClean="0"/>
              <a:pPr/>
              <a:t>15</a:t>
            </a:fld>
            <a:endParaRPr lang="en-US" dirty="0"/>
          </a:p>
        </p:txBody>
      </p:sp>
    </p:spTree>
    <p:extLst>
      <p:ext uri="{BB962C8B-B14F-4D97-AF65-F5344CB8AC3E}">
        <p14:creationId xmlns:p14="http://schemas.microsoft.com/office/powerpoint/2010/main" val="767046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4A2BD2-105B-4736-8399-E8E8C714D377}" type="slidenum">
              <a:rPr lang="en-US" smtClean="0"/>
              <a:pPr/>
              <a:t>16</a:t>
            </a:fld>
            <a:endParaRPr lang="en-US" dirty="0"/>
          </a:p>
        </p:txBody>
      </p:sp>
    </p:spTree>
    <p:extLst>
      <p:ext uri="{BB962C8B-B14F-4D97-AF65-F5344CB8AC3E}">
        <p14:creationId xmlns:p14="http://schemas.microsoft.com/office/powerpoint/2010/main" val="32476724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17</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23502676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18</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24130824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19</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25705199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20</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38332633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21</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34537729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bwMode="auto">
          <a:noFill/>
          <a:ln>
            <a:solidFill>
              <a:srgbClr val="000000"/>
            </a:solidFill>
            <a:miter lim="800000"/>
            <a:headEnd/>
            <a:tailEnd/>
          </a:ln>
        </p:spPr>
      </p:sp>
      <p:sp>
        <p:nvSpPr>
          <p:cNvPr id="149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259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E651FC3-BFBC-4ABD-8906-A186225B0775}" type="slidenum">
              <a:rPr lang="en-US" smtClean="0">
                <a:ea typeface="ヒラギノ角ゴ Pro W3"/>
                <a:cs typeface="ヒラギノ角ゴ Pro W3"/>
              </a:rPr>
              <a:pPr fontAlgn="base">
                <a:spcBef>
                  <a:spcPct val="0"/>
                </a:spcBef>
                <a:spcAft>
                  <a:spcPct val="0"/>
                </a:spcAft>
                <a:defRPr/>
              </a:pPr>
              <a:t>3</a:t>
            </a:fld>
            <a:endParaRPr lang="en-US" dirty="0">
              <a:ea typeface="ヒラギノ角ゴ Pro W3"/>
              <a:cs typeface="ヒラギノ角ゴ Pro W3"/>
            </a:endParaRPr>
          </a:p>
        </p:txBody>
      </p:sp>
    </p:spTree>
    <p:extLst>
      <p:ext uri="{BB962C8B-B14F-4D97-AF65-F5344CB8AC3E}">
        <p14:creationId xmlns:p14="http://schemas.microsoft.com/office/powerpoint/2010/main" val="40905756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22</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7510360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23</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14987505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24</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426524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4A2BD2-105B-4736-8399-E8E8C714D377}" type="slidenum">
              <a:rPr lang="en-US" smtClean="0"/>
              <a:pPr/>
              <a:t>4</a:t>
            </a:fld>
            <a:endParaRPr lang="en-US" dirty="0"/>
          </a:p>
        </p:txBody>
      </p:sp>
    </p:spTree>
    <p:extLst>
      <p:ext uri="{BB962C8B-B14F-4D97-AF65-F5344CB8AC3E}">
        <p14:creationId xmlns:p14="http://schemas.microsoft.com/office/powerpoint/2010/main" val="3104885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5</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8873675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6</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1454232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7</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27604953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8</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2868995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10</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1246339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1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ea typeface="MS PGothic" pitchFamily="34" charset="-128"/>
              </a:defRPr>
            </a:lvl1pPr>
            <a:lvl2pPr marL="781487" indent="-298657">
              <a:spcBef>
                <a:spcPct val="30000"/>
              </a:spcBef>
              <a:defRPr sz="1200">
                <a:solidFill>
                  <a:schemeClr val="tx1"/>
                </a:solidFill>
                <a:latin typeface="Calibri" pitchFamily="34" charset="0"/>
                <a:ea typeface="MS PGothic" pitchFamily="34" charset="-128"/>
              </a:defRPr>
            </a:lvl2pPr>
            <a:lvl3pPr marL="1202926" indent="-238926">
              <a:spcBef>
                <a:spcPct val="30000"/>
              </a:spcBef>
              <a:defRPr sz="1200">
                <a:solidFill>
                  <a:schemeClr val="tx1"/>
                </a:solidFill>
                <a:latin typeface="Calibri" pitchFamily="34" charset="0"/>
                <a:ea typeface="MS PGothic" pitchFamily="34" charset="-128"/>
              </a:defRPr>
            </a:lvl3pPr>
            <a:lvl4pPr marL="1685756" indent="-238926">
              <a:spcBef>
                <a:spcPct val="30000"/>
              </a:spcBef>
              <a:defRPr sz="1200">
                <a:solidFill>
                  <a:schemeClr val="tx1"/>
                </a:solidFill>
                <a:latin typeface="Calibri" pitchFamily="34" charset="0"/>
                <a:ea typeface="MS PGothic" pitchFamily="34" charset="-128"/>
              </a:defRPr>
            </a:lvl4pPr>
            <a:lvl5pPr marL="2168586" indent="-238926">
              <a:spcBef>
                <a:spcPct val="30000"/>
              </a:spcBef>
              <a:defRPr sz="1200">
                <a:solidFill>
                  <a:schemeClr val="tx1"/>
                </a:solidFill>
                <a:latin typeface="Calibri" pitchFamily="34" charset="0"/>
                <a:ea typeface="MS PGothic" pitchFamily="34" charset="-128"/>
              </a:defRPr>
            </a:lvl5pPr>
            <a:lvl6pPr marL="2646437" indent="-238926" eaLnBrk="0" fontAlgn="base" hangingPunct="0">
              <a:spcBef>
                <a:spcPct val="30000"/>
              </a:spcBef>
              <a:spcAft>
                <a:spcPct val="0"/>
              </a:spcAft>
              <a:defRPr sz="1200">
                <a:solidFill>
                  <a:schemeClr val="tx1"/>
                </a:solidFill>
                <a:latin typeface="Calibri" pitchFamily="34" charset="0"/>
                <a:ea typeface="MS PGothic" pitchFamily="34" charset="-128"/>
              </a:defRPr>
            </a:lvl6pPr>
            <a:lvl7pPr marL="3124288" indent="-238926" eaLnBrk="0" fontAlgn="base" hangingPunct="0">
              <a:spcBef>
                <a:spcPct val="30000"/>
              </a:spcBef>
              <a:spcAft>
                <a:spcPct val="0"/>
              </a:spcAft>
              <a:defRPr sz="1200">
                <a:solidFill>
                  <a:schemeClr val="tx1"/>
                </a:solidFill>
                <a:latin typeface="Calibri" pitchFamily="34" charset="0"/>
                <a:ea typeface="MS PGothic" pitchFamily="34" charset="-128"/>
              </a:defRPr>
            </a:lvl7pPr>
            <a:lvl8pPr marL="3602140" indent="-238926" eaLnBrk="0" fontAlgn="base" hangingPunct="0">
              <a:spcBef>
                <a:spcPct val="30000"/>
              </a:spcBef>
              <a:spcAft>
                <a:spcPct val="0"/>
              </a:spcAft>
              <a:defRPr sz="1200">
                <a:solidFill>
                  <a:schemeClr val="tx1"/>
                </a:solidFill>
                <a:latin typeface="Calibri" pitchFamily="34" charset="0"/>
                <a:ea typeface="MS PGothic" pitchFamily="34" charset="-128"/>
              </a:defRPr>
            </a:lvl8pPr>
            <a:lvl9pPr marL="4079992" indent="-238926"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defTabSz="966529" fontAlgn="base">
              <a:spcBef>
                <a:spcPct val="0"/>
              </a:spcBef>
              <a:spcAft>
                <a:spcPct val="0"/>
              </a:spcAft>
              <a:defRPr/>
            </a:pPr>
            <a:fld id="{7F3F9618-BF79-40ED-9682-72117D74BC14}" type="slidenum">
              <a:rPr lang="en-US" altLang="en-US">
                <a:solidFill>
                  <a:srgbClr val="000000"/>
                </a:solidFill>
                <a:ea typeface="ヒラギノ角ゴ Pro W3" charset="-128"/>
              </a:rPr>
              <a:pPr defTabSz="966529" fontAlgn="base">
                <a:spcBef>
                  <a:spcPct val="0"/>
                </a:spcBef>
                <a:spcAft>
                  <a:spcPct val="0"/>
                </a:spcAft>
                <a:defRPr/>
              </a:pPr>
              <a:t>11</a:t>
            </a:fld>
            <a:endParaRPr lang="en-US" altLang="en-US">
              <a:solidFill>
                <a:srgbClr val="000000"/>
              </a:solidFill>
              <a:ea typeface="ヒラギノ角ゴ Pro W3" charset="-128"/>
            </a:endParaRPr>
          </a:p>
        </p:txBody>
      </p:sp>
      <p:sp>
        <p:nvSpPr>
          <p:cNvPr id="3" name="Header Placeholder 2">
            <a:extLst>
              <a:ext uri="{FF2B5EF4-FFF2-40B4-BE49-F238E27FC236}">
                <a16:creationId xmlns:a16="http://schemas.microsoft.com/office/drawing/2014/main" id="{9279DC02-B9CE-43E9-84BA-6F37A6049A2B}"/>
              </a:ext>
            </a:extLst>
          </p:cNvPr>
          <p:cNvSpPr>
            <a:spLocks noGrp="1"/>
          </p:cNvSpPr>
          <p:nvPr>
            <p:ph type="hdr" sz="quarter" idx="10"/>
          </p:nvPr>
        </p:nvSpPr>
        <p:spPr/>
        <p:txBody>
          <a:bodyPr/>
          <a:lstStyle/>
          <a:p>
            <a:pPr defTabSz="966529">
              <a:defRPr/>
            </a:pPr>
            <a:r>
              <a:rPr lang="en-US">
                <a:solidFill>
                  <a:prstClr val="black"/>
                </a:solidFill>
                <a:latin typeface="Calibri"/>
              </a:rPr>
              <a:t>Processing Employee Benefits in Workday</a:t>
            </a:r>
          </a:p>
        </p:txBody>
      </p:sp>
    </p:spTree>
    <p:extLst>
      <p:ext uri="{BB962C8B-B14F-4D97-AF65-F5344CB8AC3E}">
        <p14:creationId xmlns:p14="http://schemas.microsoft.com/office/powerpoint/2010/main" val="3225919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B0D3786-6870-45B0-AD37-40544283A64B}" type="datetimeFigureOut">
              <a:rPr lang="en-US" smtClean="0"/>
              <a:t>4/21/2022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C793C-77A9-4EA6-9D18-4BE908A9B872}" type="slidenum">
              <a:rPr lang="en-US" smtClean="0"/>
              <a:t>‹#›</a:t>
            </a:fld>
            <a:endParaRPr lang="en-US"/>
          </a:p>
        </p:txBody>
      </p:sp>
    </p:spTree>
    <p:extLst>
      <p:ext uri="{BB962C8B-B14F-4D97-AF65-F5344CB8AC3E}">
        <p14:creationId xmlns:p14="http://schemas.microsoft.com/office/powerpoint/2010/main" val="2487783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0D3786-6870-45B0-AD37-40544283A64B}" type="datetimeFigureOut">
              <a:rPr lang="en-US" smtClean="0"/>
              <a:t>4/21/2022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C793C-77A9-4EA6-9D18-4BE908A9B872}" type="slidenum">
              <a:rPr lang="en-US" smtClean="0"/>
              <a:t>‹#›</a:t>
            </a:fld>
            <a:endParaRPr lang="en-US"/>
          </a:p>
        </p:txBody>
      </p:sp>
    </p:spTree>
    <p:extLst>
      <p:ext uri="{BB962C8B-B14F-4D97-AF65-F5344CB8AC3E}">
        <p14:creationId xmlns:p14="http://schemas.microsoft.com/office/powerpoint/2010/main" val="2928072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0D3786-6870-45B0-AD37-40544283A64B}" type="datetimeFigureOut">
              <a:rPr lang="en-US" smtClean="0"/>
              <a:t>4/21/2022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C793C-77A9-4EA6-9D18-4BE908A9B872}" type="slidenum">
              <a:rPr lang="en-US" smtClean="0"/>
              <a:t>‹#›</a:t>
            </a:fld>
            <a:endParaRPr lang="en-US"/>
          </a:p>
        </p:txBody>
      </p:sp>
    </p:spTree>
    <p:extLst>
      <p:ext uri="{BB962C8B-B14F-4D97-AF65-F5344CB8AC3E}">
        <p14:creationId xmlns:p14="http://schemas.microsoft.com/office/powerpoint/2010/main" val="39635835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Lesson Cover Page">
    <p:spTree>
      <p:nvGrpSpPr>
        <p:cNvPr id="1" name=""/>
        <p:cNvGrpSpPr/>
        <p:nvPr/>
      </p:nvGrpSpPr>
      <p:grpSpPr>
        <a:xfrm>
          <a:off x="0" y="0"/>
          <a:ext cx="0" cy="0"/>
          <a:chOff x="0" y="0"/>
          <a:chExt cx="0" cy="0"/>
        </a:xfrm>
      </p:grpSpPr>
      <p:sp>
        <p:nvSpPr>
          <p:cNvPr id="3" name="Rectangle 2"/>
          <p:cNvSpPr/>
          <p:nvPr/>
        </p:nvSpPr>
        <p:spPr>
          <a:xfrm>
            <a:off x="0" y="2743200"/>
            <a:ext cx="9144000" cy="1447800"/>
          </a:xfrm>
          <a:prstGeom prst="rect">
            <a:avLst/>
          </a:prstGeom>
          <a:solidFill>
            <a:srgbClr val="0067AB"/>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91440" indent="-91440" algn="ctr" fontAlgn="auto">
              <a:spcBef>
                <a:spcPts val="1200"/>
              </a:spcBef>
              <a:spcAft>
                <a:spcPts val="0"/>
              </a:spcAft>
              <a:buClr>
                <a:srgbClr val="0067AB"/>
              </a:buClr>
              <a:defRPr/>
            </a:pPr>
            <a:endParaRPr lang="en-US" sz="1400" b="1" dirty="0">
              <a:solidFill>
                <a:srgbClr val="7F7F7F"/>
              </a:solidFill>
            </a:endParaRPr>
          </a:p>
        </p:txBody>
      </p:sp>
      <p:sp>
        <p:nvSpPr>
          <p:cNvPr id="4" name="Rectangle 3"/>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91440" indent="-91440" algn="ctr" fontAlgn="auto">
              <a:spcBef>
                <a:spcPts val="1200"/>
              </a:spcBef>
              <a:spcAft>
                <a:spcPts val="0"/>
              </a:spcAft>
              <a:buClr>
                <a:srgbClr val="0067AB"/>
              </a:buClr>
              <a:defRPr/>
            </a:pPr>
            <a:endParaRPr lang="en-US" sz="1400" b="1" dirty="0">
              <a:solidFill>
                <a:srgbClr val="7F7F7F"/>
              </a:solidFill>
            </a:endParaRPr>
          </a:p>
        </p:txBody>
      </p:sp>
      <p:sp>
        <p:nvSpPr>
          <p:cNvPr id="5" name="Rectangle 4"/>
          <p:cNvSpPr/>
          <p:nvPr/>
        </p:nvSpPr>
        <p:spPr>
          <a:xfrm>
            <a:off x="0" y="2743200"/>
            <a:ext cx="9144000" cy="1447800"/>
          </a:xfrm>
          <a:prstGeom prst="rect">
            <a:avLst/>
          </a:prstGeom>
          <a:solidFill>
            <a:srgbClr val="0067AB"/>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91440" indent="-91440" algn="ctr" fontAlgn="auto">
              <a:spcBef>
                <a:spcPts val="1200"/>
              </a:spcBef>
              <a:spcAft>
                <a:spcPts val="0"/>
              </a:spcAft>
              <a:buClr>
                <a:srgbClr val="0067AB"/>
              </a:buClr>
              <a:defRPr/>
            </a:pPr>
            <a:endParaRPr lang="en-US" sz="1400" b="1" dirty="0">
              <a:solidFill>
                <a:srgbClr val="7F7F7F"/>
              </a:solidFill>
            </a:endParaRPr>
          </a:p>
        </p:txBody>
      </p:sp>
      <p:sp>
        <p:nvSpPr>
          <p:cNvPr id="6" name="Rectangle 5"/>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91440" indent="-91440" algn="ctr" fontAlgn="auto">
              <a:spcBef>
                <a:spcPts val="1200"/>
              </a:spcBef>
              <a:spcAft>
                <a:spcPts val="0"/>
              </a:spcAft>
              <a:buClr>
                <a:srgbClr val="0067AB"/>
              </a:buClr>
              <a:defRPr/>
            </a:pPr>
            <a:endParaRPr lang="en-US" sz="1400" b="1" dirty="0">
              <a:solidFill>
                <a:srgbClr val="7F7F7F"/>
              </a:solidFill>
            </a:endParaRPr>
          </a:p>
        </p:txBody>
      </p:sp>
      <p:sp>
        <p:nvSpPr>
          <p:cNvPr id="7" name="Rectangle 6"/>
          <p:cNvSpPr/>
          <p:nvPr/>
        </p:nvSpPr>
        <p:spPr>
          <a:xfrm>
            <a:off x="0" y="2743200"/>
            <a:ext cx="9144000" cy="1447800"/>
          </a:xfrm>
          <a:prstGeom prst="rect">
            <a:avLst/>
          </a:prstGeom>
          <a:solidFill>
            <a:srgbClr val="981E32"/>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91440" indent="-91440" algn="ctr" fontAlgn="auto">
              <a:spcBef>
                <a:spcPts val="1200"/>
              </a:spcBef>
              <a:spcAft>
                <a:spcPts val="0"/>
              </a:spcAft>
              <a:buClr>
                <a:srgbClr val="0067AB"/>
              </a:buClr>
              <a:defRPr/>
            </a:pPr>
            <a:endParaRPr lang="en-US" sz="1400" b="1" dirty="0">
              <a:solidFill>
                <a:srgbClr val="7F7F7F"/>
              </a:solidFill>
            </a:endParaRPr>
          </a:p>
        </p:txBody>
      </p:sp>
      <p:sp>
        <p:nvSpPr>
          <p:cNvPr id="8" name="Rectangle 7"/>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91440" indent="-91440" algn="ctr" fontAlgn="auto">
              <a:spcBef>
                <a:spcPts val="1200"/>
              </a:spcBef>
              <a:spcAft>
                <a:spcPts val="0"/>
              </a:spcAft>
              <a:buClr>
                <a:srgbClr val="0067AB"/>
              </a:buClr>
              <a:defRPr/>
            </a:pPr>
            <a:endParaRPr lang="en-US" sz="1400" b="1" dirty="0">
              <a:solidFill>
                <a:srgbClr val="7F7F7F"/>
              </a:solidFill>
            </a:endParaRPr>
          </a:p>
        </p:txBody>
      </p:sp>
      <p:pic>
        <p:nvPicPr>
          <p:cNvPr id="9" name="Picture 2" descr="C:\Users\gsetia\Documents\Working Documents\SPS Custom Logo 3\SPS_CustomLogoDesign_Opt3 - Cropped.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0" y="219075"/>
            <a:ext cx="3001963"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09600" y="2754908"/>
            <a:ext cx="8305800" cy="1470025"/>
          </a:xfrm>
        </p:spPr>
        <p:txBody>
          <a:bodyPr anchor="ctr">
            <a:normAutofit/>
          </a:bodyPr>
          <a:lstStyle>
            <a:lvl1pPr algn="l">
              <a:defRPr sz="3600" b="1" baseline="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1982044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6_One Line Title Only">
    <p:spTree>
      <p:nvGrpSpPr>
        <p:cNvPr id="1" name=""/>
        <p:cNvGrpSpPr/>
        <p:nvPr/>
      </p:nvGrpSpPr>
      <p:grpSpPr>
        <a:xfrm>
          <a:off x="0" y="0"/>
          <a:ext cx="0" cy="0"/>
          <a:chOff x="0" y="0"/>
          <a:chExt cx="0" cy="0"/>
        </a:xfrm>
      </p:grpSpPr>
      <p:sp>
        <p:nvSpPr>
          <p:cNvPr id="3" name="Rectangle 2"/>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91440" indent="-91440" algn="ctr" fontAlgn="auto">
              <a:spcBef>
                <a:spcPts val="1200"/>
              </a:spcBef>
              <a:spcAft>
                <a:spcPts val="0"/>
              </a:spcAft>
              <a:buClr>
                <a:srgbClr val="0067AB"/>
              </a:buClr>
              <a:defRPr/>
            </a:pPr>
            <a:endParaRPr lang="en-US" sz="1400" b="1" dirty="0">
              <a:solidFill>
                <a:srgbClr val="7F7F7F"/>
              </a:solidFill>
            </a:endParaRPr>
          </a:p>
        </p:txBody>
      </p:sp>
      <p:sp>
        <p:nvSpPr>
          <p:cNvPr id="4" name="Rectangle 3"/>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91440" indent="-91440" algn="ctr" fontAlgn="auto">
              <a:spcBef>
                <a:spcPts val="1200"/>
              </a:spcBef>
              <a:spcAft>
                <a:spcPts val="0"/>
              </a:spcAft>
              <a:buClr>
                <a:srgbClr val="0067AB"/>
              </a:buClr>
              <a:defRPr/>
            </a:pPr>
            <a:endParaRPr lang="en-US" sz="1400" b="1" dirty="0">
              <a:solidFill>
                <a:srgbClr val="7F7F7F"/>
              </a:solidFill>
            </a:endParaRPr>
          </a:p>
        </p:txBody>
      </p:sp>
      <p:sp>
        <p:nvSpPr>
          <p:cNvPr id="5" name="Rectangle 4"/>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91440" indent="-91440" algn="ctr" fontAlgn="auto">
              <a:spcBef>
                <a:spcPts val="1200"/>
              </a:spcBef>
              <a:spcAft>
                <a:spcPts val="0"/>
              </a:spcAft>
              <a:buClr>
                <a:srgbClr val="0067AB"/>
              </a:buClr>
              <a:defRPr/>
            </a:pPr>
            <a:endParaRPr lang="en-US" sz="1400" b="1" dirty="0">
              <a:solidFill>
                <a:srgbClr val="7F7F7F"/>
              </a:solidFill>
            </a:endParaRPr>
          </a:p>
        </p:txBody>
      </p:sp>
      <p:pic>
        <p:nvPicPr>
          <p:cNvPr id="6" name="Picture 3" descr="C:\Users\gsetia\Documents\Working Documents\SPS Custom Logo 3\SPS_CustomLogoDesign_Opt3 - Cropped.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96200" y="5997575"/>
            <a:ext cx="12192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04800" y="228600"/>
            <a:ext cx="8229600" cy="685800"/>
          </a:xfrm>
        </p:spPr>
        <p:txBody>
          <a:bodyPr>
            <a:normAutofit/>
          </a:bodyPr>
          <a:lstStyle>
            <a:lvl1pPr>
              <a:defRPr sz="3200" b="1">
                <a:solidFill>
                  <a:srgbClr val="981E32"/>
                </a:solidFill>
              </a:defRPr>
            </a:lvl1pPr>
          </a:lstStyle>
          <a:p>
            <a:r>
              <a:rPr lang="en-US"/>
              <a:t>Click to edit Master title style</a:t>
            </a:r>
            <a:endParaRPr lang="en-US" dirty="0"/>
          </a:p>
        </p:txBody>
      </p:sp>
    </p:spTree>
    <p:extLst>
      <p:ext uri="{BB962C8B-B14F-4D97-AF65-F5344CB8AC3E}">
        <p14:creationId xmlns:p14="http://schemas.microsoft.com/office/powerpoint/2010/main" val="3472048537"/>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5_Two Line Title and Two 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04800" y="228600"/>
            <a:ext cx="8610600" cy="1066800"/>
          </a:xfrm>
        </p:spPr>
        <p:txBody>
          <a:bodyPr anchor="t" anchorCtr="0"/>
          <a:lstStyle>
            <a:lvl1pPr>
              <a:defRPr sz="3200">
                <a:solidFill>
                  <a:srgbClr val="981E32"/>
                </a:solidFill>
              </a:defRPr>
            </a:lvl1pPr>
          </a:lstStyle>
          <a:p>
            <a:r>
              <a:rPr lang="en-US" dirty="0"/>
              <a:t>Page Title Goes Here</a:t>
            </a:r>
            <a:br>
              <a:rPr lang="en-US" dirty="0"/>
            </a:br>
            <a:r>
              <a:rPr lang="en-US" dirty="0"/>
              <a:t>Second Line if Necessary</a:t>
            </a:r>
          </a:p>
        </p:txBody>
      </p:sp>
      <p:sp>
        <p:nvSpPr>
          <p:cNvPr id="3" name="Content Placeholder 2"/>
          <p:cNvSpPr>
            <a:spLocks noGrp="1"/>
          </p:cNvSpPr>
          <p:nvPr>
            <p:ph idx="1"/>
          </p:nvPr>
        </p:nvSpPr>
        <p:spPr>
          <a:xfrm>
            <a:off x="304800" y="1295399"/>
            <a:ext cx="4114800" cy="4668839"/>
          </a:xfrm>
        </p:spPr>
        <p:txBody>
          <a:bodyPr/>
          <a:lstStyle>
            <a:lvl1pPr>
              <a:spcBef>
                <a:spcPts val="1200"/>
              </a:spcBef>
              <a:buClr>
                <a:srgbClr val="981E32"/>
              </a:buClr>
              <a:defRPr/>
            </a:lvl1pPr>
            <a:lvl2pPr>
              <a:buClr>
                <a:srgbClr val="981E32"/>
              </a:buClr>
              <a:defRPr/>
            </a:lvl2pPr>
            <a:lvl3pPr>
              <a:buClr>
                <a:srgbClr val="981E32"/>
              </a:buClr>
              <a:defRPr/>
            </a:lvl3pPr>
          </a:lstStyle>
          <a:p>
            <a:pPr lvl="0"/>
            <a:r>
              <a:rPr lang="en-US"/>
              <a:t>Click to edit Master text styles</a:t>
            </a:r>
          </a:p>
          <a:p>
            <a:pPr lvl="1"/>
            <a:r>
              <a:rPr lang="en-US"/>
              <a:t>Second level</a:t>
            </a:r>
          </a:p>
          <a:p>
            <a:pPr lvl="2"/>
            <a:r>
              <a:rPr lang="en-US"/>
              <a:t>Third level</a:t>
            </a:r>
          </a:p>
        </p:txBody>
      </p:sp>
      <p:sp>
        <p:nvSpPr>
          <p:cNvPr id="9" name="Rectangle 8"/>
          <p:cNvSpPr/>
          <p:nvPr/>
        </p:nvSpPr>
        <p:spPr>
          <a:xfrm>
            <a:off x="0" y="1"/>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1440" indent="-91440" algn="ctr">
              <a:spcBef>
                <a:spcPts val="1200"/>
              </a:spcBef>
              <a:buClr>
                <a:srgbClr val="0067AB"/>
              </a:buClr>
            </a:pPr>
            <a:endParaRPr lang="en-US" sz="1400" b="1" dirty="0" err="1">
              <a:solidFill>
                <a:srgbClr val="7F7F7F"/>
              </a:solidFill>
            </a:endParaRPr>
          </a:p>
        </p:txBody>
      </p:sp>
      <p:sp>
        <p:nvSpPr>
          <p:cNvPr id="14" name="Rectangle 13"/>
          <p:cNvSpPr/>
          <p:nvPr/>
        </p:nvSpPr>
        <p:spPr>
          <a:xfrm>
            <a:off x="0" y="1"/>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1440" indent="-91440" algn="ctr">
              <a:spcBef>
                <a:spcPts val="1200"/>
              </a:spcBef>
              <a:buClr>
                <a:srgbClr val="0067AB"/>
              </a:buClr>
            </a:pPr>
            <a:endParaRPr lang="en-US" sz="1400" b="1" dirty="0" err="1">
              <a:solidFill>
                <a:srgbClr val="7F7F7F"/>
              </a:solidFill>
            </a:endParaRPr>
          </a:p>
        </p:txBody>
      </p:sp>
      <p:sp>
        <p:nvSpPr>
          <p:cNvPr id="18" name="Content Placeholder 2"/>
          <p:cNvSpPr>
            <a:spLocks noGrp="1"/>
          </p:cNvSpPr>
          <p:nvPr>
            <p:ph idx="12"/>
          </p:nvPr>
        </p:nvSpPr>
        <p:spPr>
          <a:xfrm>
            <a:off x="4495800" y="1295398"/>
            <a:ext cx="4419600" cy="4668839"/>
          </a:xfrm>
        </p:spPr>
        <p:txBody>
          <a:bodyPr/>
          <a:lstStyle>
            <a:lvl1pPr>
              <a:spcBef>
                <a:spcPts val="1200"/>
              </a:spcBef>
              <a:buClr>
                <a:srgbClr val="981E32"/>
              </a:buClr>
              <a:defRPr/>
            </a:lvl1pPr>
            <a:lvl2pPr>
              <a:buClr>
                <a:srgbClr val="981E32"/>
              </a:buClr>
              <a:defRPr/>
            </a:lvl2pPr>
            <a:lvl3pPr>
              <a:buClr>
                <a:srgbClr val="981E32"/>
              </a:buClr>
              <a:defRPr/>
            </a:lvl3pPr>
          </a:lstStyle>
          <a:p>
            <a:pPr lvl="0"/>
            <a:r>
              <a:rPr lang="en-US"/>
              <a:t>Click to edit Master text styles</a:t>
            </a:r>
          </a:p>
          <a:p>
            <a:pPr lvl="1"/>
            <a:r>
              <a:rPr lang="en-US"/>
              <a:t>Second level</a:t>
            </a:r>
          </a:p>
          <a:p>
            <a:pPr lvl="2"/>
            <a:r>
              <a:rPr lang="en-US"/>
              <a:t>Third level</a:t>
            </a:r>
          </a:p>
        </p:txBody>
      </p:sp>
      <p:sp>
        <p:nvSpPr>
          <p:cNvPr id="22" name="Rectangle 21"/>
          <p:cNvSpPr/>
          <p:nvPr/>
        </p:nvSpPr>
        <p:spPr>
          <a:xfrm>
            <a:off x="0" y="1"/>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1440" indent="-91440" algn="ctr">
              <a:spcBef>
                <a:spcPts val="1200"/>
              </a:spcBef>
              <a:buClr>
                <a:srgbClr val="0067AB"/>
              </a:buClr>
            </a:pPr>
            <a:endParaRPr lang="en-US" sz="1400" b="1" dirty="0" err="1">
              <a:solidFill>
                <a:srgbClr val="7F7F7F"/>
              </a:solidFill>
            </a:endParaRPr>
          </a:p>
        </p:txBody>
      </p:sp>
      <p:pic>
        <p:nvPicPr>
          <p:cNvPr id="25" name="Picture 3" descr="C:\Users\gsetia\Documents\Working Documents\SPS Custom Logo 3\SPS_CustomLogoDesign_Opt3 - Cropped.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0" y="5997994"/>
            <a:ext cx="1219200" cy="8600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79826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1_Cover Page">
    <p:spTree>
      <p:nvGrpSpPr>
        <p:cNvPr id="1" name=""/>
        <p:cNvGrpSpPr/>
        <p:nvPr/>
      </p:nvGrpSpPr>
      <p:grpSpPr>
        <a:xfrm>
          <a:off x="0" y="0"/>
          <a:ext cx="0" cy="0"/>
          <a:chOff x="0" y="0"/>
          <a:chExt cx="0" cy="0"/>
        </a:xfrm>
      </p:grpSpPr>
      <p:sp>
        <p:nvSpPr>
          <p:cNvPr id="4" name="Rectangle 3"/>
          <p:cNvSpPr/>
          <p:nvPr/>
        </p:nvSpPr>
        <p:spPr>
          <a:xfrm>
            <a:off x="0" y="3124200"/>
            <a:ext cx="9144000" cy="1447800"/>
          </a:xfrm>
          <a:prstGeom prst="rect">
            <a:avLst/>
          </a:prstGeom>
          <a:solidFill>
            <a:srgbClr val="0067AB"/>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5" name="Rectangle 4"/>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6" name="Rectangle 5"/>
          <p:cNvSpPr/>
          <p:nvPr/>
        </p:nvSpPr>
        <p:spPr>
          <a:xfrm>
            <a:off x="0" y="3124200"/>
            <a:ext cx="9144000" cy="1447800"/>
          </a:xfrm>
          <a:prstGeom prst="rect">
            <a:avLst/>
          </a:prstGeom>
          <a:solidFill>
            <a:srgbClr val="0067AB"/>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7" name="Rectangle 6"/>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8" name="Rectangle 7"/>
          <p:cNvSpPr/>
          <p:nvPr/>
        </p:nvSpPr>
        <p:spPr>
          <a:xfrm>
            <a:off x="0" y="3124200"/>
            <a:ext cx="9144000" cy="1447800"/>
          </a:xfrm>
          <a:prstGeom prst="rect">
            <a:avLst/>
          </a:prstGeom>
          <a:solidFill>
            <a:srgbClr val="981E3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9" name="Rectangle 8"/>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10" name="Picture 2" descr="C:\Users\gsetia\Documents\Working Documents\SPS Custom Logo 3\SPS_CustomLogoDesign_Opt3 - Croppe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219075"/>
            <a:ext cx="4038600"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2514601" y="4572000"/>
            <a:ext cx="6400800" cy="1752600"/>
          </a:xfrm>
        </p:spPr>
        <p:txBody>
          <a:bodyPr>
            <a:normAutofit/>
          </a:bodyPr>
          <a:lstStyle>
            <a:lvl1pPr marL="0" indent="0" algn="r">
              <a:lnSpc>
                <a:spcPts val="2800"/>
              </a:lnSpc>
              <a:buNone/>
              <a:defRPr sz="2400" baseline="0">
                <a:solidFill>
                  <a:schemeClr val="tx1"/>
                </a:solidFill>
              </a:defRPr>
            </a:lvl1pPr>
            <a:lvl2pPr marL="457160" indent="0" algn="ctr">
              <a:buNone/>
              <a:defRPr>
                <a:solidFill>
                  <a:schemeClr val="tx1">
                    <a:tint val="75000"/>
                  </a:schemeClr>
                </a:solidFill>
              </a:defRPr>
            </a:lvl2pPr>
            <a:lvl3pPr marL="914319" indent="0" algn="ctr">
              <a:buNone/>
              <a:defRPr>
                <a:solidFill>
                  <a:schemeClr val="tx1">
                    <a:tint val="75000"/>
                  </a:schemeClr>
                </a:solidFill>
              </a:defRPr>
            </a:lvl3pPr>
            <a:lvl4pPr marL="1371479" indent="0" algn="ctr">
              <a:buNone/>
              <a:defRPr>
                <a:solidFill>
                  <a:schemeClr val="tx1">
                    <a:tint val="75000"/>
                  </a:schemeClr>
                </a:solidFill>
              </a:defRPr>
            </a:lvl4pPr>
            <a:lvl5pPr marL="1828639" indent="0" algn="ctr">
              <a:buNone/>
              <a:defRPr>
                <a:solidFill>
                  <a:schemeClr val="tx1">
                    <a:tint val="75000"/>
                  </a:schemeClr>
                </a:solidFill>
              </a:defRPr>
            </a:lvl5pPr>
            <a:lvl6pPr marL="2285798" indent="0" algn="ctr">
              <a:buNone/>
              <a:defRPr>
                <a:solidFill>
                  <a:schemeClr val="tx1">
                    <a:tint val="75000"/>
                  </a:schemeClr>
                </a:solidFill>
              </a:defRPr>
            </a:lvl6pPr>
            <a:lvl7pPr marL="2742958" indent="0" algn="ctr">
              <a:buNone/>
              <a:defRPr>
                <a:solidFill>
                  <a:schemeClr val="tx1">
                    <a:tint val="75000"/>
                  </a:schemeClr>
                </a:solidFill>
              </a:defRPr>
            </a:lvl7pPr>
            <a:lvl8pPr marL="3200117" indent="0" algn="ctr">
              <a:buNone/>
              <a:defRPr>
                <a:solidFill>
                  <a:schemeClr val="tx1">
                    <a:tint val="75000"/>
                  </a:schemeClr>
                </a:solidFill>
              </a:defRPr>
            </a:lvl8pPr>
            <a:lvl9pPr marL="3657277" indent="0" algn="ctr">
              <a:buNone/>
              <a:defRPr>
                <a:solidFill>
                  <a:schemeClr val="tx1">
                    <a:tint val="75000"/>
                  </a:schemeClr>
                </a:solidFill>
              </a:defRPr>
            </a:lvl9pPr>
          </a:lstStyle>
          <a:p>
            <a:r>
              <a:rPr lang="en-US" dirty="0"/>
              <a:t>Click to edit Master subtitle style</a:t>
            </a:r>
          </a:p>
          <a:p>
            <a:r>
              <a:rPr lang="en-US" dirty="0"/>
              <a:t>Month DD, YYYY</a:t>
            </a:r>
          </a:p>
        </p:txBody>
      </p:sp>
      <p:sp>
        <p:nvSpPr>
          <p:cNvPr id="2" name="Title 1"/>
          <p:cNvSpPr>
            <a:spLocks noGrp="1"/>
          </p:cNvSpPr>
          <p:nvPr>
            <p:ph type="ctrTitle"/>
          </p:nvPr>
        </p:nvSpPr>
        <p:spPr>
          <a:xfrm>
            <a:off x="609600" y="3135909"/>
            <a:ext cx="8305800" cy="1470025"/>
          </a:xfrm>
        </p:spPr>
        <p:txBody>
          <a:bodyPr anchor="ctr">
            <a:normAutofit/>
          </a:bodyPr>
          <a:lstStyle>
            <a:lvl1pPr algn="r">
              <a:defRPr sz="3600" b="1">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7582476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2_One Line Title and Content">
    <p:spTree>
      <p:nvGrpSpPr>
        <p:cNvPr id="1" name=""/>
        <p:cNvGrpSpPr/>
        <p:nvPr/>
      </p:nvGrpSpPr>
      <p:grpSpPr>
        <a:xfrm>
          <a:off x="0" y="0"/>
          <a:ext cx="0" cy="0"/>
          <a:chOff x="0" y="0"/>
          <a:chExt cx="0" cy="0"/>
        </a:xfrm>
      </p:grpSpPr>
      <p:sp>
        <p:nvSpPr>
          <p:cNvPr id="4" name="Rectangle 3"/>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5" name="Rectangle 4"/>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6" name="Rectangle 5"/>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7" name="Picture 3"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96200" y="5997575"/>
            <a:ext cx="12192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04800" y="228600"/>
            <a:ext cx="8610600" cy="609600"/>
          </a:xfrm>
        </p:spPr>
        <p:txBody>
          <a:bodyPr/>
          <a:lstStyle>
            <a:lvl1pPr>
              <a:defRPr sz="3200" b="1">
                <a:solidFill>
                  <a:srgbClr val="981E32"/>
                </a:solidFill>
              </a:defRPr>
            </a:lvl1pPr>
          </a:lstStyle>
          <a:p>
            <a:r>
              <a:rPr lang="en-US"/>
              <a:t>Click to edit Master title style</a:t>
            </a:r>
            <a:endParaRPr lang="en-US" dirty="0"/>
          </a:p>
        </p:txBody>
      </p:sp>
      <p:sp>
        <p:nvSpPr>
          <p:cNvPr id="3" name="Content Placeholder 2"/>
          <p:cNvSpPr>
            <a:spLocks noGrp="1"/>
          </p:cNvSpPr>
          <p:nvPr>
            <p:ph idx="1"/>
          </p:nvPr>
        </p:nvSpPr>
        <p:spPr>
          <a:xfrm>
            <a:off x="304800" y="914401"/>
            <a:ext cx="8610600" cy="5049838"/>
          </a:xfrm>
        </p:spPr>
        <p:txBody>
          <a:bodyPr/>
          <a:lstStyle>
            <a:lvl1pPr>
              <a:spcBef>
                <a:spcPts val="1200"/>
              </a:spcBef>
              <a:buClr>
                <a:srgbClr val="981E32"/>
              </a:buClr>
              <a:defRPr/>
            </a:lvl1pPr>
            <a:lvl2pPr>
              <a:buClr>
                <a:srgbClr val="981E32"/>
              </a:buClr>
              <a:defRPr/>
            </a:lvl2pPr>
            <a:lvl3pPr>
              <a:buClr>
                <a:srgbClr val="981E32"/>
              </a:buClr>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52616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3_One Line Title and Content">
    <p:spTree>
      <p:nvGrpSpPr>
        <p:cNvPr id="1" name=""/>
        <p:cNvGrpSpPr/>
        <p:nvPr/>
      </p:nvGrpSpPr>
      <p:grpSpPr>
        <a:xfrm>
          <a:off x="0" y="0"/>
          <a:ext cx="0" cy="0"/>
          <a:chOff x="0" y="0"/>
          <a:chExt cx="0" cy="0"/>
        </a:xfrm>
      </p:grpSpPr>
      <p:sp>
        <p:nvSpPr>
          <p:cNvPr id="4" name="Rectangle 3"/>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5" name="Rectangle 4"/>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6" name="Rectangle 5"/>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7" name="Picture 3"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997575"/>
            <a:ext cx="12192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04800" y="228600"/>
            <a:ext cx="8610600" cy="609600"/>
          </a:xfrm>
        </p:spPr>
        <p:txBody>
          <a:bodyPr/>
          <a:lstStyle>
            <a:lvl1pPr>
              <a:defRPr sz="3200" b="1">
                <a:solidFill>
                  <a:srgbClr val="981E32"/>
                </a:solidFill>
              </a:defRPr>
            </a:lvl1pPr>
          </a:lstStyle>
          <a:p>
            <a:r>
              <a:rPr lang="en-US"/>
              <a:t>Click to edit Master title style</a:t>
            </a:r>
            <a:endParaRPr lang="en-US" dirty="0"/>
          </a:p>
        </p:txBody>
      </p:sp>
      <p:sp>
        <p:nvSpPr>
          <p:cNvPr id="3" name="Content Placeholder 2"/>
          <p:cNvSpPr>
            <a:spLocks noGrp="1"/>
          </p:cNvSpPr>
          <p:nvPr>
            <p:ph idx="1"/>
          </p:nvPr>
        </p:nvSpPr>
        <p:spPr>
          <a:xfrm>
            <a:off x="304800" y="914401"/>
            <a:ext cx="8610600" cy="5049838"/>
          </a:xfrm>
        </p:spPr>
        <p:txBody>
          <a:bodyPr/>
          <a:lstStyle>
            <a:lvl1pPr>
              <a:spcBef>
                <a:spcPts val="1200"/>
              </a:spcBef>
              <a:buClr>
                <a:srgbClr val="981E32"/>
              </a:buClr>
              <a:defRPr/>
            </a:lvl1pPr>
            <a:lvl2pPr>
              <a:buClr>
                <a:srgbClr val="981E32"/>
              </a:buClr>
              <a:defRPr/>
            </a:lvl2pPr>
            <a:lvl3pPr>
              <a:buClr>
                <a:schemeClr val="tx1"/>
              </a:buClr>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0445993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3_Two Line Title and Content ">
    <p:spTree>
      <p:nvGrpSpPr>
        <p:cNvPr id="1" name=""/>
        <p:cNvGrpSpPr/>
        <p:nvPr/>
      </p:nvGrpSpPr>
      <p:grpSpPr>
        <a:xfrm>
          <a:off x="0" y="0"/>
          <a:ext cx="0" cy="0"/>
          <a:chOff x="0" y="0"/>
          <a:chExt cx="0" cy="0"/>
        </a:xfrm>
      </p:grpSpPr>
      <p:sp>
        <p:nvSpPr>
          <p:cNvPr id="4" name="Rectangle 3"/>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5" name="Picture 3"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96200" y="5997575"/>
            <a:ext cx="12192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04800" y="228600"/>
            <a:ext cx="8610600" cy="1066800"/>
          </a:xfrm>
        </p:spPr>
        <p:txBody>
          <a:bodyPr/>
          <a:lstStyle>
            <a:lvl1pPr>
              <a:defRPr sz="3200" b="1" baseline="0">
                <a:solidFill>
                  <a:srgbClr val="981E32"/>
                </a:solidFill>
              </a:defRPr>
            </a:lvl1pPr>
          </a:lstStyle>
          <a:p>
            <a:r>
              <a:rPr lang="en-US"/>
              <a:t>Click to edit Master title style</a:t>
            </a:r>
            <a:endParaRPr lang="en-US" dirty="0"/>
          </a:p>
        </p:txBody>
      </p:sp>
      <p:sp>
        <p:nvSpPr>
          <p:cNvPr id="3" name="Content Placeholder 2"/>
          <p:cNvSpPr>
            <a:spLocks noGrp="1"/>
          </p:cNvSpPr>
          <p:nvPr>
            <p:ph idx="1"/>
          </p:nvPr>
        </p:nvSpPr>
        <p:spPr>
          <a:xfrm>
            <a:off x="304800" y="1371601"/>
            <a:ext cx="8610600" cy="4724401"/>
          </a:xfrm>
        </p:spPr>
        <p:txBody>
          <a:bodyPr/>
          <a:lstStyle>
            <a:lvl1pPr>
              <a:spcBef>
                <a:spcPts val="1200"/>
              </a:spcBef>
              <a:buClr>
                <a:srgbClr val="981E32"/>
              </a:buClr>
              <a:defRPr/>
            </a:lvl1pPr>
            <a:lvl2pPr>
              <a:buClr>
                <a:srgbClr val="981E32"/>
              </a:buClr>
              <a:defRPr/>
            </a:lvl2pPr>
            <a:lvl3pPr>
              <a:buClr>
                <a:srgbClr val="981E32"/>
              </a:buClr>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8591053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4_Two Line Title and Content ">
    <p:spTree>
      <p:nvGrpSpPr>
        <p:cNvPr id="1" name=""/>
        <p:cNvGrpSpPr/>
        <p:nvPr/>
      </p:nvGrpSpPr>
      <p:grpSpPr>
        <a:xfrm>
          <a:off x="0" y="0"/>
          <a:ext cx="0" cy="0"/>
          <a:chOff x="0" y="0"/>
          <a:chExt cx="0" cy="0"/>
        </a:xfrm>
      </p:grpSpPr>
      <p:sp>
        <p:nvSpPr>
          <p:cNvPr id="4" name="Rectangle 3"/>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5" name="Picture 3"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997575"/>
            <a:ext cx="12192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04800" y="228600"/>
            <a:ext cx="8610600" cy="1066800"/>
          </a:xfrm>
        </p:spPr>
        <p:txBody>
          <a:bodyPr/>
          <a:lstStyle>
            <a:lvl1pPr>
              <a:defRPr sz="3200" b="1" baseline="0">
                <a:solidFill>
                  <a:srgbClr val="981E32"/>
                </a:solidFill>
              </a:defRPr>
            </a:lvl1pPr>
          </a:lstStyle>
          <a:p>
            <a:r>
              <a:rPr lang="en-US"/>
              <a:t>Click to edit Master title style</a:t>
            </a:r>
            <a:endParaRPr lang="en-US" dirty="0"/>
          </a:p>
        </p:txBody>
      </p:sp>
      <p:sp>
        <p:nvSpPr>
          <p:cNvPr id="3" name="Content Placeholder 2"/>
          <p:cNvSpPr>
            <a:spLocks noGrp="1"/>
          </p:cNvSpPr>
          <p:nvPr>
            <p:ph idx="1"/>
          </p:nvPr>
        </p:nvSpPr>
        <p:spPr>
          <a:xfrm>
            <a:off x="304800" y="1371601"/>
            <a:ext cx="8610600" cy="4724401"/>
          </a:xfrm>
        </p:spPr>
        <p:txBody>
          <a:bodyPr/>
          <a:lstStyle>
            <a:lvl1pPr>
              <a:spcBef>
                <a:spcPts val="1200"/>
              </a:spcBef>
              <a:buClr>
                <a:srgbClr val="981E32"/>
              </a:buClr>
              <a:defRPr/>
            </a:lvl1pPr>
            <a:lvl2pPr>
              <a:buClr>
                <a:srgbClr val="981E32"/>
              </a:buClr>
              <a:defRPr/>
            </a:lvl2pPr>
            <a:lvl3pPr>
              <a:buClr>
                <a:srgbClr val="981E32"/>
              </a:buClr>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155266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0D3786-6870-45B0-AD37-40544283A64B}" type="datetimeFigureOut">
              <a:rPr lang="en-US" smtClean="0"/>
              <a:t>4/21/2022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C793C-77A9-4EA6-9D18-4BE908A9B872}" type="slidenum">
              <a:rPr lang="en-US" smtClean="0"/>
              <a:t>‹#›</a:t>
            </a:fld>
            <a:endParaRPr lang="en-US"/>
          </a:p>
        </p:txBody>
      </p:sp>
    </p:spTree>
    <p:extLst>
      <p:ext uri="{BB962C8B-B14F-4D97-AF65-F5344CB8AC3E}">
        <p14:creationId xmlns:p14="http://schemas.microsoft.com/office/powerpoint/2010/main" val="6896036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4_One Line Title and Two Column Content">
    <p:spTree>
      <p:nvGrpSpPr>
        <p:cNvPr id="1" name=""/>
        <p:cNvGrpSpPr/>
        <p:nvPr/>
      </p:nvGrpSpPr>
      <p:grpSpPr>
        <a:xfrm>
          <a:off x="0" y="0"/>
          <a:ext cx="0" cy="0"/>
          <a:chOff x="0" y="0"/>
          <a:chExt cx="0" cy="0"/>
        </a:xfrm>
      </p:grpSpPr>
      <p:sp>
        <p:nvSpPr>
          <p:cNvPr id="5" name="Rectangle 4"/>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6" name="Rectangle 5"/>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7" name="Rectangle 6"/>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8" name="Picture 3"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96200" y="5997575"/>
            <a:ext cx="12192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04800" y="228600"/>
            <a:ext cx="8610600" cy="609600"/>
          </a:xfrm>
        </p:spPr>
        <p:txBody>
          <a:bodyPr/>
          <a:lstStyle>
            <a:lvl1pPr>
              <a:defRPr sz="3200" b="1">
                <a:solidFill>
                  <a:srgbClr val="981E32"/>
                </a:solidFill>
              </a:defRPr>
            </a:lvl1pPr>
          </a:lstStyle>
          <a:p>
            <a:r>
              <a:rPr lang="en-US"/>
              <a:t>Click to edit Master title style</a:t>
            </a:r>
            <a:endParaRPr lang="en-US" dirty="0"/>
          </a:p>
        </p:txBody>
      </p:sp>
      <p:sp>
        <p:nvSpPr>
          <p:cNvPr id="3" name="Content Placeholder 2"/>
          <p:cNvSpPr>
            <a:spLocks noGrp="1"/>
          </p:cNvSpPr>
          <p:nvPr>
            <p:ph idx="1"/>
          </p:nvPr>
        </p:nvSpPr>
        <p:spPr>
          <a:xfrm>
            <a:off x="304801" y="914401"/>
            <a:ext cx="4114800" cy="5049838"/>
          </a:xfrm>
        </p:spPr>
        <p:txBody>
          <a:bodyPr/>
          <a:lstStyle>
            <a:lvl1pPr>
              <a:spcBef>
                <a:spcPts val="1200"/>
              </a:spcBef>
              <a:buClr>
                <a:srgbClr val="981E32"/>
              </a:buClr>
              <a:defRPr/>
            </a:lvl1pPr>
            <a:lvl2pPr>
              <a:buClr>
                <a:srgbClr val="981E32"/>
              </a:buClr>
              <a:defRPr/>
            </a:lvl2pPr>
            <a:lvl3pPr>
              <a:buClr>
                <a:srgbClr val="981E32"/>
              </a:buClr>
              <a:defRPr/>
            </a:lvl3pPr>
          </a:lstStyle>
          <a:p>
            <a:pPr lvl="0"/>
            <a:r>
              <a:rPr lang="en-US"/>
              <a:t>Click to edit Master text styles</a:t>
            </a:r>
          </a:p>
          <a:p>
            <a:pPr lvl="1"/>
            <a:r>
              <a:rPr lang="en-US"/>
              <a:t>Second level</a:t>
            </a:r>
          </a:p>
          <a:p>
            <a:pPr lvl="2"/>
            <a:r>
              <a:rPr lang="en-US"/>
              <a:t>Third level</a:t>
            </a:r>
          </a:p>
        </p:txBody>
      </p:sp>
      <p:sp>
        <p:nvSpPr>
          <p:cNvPr id="18" name="Content Placeholder 2"/>
          <p:cNvSpPr>
            <a:spLocks noGrp="1"/>
          </p:cNvSpPr>
          <p:nvPr>
            <p:ph idx="12"/>
          </p:nvPr>
        </p:nvSpPr>
        <p:spPr>
          <a:xfrm>
            <a:off x="4495801" y="914400"/>
            <a:ext cx="4419600" cy="5049838"/>
          </a:xfrm>
        </p:spPr>
        <p:txBody>
          <a:bodyPr/>
          <a:lstStyle>
            <a:lvl1pPr>
              <a:spcBef>
                <a:spcPts val="1200"/>
              </a:spcBef>
              <a:buClr>
                <a:srgbClr val="981E32"/>
              </a:buClr>
              <a:defRPr/>
            </a:lvl1pPr>
            <a:lvl2pPr>
              <a:buClr>
                <a:srgbClr val="981E32"/>
              </a:buClr>
              <a:defRPr/>
            </a:lvl2pPr>
            <a:lvl3pPr>
              <a:buClr>
                <a:srgbClr val="981E32"/>
              </a:buClr>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778306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5_One Line Title and Two Column Content">
    <p:spTree>
      <p:nvGrpSpPr>
        <p:cNvPr id="1" name=""/>
        <p:cNvGrpSpPr/>
        <p:nvPr/>
      </p:nvGrpSpPr>
      <p:grpSpPr>
        <a:xfrm>
          <a:off x="0" y="0"/>
          <a:ext cx="0" cy="0"/>
          <a:chOff x="0" y="0"/>
          <a:chExt cx="0" cy="0"/>
        </a:xfrm>
      </p:grpSpPr>
      <p:sp>
        <p:nvSpPr>
          <p:cNvPr id="5" name="Rectangle 4"/>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6" name="Rectangle 5"/>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7" name="Rectangle 6"/>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8" name="Picture 3"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997575"/>
            <a:ext cx="12192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04800" y="228600"/>
            <a:ext cx="8610600" cy="609600"/>
          </a:xfrm>
        </p:spPr>
        <p:txBody>
          <a:bodyPr/>
          <a:lstStyle>
            <a:lvl1pPr>
              <a:defRPr sz="3200" b="1">
                <a:solidFill>
                  <a:srgbClr val="981E32"/>
                </a:solidFill>
              </a:defRPr>
            </a:lvl1pPr>
          </a:lstStyle>
          <a:p>
            <a:r>
              <a:rPr lang="en-US"/>
              <a:t>Click to edit Master title style</a:t>
            </a:r>
            <a:endParaRPr lang="en-US" dirty="0"/>
          </a:p>
        </p:txBody>
      </p:sp>
      <p:sp>
        <p:nvSpPr>
          <p:cNvPr id="3" name="Content Placeholder 2"/>
          <p:cNvSpPr>
            <a:spLocks noGrp="1"/>
          </p:cNvSpPr>
          <p:nvPr>
            <p:ph idx="1"/>
          </p:nvPr>
        </p:nvSpPr>
        <p:spPr>
          <a:xfrm>
            <a:off x="304801" y="914401"/>
            <a:ext cx="4114800" cy="5049838"/>
          </a:xfrm>
        </p:spPr>
        <p:txBody>
          <a:bodyPr/>
          <a:lstStyle>
            <a:lvl1pPr>
              <a:spcBef>
                <a:spcPts val="1200"/>
              </a:spcBef>
              <a:buClr>
                <a:srgbClr val="981E32"/>
              </a:buClr>
              <a:defRPr/>
            </a:lvl1pPr>
            <a:lvl2pPr>
              <a:buClr>
                <a:srgbClr val="981E32"/>
              </a:buClr>
              <a:defRPr/>
            </a:lvl2pPr>
            <a:lvl3pPr>
              <a:buClr>
                <a:srgbClr val="981E32"/>
              </a:buClr>
              <a:defRPr/>
            </a:lvl3pPr>
          </a:lstStyle>
          <a:p>
            <a:pPr lvl="0"/>
            <a:r>
              <a:rPr lang="en-US"/>
              <a:t>Click to edit Master text styles</a:t>
            </a:r>
          </a:p>
          <a:p>
            <a:pPr lvl="1"/>
            <a:r>
              <a:rPr lang="en-US"/>
              <a:t>Second level</a:t>
            </a:r>
          </a:p>
          <a:p>
            <a:pPr lvl="2"/>
            <a:r>
              <a:rPr lang="en-US"/>
              <a:t>Third level</a:t>
            </a:r>
          </a:p>
        </p:txBody>
      </p:sp>
      <p:sp>
        <p:nvSpPr>
          <p:cNvPr id="18" name="Content Placeholder 2"/>
          <p:cNvSpPr>
            <a:spLocks noGrp="1"/>
          </p:cNvSpPr>
          <p:nvPr>
            <p:ph idx="12"/>
          </p:nvPr>
        </p:nvSpPr>
        <p:spPr>
          <a:xfrm>
            <a:off x="4495801" y="914400"/>
            <a:ext cx="4419600" cy="5049838"/>
          </a:xfrm>
        </p:spPr>
        <p:txBody>
          <a:bodyPr/>
          <a:lstStyle>
            <a:lvl1pPr>
              <a:spcBef>
                <a:spcPts val="1200"/>
              </a:spcBef>
              <a:buClr>
                <a:srgbClr val="981E32"/>
              </a:buClr>
              <a:defRPr/>
            </a:lvl1pPr>
            <a:lvl2pPr>
              <a:buClr>
                <a:srgbClr val="981E32"/>
              </a:buClr>
              <a:defRPr/>
            </a:lvl2pPr>
            <a:lvl3pPr>
              <a:buClr>
                <a:srgbClr val="981E32"/>
              </a:buClr>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8668183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5_Two Line Title and Two Column Content">
    <p:spTree>
      <p:nvGrpSpPr>
        <p:cNvPr id="1" name=""/>
        <p:cNvGrpSpPr/>
        <p:nvPr/>
      </p:nvGrpSpPr>
      <p:grpSpPr>
        <a:xfrm>
          <a:off x="0" y="0"/>
          <a:ext cx="0" cy="0"/>
          <a:chOff x="0" y="0"/>
          <a:chExt cx="0" cy="0"/>
        </a:xfrm>
      </p:grpSpPr>
      <p:sp>
        <p:nvSpPr>
          <p:cNvPr id="5" name="Rectangle 4"/>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6" name="Rectangle 5"/>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7" name="Rectangle 6"/>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8" name="Picture 3"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96200" y="5997575"/>
            <a:ext cx="12192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04800" y="228600"/>
            <a:ext cx="8610600" cy="1066800"/>
          </a:xfrm>
        </p:spPr>
        <p:txBody>
          <a:bodyPr/>
          <a:lstStyle>
            <a:lvl1pPr>
              <a:defRPr sz="3200" b="1">
                <a:solidFill>
                  <a:srgbClr val="981E32"/>
                </a:solidFill>
              </a:defRPr>
            </a:lvl1pPr>
          </a:lstStyle>
          <a:p>
            <a:r>
              <a:rPr lang="en-US"/>
              <a:t>Click to edit Master title style</a:t>
            </a:r>
            <a:endParaRPr lang="en-US" dirty="0"/>
          </a:p>
        </p:txBody>
      </p:sp>
      <p:sp>
        <p:nvSpPr>
          <p:cNvPr id="3" name="Content Placeholder 2"/>
          <p:cNvSpPr>
            <a:spLocks noGrp="1"/>
          </p:cNvSpPr>
          <p:nvPr>
            <p:ph idx="1"/>
          </p:nvPr>
        </p:nvSpPr>
        <p:spPr>
          <a:xfrm>
            <a:off x="304801" y="1295400"/>
            <a:ext cx="4114800" cy="4668839"/>
          </a:xfrm>
        </p:spPr>
        <p:txBody>
          <a:bodyPr/>
          <a:lstStyle>
            <a:lvl1pPr>
              <a:spcBef>
                <a:spcPts val="1200"/>
              </a:spcBef>
              <a:buClr>
                <a:srgbClr val="981E32"/>
              </a:buClr>
              <a:defRPr/>
            </a:lvl1pPr>
            <a:lvl2pPr>
              <a:buClr>
                <a:srgbClr val="981E32"/>
              </a:buClr>
              <a:defRPr/>
            </a:lvl2pPr>
            <a:lvl3pPr>
              <a:buClr>
                <a:srgbClr val="981E32"/>
              </a:buClr>
              <a:defRPr/>
            </a:lvl3pPr>
          </a:lstStyle>
          <a:p>
            <a:pPr lvl="0"/>
            <a:r>
              <a:rPr lang="en-US"/>
              <a:t>Click to edit Master text styles</a:t>
            </a:r>
          </a:p>
          <a:p>
            <a:pPr lvl="1"/>
            <a:r>
              <a:rPr lang="en-US"/>
              <a:t>Second level</a:t>
            </a:r>
          </a:p>
          <a:p>
            <a:pPr lvl="2"/>
            <a:r>
              <a:rPr lang="en-US"/>
              <a:t>Third level</a:t>
            </a:r>
          </a:p>
        </p:txBody>
      </p:sp>
      <p:sp>
        <p:nvSpPr>
          <p:cNvPr id="18" name="Content Placeholder 2"/>
          <p:cNvSpPr>
            <a:spLocks noGrp="1"/>
          </p:cNvSpPr>
          <p:nvPr>
            <p:ph idx="12"/>
          </p:nvPr>
        </p:nvSpPr>
        <p:spPr>
          <a:xfrm>
            <a:off x="4495801" y="1295399"/>
            <a:ext cx="4419600" cy="4668839"/>
          </a:xfrm>
        </p:spPr>
        <p:txBody>
          <a:bodyPr/>
          <a:lstStyle>
            <a:lvl1pPr>
              <a:spcBef>
                <a:spcPts val="1200"/>
              </a:spcBef>
              <a:buClr>
                <a:srgbClr val="981E32"/>
              </a:buClr>
              <a:defRPr/>
            </a:lvl1pPr>
            <a:lvl2pPr>
              <a:buClr>
                <a:srgbClr val="981E32"/>
              </a:buClr>
              <a:defRPr/>
            </a:lvl2pPr>
            <a:lvl3pPr>
              <a:buClr>
                <a:srgbClr val="981E32"/>
              </a:buClr>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0640666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6_Two Line Title and Two Column Content">
    <p:spTree>
      <p:nvGrpSpPr>
        <p:cNvPr id="1" name=""/>
        <p:cNvGrpSpPr/>
        <p:nvPr/>
      </p:nvGrpSpPr>
      <p:grpSpPr>
        <a:xfrm>
          <a:off x="0" y="0"/>
          <a:ext cx="0" cy="0"/>
          <a:chOff x="0" y="0"/>
          <a:chExt cx="0" cy="0"/>
        </a:xfrm>
      </p:grpSpPr>
      <p:sp>
        <p:nvSpPr>
          <p:cNvPr id="5" name="Rectangle 4"/>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6" name="Rectangle 5"/>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7" name="Rectangle 6"/>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grpSp>
        <p:nvGrpSpPr>
          <p:cNvPr id="8" name="Group 6"/>
          <p:cNvGrpSpPr>
            <a:grpSpLocks/>
          </p:cNvGrpSpPr>
          <p:nvPr userDrawn="1"/>
        </p:nvGrpSpPr>
        <p:grpSpPr bwMode="auto">
          <a:xfrm>
            <a:off x="0" y="5997575"/>
            <a:ext cx="9144000" cy="860425"/>
            <a:chOff x="0" y="5997994"/>
            <a:chExt cx="9144000" cy="860006"/>
          </a:xfrm>
        </p:grpSpPr>
        <p:pic>
          <p:nvPicPr>
            <p:cNvPr id="9" name="Picture 3"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997994"/>
              <a:ext cx="1219200" cy="860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p:cNvPicPr>
              <a:picLocks noChangeAspect="1"/>
            </p:cNvPicPr>
            <p:nvPr userDrawn="1"/>
          </p:nvPicPr>
          <p:blipFill>
            <a:blip r:embed="rId3" cstate="print">
              <a:extLst>
                <a:ext uri="{28A0092B-C50C-407E-A947-70E740481C1C}">
                  <a14:useLocalDpi xmlns:a14="http://schemas.microsoft.com/office/drawing/2010/main" val="0"/>
                </a:ext>
              </a:extLst>
            </a:blip>
            <a:srcRect l="20219" t="42348" r="24026"/>
            <a:stretch>
              <a:fillRect/>
            </a:stretch>
          </p:blipFill>
          <p:spPr bwMode="auto">
            <a:xfrm>
              <a:off x="8001000" y="6054132"/>
              <a:ext cx="1143000" cy="803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itle 1"/>
          <p:cNvSpPr>
            <a:spLocks noGrp="1"/>
          </p:cNvSpPr>
          <p:nvPr>
            <p:ph type="title"/>
          </p:nvPr>
        </p:nvSpPr>
        <p:spPr>
          <a:xfrm>
            <a:off x="304800" y="228600"/>
            <a:ext cx="8610600" cy="1066800"/>
          </a:xfrm>
        </p:spPr>
        <p:txBody>
          <a:bodyPr/>
          <a:lstStyle>
            <a:lvl1pPr>
              <a:defRPr sz="3200" b="1">
                <a:solidFill>
                  <a:srgbClr val="981E32"/>
                </a:solidFill>
              </a:defRPr>
            </a:lvl1pPr>
          </a:lstStyle>
          <a:p>
            <a:r>
              <a:rPr lang="en-US"/>
              <a:t>Click to edit Master title style</a:t>
            </a:r>
            <a:endParaRPr lang="en-US" dirty="0"/>
          </a:p>
        </p:txBody>
      </p:sp>
      <p:sp>
        <p:nvSpPr>
          <p:cNvPr id="3" name="Content Placeholder 2"/>
          <p:cNvSpPr>
            <a:spLocks noGrp="1"/>
          </p:cNvSpPr>
          <p:nvPr>
            <p:ph idx="1"/>
          </p:nvPr>
        </p:nvSpPr>
        <p:spPr>
          <a:xfrm>
            <a:off x="304801" y="1295400"/>
            <a:ext cx="4114800" cy="4668839"/>
          </a:xfrm>
        </p:spPr>
        <p:txBody>
          <a:bodyPr/>
          <a:lstStyle>
            <a:lvl1pPr>
              <a:spcBef>
                <a:spcPts val="1200"/>
              </a:spcBef>
              <a:buClr>
                <a:srgbClr val="981E32"/>
              </a:buClr>
              <a:defRPr/>
            </a:lvl1pPr>
            <a:lvl2pPr>
              <a:buClr>
                <a:srgbClr val="981E32"/>
              </a:buClr>
              <a:defRPr/>
            </a:lvl2pPr>
            <a:lvl3pPr>
              <a:buClr>
                <a:srgbClr val="981E32"/>
              </a:buClr>
              <a:defRPr/>
            </a:lvl3pPr>
          </a:lstStyle>
          <a:p>
            <a:pPr lvl="0"/>
            <a:r>
              <a:rPr lang="en-US"/>
              <a:t>Click to edit Master text styles</a:t>
            </a:r>
          </a:p>
          <a:p>
            <a:pPr lvl="1"/>
            <a:r>
              <a:rPr lang="en-US"/>
              <a:t>Second level</a:t>
            </a:r>
          </a:p>
          <a:p>
            <a:pPr lvl="2"/>
            <a:r>
              <a:rPr lang="en-US"/>
              <a:t>Third level</a:t>
            </a:r>
          </a:p>
        </p:txBody>
      </p:sp>
      <p:sp>
        <p:nvSpPr>
          <p:cNvPr id="18" name="Content Placeholder 2"/>
          <p:cNvSpPr>
            <a:spLocks noGrp="1"/>
          </p:cNvSpPr>
          <p:nvPr>
            <p:ph idx="12"/>
          </p:nvPr>
        </p:nvSpPr>
        <p:spPr>
          <a:xfrm>
            <a:off x="4495801" y="1295399"/>
            <a:ext cx="4419600" cy="4668839"/>
          </a:xfrm>
        </p:spPr>
        <p:txBody>
          <a:bodyPr/>
          <a:lstStyle>
            <a:lvl1pPr>
              <a:spcBef>
                <a:spcPts val="1200"/>
              </a:spcBef>
              <a:buClr>
                <a:srgbClr val="981E32"/>
              </a:buClr>
              <a:defRPr/>
            </a:lvl1pPr>
            <a:lvl2pPr>
              <a:buClr>
                <a:srgbClr val="981E32"/>
              </a:buClr>
              <a:defRPr/>
            </a:lvl2pPr>
            <a:lvl3pPr>
              <a:buClr>
                <a:srgbClr val="981E32"/>
              </a:buClr>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693940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6_One Line Title Only">
    <p:spTree>
      <p:nvGrpSpPr>
        <p:cNvPr id="1" name=""/>
        <p:cNvGrpSpPr/>
        <p:nvPr/>
      </p:nvGrpSpPr>
      <p:grpSpPr>
        <a:xfrm>
          <a:off x="0" y="0"/>
          <a:ext cx="0" cy="0"/>
          <a:chOff x="0" y="0"/>
          <a:chExt cx="0" cy="0"/>
        </a:xfrm>
      </p:grpSpPr>
      <p:sp>
        <p:nvSpPr>
          <p:cNvPr id="3" name="Rectangle 2"/>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4" name="Rectangle 3"/>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5" name="Rectangle 4"/>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6" name="Picture 3"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96200" y="5997575"/>
            <a:ext cx="12192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04800" y="228600"/>
            <a:ext cx="8229600" cy="685800"/>
          </a:xfrm>
        </p:spPr>
        <p:txBody>
          <a:bodyPr>
            <a:normAutofit/>
          </a:bodyPr>
          <a:lstStyle>
            <a:lvl1pPr>
              <a:defRPr sz="3200" b="1">
                <a:solidFill>
                  <a:srgbClr val="981E32"/>
                </a:solidFill>
              </a:defRPr>
            </a:lvl1pPr>
          </a:lstStyle>
          <a:p>
            <a:r>
              <a:rPr lang="en-US"/>
              <a:t>Click to edit Master title style</a:t>
            </a:r>
            <a:endParaRPr lang="en-US" dirty="0"/>
          </a:p>
        </p:txBody>
      </p:sp>
    </p:spTree>
    <p:extLst>
      <p:ext uri="{BB962C8B-B14F-4D97-AF65-F5344CB8AC3E}">
        <p14:creationId xmlns:p14="http://schemas.microsoft.com/office/powerpoint/2010/main" val="1493345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7_One Line Title Only">
    <p:spTree>
      <p:nvGrpSpPr>
        <p:cNvPr id="1" name=""/>
        <p:cNvGrpSpPr/>
        <p:nvPr/>
      </p:nvGrpSpPr>
      <p:grpSpPr>
        <a:xfrm>
          <a:off x="0" y="0"/>
          <a:ext cx="0" cy="0"/>
          <a:chOff x="0" y="0"/>
          <a:chExt cx="0" cy="0"/>
        </a:xfrm>
      </p:grpSpPr>
      <p:sp>
        <p:nvSpPr>
          <p:cNvPr id="3" name="Rectangle 2"/>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4" name="Rectangle 3"/>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5" name="Rectangle 4"/>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grpSp>
        <p:nvGrpSpPr>
          <p:cNvPr id="6" name="Group 6"/>
          <p:cNvGrpSpPr>
            <a:grpSpLocks/>
          </p:cNvGrpSpPr>
          <p:nvPr userDrawn="1"/>
        </p:nvGrpSpPr>
        <p:grpSpPr bwMode="auto">
          <a:xfrm>
            <a:off x="0" y="5997575"/>
            <a:ext cx="9144000" cy="860425"/>
            <a:chOff x="0" y="5997994"/>
            <a:chExt cx="9144000" cy="860006"/>
          </a:xfrm>
        </p:grpSpPr>
        <p:pic>
          <p:nvPicPr>
            <p:cNvPr id="7" name="Picture 3"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997994"/>
              <a:ext cx="1219200" cy="860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p:cNvPicPr>
              <a:picLocks noChangeAspect="1"/>
            </p:cNvPicPr>
            <p:nvPr userDrawn="1"/>
          </p:nvPicPr>
          <p:blipFill>
            <a:blip r:embed="rId3" cstate="print">
              <a:extLst>
                <a:ext uri="{28A0092B-C50C-407E-A947-70E740481C1C}">
                  <a14:useLocalDpi xmlns:a14="http://schemas.microsoft.com/office/drawing/2010/main" val="0"/>
                </a:ext>
              </a:extLst>
            </a:blip>
            <a:srcRect l="20219" t="42348" r="24026"/>
            <a:stretch>
              <a:fillRect/>
            </a:stretch>
          </p:blipFill>
          <p:spPr bwMode="auto">
            <a:xfrm>
              <a:off x="8001000" y="6054132"/>
              <a:ext cx="1143000" cy="803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itle 1"/>
          <p:cNvSpPr>
            <a:spLocks noGrp="1"/>
          </p:cNvSpPr>
          <p:nvPr>
            <p:ph type="title"/>
          </p:nvPr>
        </p:nvSpPr>
        <p:spPr>
          <a:xfrm>
            <a:off x="304800" y="228600"/>
            <a:ext cx="8229600" cy="685800"/>
          </a:xfrm>
        </p:spPr>
        <p:txBody>
          <a:bodyPr>
            <a:normAutofit/>
          </a:bodyPr>
          <a:lstStyle>
            <a:lvl1pPr>
              <a:defRPr sz="3200" b="1">
                <a:solidFill>
                  <a:srgbClr val="981E32"/>
                </a:solidFill>
              </a:defRPr>
            </a:lvl1pPr>
          </a:lstStyle>
          <a:p>
            <a:r>
              <a:rPr lang="en-US"/>
              <a:t>Click to edit Master title style</a:t>
            </a:r>
            <a:endParaRPr lang="en-US" dirty="0"/>
          </a:p>
        </p:txBody>
      </p:sp>
    </p:spTree>
    <p:extLst>
      <p:ext uri="{BB962C8B-B14F-4D97-AF65-F5344CB8AC3E}">
        <p14:creationId xmlns:p14="http://schemas.microsoft.com/office/powerpoint/2010/main" val="41025655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7_Two Line Title Only">
    <p:spTree>
      <p:nvGrpSpPr>
        <p:cNvPr id="1" name=""/>
        <p:cNvGrpSpPr/>
        <p:nvPr/>
      </p:nvGrpSpPr>
      <p:grpSpPr>
        <a:xfrm>
          <a:off x="0" y="0"/>
          <a:ext cx="0" cy="0"/>
          <a:chOff x="0" y="0"/>
          <a:chExt cx="0" cy="0"/>
        </a:xfrm>
      </p:grpSpPr>
      <p:sp>
        <p:nvSpPr>
          <p:cNvPr id="3" name="Rectangle 2"/>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4" name="Rectangle 3"/>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5" name="Picture 3"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96200" y="5997575"/>
            <a:ext cx="12192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04800" y="228600"/>
            <a:ext cx="8229600" cy="1143000"/>
          </a:xfrm>
        </p:spPr>
        <p:txBody>
          <a:bodyPr>
            <a:normAutofit/>
          </a:bodyPr>
          <a:lstStyle>
            <a:lvl1pPr>
              <a:defRPr sz="3200">
                <a:solidFill>
                  <a:srgbClr val="981E32"/>
                </a:solidFill>
              </a:defRPr>
            </a:lvl1pPr>
          </a:lstStyle>
          <a:p>
            <a:r>
              <a:rPr lang="en-US"/>
              <a:t>Click to edit Master title style</a:t>
            </a:r>
            <a:endParaRPr lang="en-US" dirty="0"/>
          </a:p>
        </p:txBody>
      </p:sp>
    </p:spTree>
    <p:extLst>
      <p:ext uri="{BB962C8B-B14F-4D97-AF65-F5344CB8AC3E}">
        <p14:creationId xmlns:p14="http://schemas.microsoft.com/office/powerpoint/2010/main" val="12401731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8_Two Line Title Only">
    <p:spTree>
      <p:nvGrpSpPr>
        <p:cNvPr id="1" name=""/>
        <p:cNvGrpSpPr/>
        <p:nvPr/>
      </p:nvGrpSpPr>
      <p:grpSpPr>
        <a:xfrm>
          <a:off x="0" y="0"/>
          <a:ext cx="0" cy="0"/>
          <a:chOff x="0" y="0"/>
          <a:chExt cx="0" cy="0"/>
        </a:xfrm>
      </p:grpSpPr>
      <p:sp>
        <p:nvSpPr>
          <p:cNvPr id="3" name="Rectangle 2"/>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4" name="Rectangle 3"/>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grpSp>
        <p:nvGrpSpPr>
          <p:cNvPr id="5" name="Group 5"/>
          <p:cNvGrpSpPr>
            <a:grpSpLocks/>
          </p:cNvGrpSpPr>
          <p:nvPr userDrawn="1"/>
        </p:nvGrpSpPr>
        <p:grpSpPr bwMode="auto">
          <a:xfrm>
            <a:off x="0" y="5997575"/>
            <a:ext cx="9144000" cy="860425"/>
            <a:chOff x="0" y="5997994"/>
            <a:chExt cx="9144000" cy="860006"/>
          </a:xfrm>
        </p:grpSpPr>
        <p:pic>
          <p:nvPicPr>
            <p:cNvPr id="6" name="Picture 3"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997994"/>
              <a:ext cx="1219200" cy="860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p:cNvPicPr>
              <a:picLocks noChangeAspect="1"/>
            </p:cNvPicPr>
            <p:nvPr userDrawn="1"/>
          </p:nvPicPr>
          <p:blipFill>
            <a:blip r:embed="rId3" cstate="print">
              <a:extLst>
                <a:ext uri="{28A0092B-C50C-407E-A947-70E740481C1C}">
                  <a14:useLocalDpi xmlns:a14="http://schemas.microsoft.com/office/drawing/2010/main" val="0"/>
                </a:ext>
              </a:extLst>
            </a:blip>
            <a:srcRect l="20219" t="42348" r="24026"/>
            <a:stretch>
              <a:fillRect/>
            </a:stretch>
          </p:blipFill>
          <p:spPr bwMode="auto">
            <a:xfrm>
              <a:off x="8001000" y="6054132"/>
              <a:ext cx="1143000" cy="803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itle 1"/>
          <p:cNvSpPr>
            <a:spLocks noGrp="1"/>
          </p:cNvSpPr>
          <p:nvPr>
            <p:ph type="title"/>
          </p:nvPr>
        </p:nvSpPr>
        <p:spPr>
          <a:xfrm>
            <a:off x="304800" y="228600"/>
            <a:ext cx="8229600" cy="1143000"/>
          </a:xfrm>
        </p:spPr>
        <p:txBody>
          <a:bodyPr>
            <a:normAutofit/>
          </a:bodyPr>
          <a:lstStyle>
            <a:lvl1pPr>
              <a:defRPr sz="3200">
                <a:solidFill>
                  <a:srgbClr val="981E32"/>
                </a:solidFill>
              </a:defRPr>
            </a:lvl1pPr>
          </a:lstStyle>
          <a:p>
            <a:r>
              <a:rPr lang="en-US"/>
              <a:t>Click to edit Master title style</a:t>
            </a:r>
            <a:endParaRPr lang="en-US" dirty="0"/>
          </a:p>
        </p:txBody>
      </p:sp>
    </p:spTree>
    <p:extLst>
      <p:ext uri="{BB962C8B-B14F-4D97-AF65-F5344CB8AC3E}">
        <p14:creationId xmlns:p14="http://schemas.microsoft.com/office/powerpoint/2010/main" val="3722587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8_Section Title Page">
    <p:spTree>
      <p:nvGrpSpPr>
        <p:cNvPr id="1" name=""/>
        <p:cNvGrpSpPr/>
        <p:nvPr/>
      </p:nvGrpSpPr>
      <p:grpSpPr>
        <a:xfrm>
          <a:off x="0" y="0"/>
          <a:ext cx="0" cy="0"/>
          <a:chOff x="0" y="0"/>
          <a:chExt cx="0" cy="0"/>
        </a:xfrm>
      </p:grpSpPr>
      <p:sp>
        <p:nvSpPr>
          <p:cNvPr id="3" name="Rectangle 2"/>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4" name="Rectangle 3"/>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5" name="Rectangle 4"/>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6" name="Picture 3"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96200" y="5997575"/>
            <a:ext cx="12192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C:\Users\gsetia\Documents\Working Documents\SPS Custom Logo 3\SPS_CustomLogoDesign_Opt3 - Cropped.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52400" y="219075"/>
            <a:ext cx="4038600"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09600" y="4191001"/>
            <a:ext cx="8305800" cy="1470025"/>
          </a:xfrm>
        </p:spPr>
        <p:txBody>
          <a:bodyPr anchor="ctr">
            <a:normAutofit/>
          </a:bodyPr>
          <a:lstStyle>
            <a:lvl1pPr algn="r">
              <a:defRPr sz="3200" b="1">
                <a:solidFill>
                  <a:srgbClr val="981E32"/>
                </a:solidFill>
              </a:defRPr>
            </a:lvl1pPr>
          </a:lstStyle>
          <a:p>
            <a:r>
              <a:rPr lang="en-US"/>
              <a:t>Click to edit Master title style</a:t>
            </a:r>
            <a:endParaRPr lang="en-US" dirty="0"/>
          </a:p>
        </p:txBody>
      </p:sp>
    </p:spTree>
    <p:extLst>
      <p:ext uri="{BB962C8B-B14F-4D97-AF65-F5344CB8AC3E}">
        <p14:creationId xmlns:p14="http://schemas.microsoft.com/office/powerpoint/2010/main" val="32119380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9_Section Title Page">
    <p:spTree>
      <p:nvGrpSpPr>
        <p:cNvPr id="1" name=""/>
        <p:cNvGrpSpPr/>
        <p:nvPr/>
      </p:nvGrpSpPr>
      <p:grpSpPr>
        <a:xfrm>
          <a:off x="0" y="0"/>
          <a:ext cx="0" cy="0"/>
          <a:chOff x="0" y="0"/>
          <a:chExt cx="0" cy="0"/>
        </a:xfrm>
      </p:grpSpPr>
      <p:sp>
        <p:nvSpPr>
          <p:cNvPr id="3" name="Rectangle 2"/>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4" name="Rectangle 3"/>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5" name="Rectangle 4"/>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6" name="Picture 2" descr="C:\Users\gsetia\Documents\Working Documents\SPS Custom Logo 3\SPS_CustomLogoDesign_Opt3 - Croppe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219075"/>
            <a:ext cx="4038600"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 7"/>
          <p:cNvGrpSpPr>
            <a:grpSpLocks/>
          </p:cNvGrpSpPr>
          <p:nvPr userDrawn="1"/>
        </p:nvGrpSpPr>
        <p:grpSpPr bwMode="auto">
          <a:xfrm>
            <a:off x="0" y="5997575"/>
            <a:ext cx="9144000" cy="860425"/>
            <a:chOff x="0" y="5997994"/>
            <a:chExt cx="9144000" cy="860006"/>
          </a:xfrm>
        </p:grpSpPr>
        <p:pic>
          <p:nvPicPr>
            <p:cNvPr id="8" name="Picture 3" descr="C:\Users\gsetia\Documents\Working Documents\SPS Custom Logo 3\SPS_CustomLogoDesign_Opt3 - Cropped.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5997994"/>
              <a:ext cx="1219200" cy="860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9"/>
            <p:cNvPicPr>
              <a:picLocks noChangeAspect="1"/>
            </p:cNvPicPr>
            <p:nvPr userDrawn="1"/>
          </p:nvPicPr>
          <p:blipFill>
            <a:blip r:embed="rId4" cstate="print">
              <a:extLst>
                <a:ext uri="{28A0092B-C50C-407E-A947-70E740481C1C}">
                  <a14:useLocalDpi xmlns:a14="http://schemas.microsoft.com/office/drawing/2010/main" val="0"/>
                </a:ext>
              </a:extLst>
            </a:blip>
            <a:srcRect l="20219" t="42348" r="24026"/>
            <a:stretch>
              <a:fillRect/>
            </a:stretch>
          </p:blipFill>
          <p:spPr bwMode="auto">
            <a:xfrm>
              <a:off x="8001000" y="6054132"/>
              <a:ext cx="1143000" cy="803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itle 1"/>
          <p:cNvSpPr>
            <a:spLocks noGrp="1"/>
          </p:cNvSpPr>
          <p:nvPr>
            <p:ph type="ctrTitle"/>
          </p:nvPr>
        </p:nvSpPr>
        <p:spPr>
          <a:xfrm>
            <a:off x="609600" y="4191001"/>
            <a:ext cx="8305800" cy="1470025"/>
          </a:xfrm>
        </p:spPr>
        <p:txBody>
          <a:bodyPr anchor="ctr">
            <a:normAutofit/>
          </a:bodyPr>
          <a:lstStyle>
            <a:lvl1pPr algn="r">
              <a:defRPr sz="3200" b="1">
                <a:solidFill>
                  <a:srgbClr val="981E32"/>
                </a:solidFill>
              </a:defRPr>
            </a:lvl1pPr>
          </a:lstStyle>
          <a:p>
            <a:r>
              <a:rPr lang="en-US"/>
              <a:t>Click to edit Master title style</a:t>
            </a:r>
            <a:endParaRPr lang="en-US" dirty="0"/>
          </a:p>
        </p:txBody>
      </p:sp>
    </p:spTree>
    <p:extLst>
      <p:ext uri="{BB962C8B-B14F-4D97-AF65-F5344CB8AC3E}">
        <p14:creationId xmlns:p14="http://schemas.microsoft.com/office/powerpoint/2010/main" val="1024643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0D3786-6870-45B0-AD37-40544283A64B}" type="datetimeFigureOut">
              <a:rPr lang="en-US" smtClean="0"/>
              <a:t>4/21/2022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C793C-77A9-4EA6-9D18-4BE908A9B872}" type="slidenum">
              <a:rPr lang="en-US" smtClean="0"/>
              <a:t>‹#›</a:t>
            </a:fld>
            <a:endParaRPr lang="en-US"/>
          </a:p>
        </p:txBody>
      </p:sp>
    </p:spTree>
    <p:extLst>
      <p:ext uri="{BB962C8B-B14F-4D97-AF65-F5344CB8AC3E}">
        <p14:creationId xmlns:p14="http://schemas.microsoft.com/office/powerpoint/2010/main" val="530689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9_Blank">
    <p:spTree>
      <p:nvGrpSpPr>
        <p:cNvPr id="1" name=""/>
        <p:cNvGrpSpPr/>
        <p:nvPr/>
      </p:nvGrpSpPr>
      <p:grpSpPr>
        <a:xfrm>
          <a:off x="0" y="0"/>
          <a:ext cx="0" cy="0"/>
          <a:chOff x="0" y="0"/>
          <a:chExt cx="0" cy="0"/>
        </a:xfrm>
      </p:grpSpPr>
      <p:sp>
        <p:nvSpPr>
          <p:cNvPr id="2" name="Rectangle 1"/>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3" name="Rectangle 2"/>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4" name="Picture 5"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96200" y="5997575"/>
            <a:ext cx="12192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669394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10_Blank">
    <p:spTree>
      <p:nvGrpSpPr>
        <p:cNvPr id="1" name=""/>
        <p:cNvGrpSpPr/>
        <p:nvPr/>
      </p:nvGrpSpPr>
      <p:grpSpPr>
        <a:xfrm>
          <a:off x="0" y="0"/>
          <a:ext cx="0" cy="0"/>
          <a:chOff x="0" y="0"/>
          <a:chExt cx="0" cy="0"/>
        </a:xfrm>
      </p:grpSpPr>
      <p:sp>
        <p:nvSpPr>
          <p:cNvPr id="2" name="Rectangle 1"/>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3" name="Rectangle 2"/>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4" name="Picture 5"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997575"/>
            <a:ext cx="12192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50425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Rectangle 2"/>
          <p:cNvSpPr/>
          <p:nvPr userDrawn="1"/>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4" name="Picture 4"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997575"/>
            <a:ext cx="12192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04800" y="228600"/>
            <a:ext cx="8229600" cy="1143000"/>
          </a:xfrm>
        </p:spPr>
        <p:txBody>
          <a:bodyPr/>
          <a:lstStyle>
            <a:lvl1pPr>
              <a:defRPr b="1">
                <a:solidFill>
                  <a:srgbClr val="981E32"/>
                </a:solidFill>
              </a:defRPr>
            </a:lvl1pPr>
          </a:lstStyle>
          <a:p>
            <a:r>
              <a:rPr lang="en-US"/>
              <a:t>Click to edit Master title style</a:t>
            </a:r>
            <a:endParaRPr lang="en-US" dirty="0"/>
          </a:p>
        </p:txBody>
      </p:sp>
    </p:spTree>
    <p:extLst>
      <p:ext uri="{BB962C8B-B14F-4D97-AF65-F5344CB8AC3E}">
        <p14:creationId xmlns:p14="http://schemas.microsoft.com/office/powerpoint/2010/main" val="2112577173"/>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cSld name="title only, one line">
    <p:spTree>
      <p:nvGrpSpPr>
        <p:cNvPr id="1" name=""/>
        <p:cNvGrpSpPr/>
        <p:nvPr/>
      </p:nvGrpSpPr>
      <p:grpSpPr>
        <a:xfrm>
          <a:off x="0" y="0"/>
          <a:ext cx="0" cy="0"/>
          <a:chOff x="0" y="0"/>
          <a:chExt cx="0" cy="0"/>
        </a:xfrm>
      </p:grpSpPr>
      <p:sp>
        <p:nvSpPr>
          <p:cNvPr id="3" name="Rectangle 2"/>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4" name="Rectangle 3"/>
          <p:cNvSpPr/>
          <p:nvPr userDrawn="1"/>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5" name="Picture 3"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96200" y="5997575"/>
            <a:ext cx="12192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04800" y="228600"/>
            <a:ext cx="8229600" cy="1143000"/>
          </a:xfrm>
        </p:spPr>
        <p:txBody>
          <a:bodyPr>
            <a:normAutofit/>
          </a:bodyPr>
          <a:lstStyle>
            <a:lvl1pPr>
              <a:defRPr sz="3200" b="1">
                <a:solidFill>
                  <a:srgbClr val="981E32"/>
                </a:solidFill>
              </a:defRPr>
            </a:lvl1pPr>
          </a:lstStyle>
          <a:p>
            <a:r>
              <a:rPr lang="en-US"/>
              <a:t>Click to edit Master title style</a:t>
            </a:r>
            <a:endParaRPr lang="en-US" dirty="0"/>
          </a:p>
        </p:txBody>
      </p:sp>
    </p:spTree>
    <p:extLst>
      <p:ext uri="{BB962C8B-B14F-4D97-AF65-F5344CB8AC3E}">
        <p14:creationId xmlns:p14="http://schemas.microsoft.com/office/powerpoint/2010/main" val="19551930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1_title only, one line">
    <p:spTree>
      <p:nvGrpSpPr>
        <p:cNvPr id="1" name=""/>
        <p:cNvGrpSpPr/>
        <p:nvPr/>
      </p:nvGrpSpPr>
      <p:grpSpPr>
        <a:xfrm>
          <a:off x="0" y="0"/>
          <a:ext cx="0" cy="0"/>
          <a:chOff x="0" y="0"/>
          <a:chExt cx="0" cy="0"/>
        </a:xfrm>
      </p:grpSpPr>
      <p:sp>
        <p:nvSpPr>
          <p:cNvPr id="3" name="Rectangle 2"/>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4" name="Rectangle 3"/>
          <p:cNvSpPr/>
          <p:nvPr userDrawn="1"/>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5" name="Picture 3" descr="C:\Users\gsetia\Documents\Working Documents\SPS Custom Logo 3\SPS_CustomLogoDesign_Opt3 - Croppe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997575"/>
            <a:ext cx="12192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04800" y="228600"/>
            <a:ext cx="8229600" cy="1143000"/>
          </a:xfrm>
        </p:spPr>
        <p:txBody>
          <a:bodyPr>
            <a:normAutofit/>
          </a:bodyPr>
          <a:lstStyle>
            <a:lvl1pPr>
              <a:defRPr sz="3200" b="1">
                <a:solidFill>
                  <a:srgbClr val="981E32"/>
                </a:solidFill>
              </a:defRPr>
            </a:lvl1pPr>
          </a:lstStyle>
          <a:p>
            <a:r>
              <a:rPr lang="en-US"/>
              <a:t>Click to edit Master title style</a:t>
            </a:r>
            <a:endParaRPr lang="en-US" dirty="0"/>
          </a:p>
        </p:txBody>
      </p:sp>
    </p:spTree>
    <p:extLst>
      <p:ext uri="{BB962C8B-B14F-4D97-AF65-F5344CB8AC3E}">
        <p14:creationId xmlns:p14="http://schemas.microsoft.com/office/powerpoint/2010/main" val="240964659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3_Demo Title Page no Outline">
    <p:spTree>
      <p:nvGrpSpPr>
        <p:cNvPr id="1" name=""/>
        <p:cNvGrpSpPr/>
        <p:nvPr/>
      </p:nvGrpSpPr>
      <p:grpSpPr>
        <a:xfrm>
          <a:off x="0" y="0"/>
          <a:ext cx="0" cy="0"/>
          <a:chOff x="0" y="0"/>
          <a:chExt cx="0" cy="0"/>
        </a:xfrm>
      </p:grpSpPr>
      <p:sp>
        <p:nvSpPr>
          <p:cNvPr id="3" name="Rectangle 2"/>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19" tIns="45710" rIns="91419" bIns="45710"/>
          <a:lstStyle/>
          <a:p>
            <a:pPr marL="91419" marR="0" lvl="0" indent="-91419"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3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4" name="Rectangle 3"/>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19" tIns="45710" rIns="91419" bIns="45710"/>
          <a:lstStyle/>
          <a:p>
            <a:pPr marL="91419" marR="0" lvl="0" indent="-91419"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3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5" name="Rectangle 4"/>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19" tIns="45710" rIns="91419" bIns="45710"/>
          <a:lstStyle/>
          <a:p>
            <a:pPr marL="91419" marR="0" lvl="0" indent="-91419"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3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6" name="Picture 2" descr="C:\Users\gsetia\Documents\Working Documents\SPS Custom Logo 3\SPS_CustomLogoDesign_Opt3 - Croppe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200" y="190500"/>
            <a:ext cx="4038600"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09600" y="4191003"/>
            <a:ext cx="8305800" cy="1470025"/>
          </a:xfrm>
        </p:spPr>
        <p:txBody>
          <a:bodyPr anchor="ctr">
            <a:normAutofit/>
          </a:bodyPr>
          <a:lstStyle>
            <a:lvl1pPr algn="r">
              <a:defRPr sz="3200" b="1">
                <a:solidFill>
                  <a:srgbClr val="981E32"/>
                </a:solidFill>
              </a:defRPr>
            </a:lvl1pPr>
          </a:lstStyle>
          <a:p>
            <a:r>
              <a:rPr lang="en-US" dirty="0"/>
              <a:t>Click to edit Master title style</a:t>
            </a:r>
          </a:p>
        </p:txBody>
      </p:sp>
    </p:spTree>
    <p:extLst>
      <p:ext uri="{BB962C8B-B14F-4D97-AF65-F5344CB8AC3E}">
        <p14:creationId xmlns:p14="http://schemas.microsoft.com/office/powerpoint/2010/main" val="255670287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Lesson Cover Page">
    <p:spTree>
      <p:nvGrpSpPr>
        <p:cNvPr id="1" name=""/>
        <p:cNvGrpSpPr/>
        <p:nvPr/>
      </p:nvGrpSpPr>
      <p:grpSpPr>
        <a:xfrm>
          <a:off x="0" y="0"/>
          <a:ext cx="0" cy="0"/>
          <a:chOff x="0" y="0"/>
          <a:chExt cx="0" cy="0"/>
        </a:xfrm>
      </p:grpSpPr>
      <p:sp>
        <p:nvSpPr>
          <p:cNvPr id="3" name="Rectangle 2"/>
          <p:cNvSpPr/>
          <p:nvPr/>
        </p:nvSpPr>
        <p:spPr>
          <a:xfrm>
            <a:off x="0" y="2743200"/>
            <a:ext cx="9144000" cy="1447800"/>
          </a:xfrm>
          <a:prstGeom prst="rect">
            <a:avLst/>
          </a:prstGeom>
          <a:solidFill>
            <a:srgbClr val="0067AB"/>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4" name="Rectangle 3"/>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5" name="Rectangle 4"/>
          <p:cNvSpPr/>
          <p:nvPr/>
        </p:nvSpPr>
        <p:spPr>
          <a:xfrm>
            <a:off x="0" y="2743200"/>
            <a:ext cx="9144000" cy="1447800"/>
          </a:xfrm>
          <a:prstGeom prst="rect">
            <a:avLst/>
          </a:prstGeom>
          <a:solidFill>
            <a:srgbClr val="0067AB"/>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6" name="Rectangle 5"/>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7" name="Rectangle 6"/>
          <p:cNvSpPr/>
          <p:nvPr/>
        </p:nvSpPr>
        <p:spPr>
          <a:xfrm>
            <a:off x="0" y="2743200"/>
            <a:ext cx="9144000" cy="1905000"/>
          </a:xfrm>
          <a:prstGeom prst="rect">
            <a:avLst/>
          </a:prstGeom>
          <a:solidFill>
            <a:srgbClr val="981E3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sp>
        <p:nvSpPr>
          <p:cNvPr id="8" name="Rectangle 7"/>
          <p:cNvSpPr/>
          <p:nvPr/>
        </p:nvSpPr>
        <p:spPr>
          <a:xfrm>
            <a:off x="0" y="0"/>
            <a:ext cx="9144000" cy="76200"/>
          </a:xfrm>
          <a:prstGeom prst="rect">
            <a:avLst/>
          </a:prstGeom>
          <a:solidFill>
            <a:srgbClr val="F5A01A"/>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lstStyle/>
          <a:p>
            <a:pPr marL="91432" marR="0" lvl="0" indent="-91432" algn="ctr" defTabSz="914400" rtl="0" eaLnBrk="1" fontAlgn="auto" latinLnBrk="0" hangingPunct="1">
              <a:lnSpc>
                <a:spcPct val="100000"/>
              </a:lnSpc>
              <a:spcBef>
                <a:spcPts val="1200"/>
              </a:spcBef>
              <a:spcAft>
                <a:spcPts val="0"/>
              </a:spcAft>
              <a:buClr>
                <a:srgbClr val="0067AB"/>
              </a:buClr>
              <a:buSzTx/>
              <a:buFontTx/>
              <a:buNone/>
              <a:tabLst/>
              <a:defRPr/>
            </a:pPr>
            <a:endParaRPr kumimoji="0" lang="en-US" sz="1400" b="1" i="0" u="none" strike="noStrike" kern="1200" cap="none" spc="0" normalizeH="0" baseline="0" noProof="0" dirty="0">
              <a:ln>
                <a:noFill/>
              </a:ln>
              <a:solidFill>
                <a:srgbClr val="7F7F7F"/>
              </a:solidFill>
              <a:effectLst/>
              <a:uLnTx/>
              <a:uFillTx/>
              <a:latin typeface="Arial"/>
              <a:ea typeface="ヒラギノ角ゴ Pro W3"/>
              <a:cs typeface="+mn-cs"/>
            </a:endParaRPr>
          </a:p>
        </p:txBody>
      </p:sp>
      <p:pic>
        <p:nvPicPr>
          <p:cNvPr id="9" name="Picture 2" descr="C:\Users\gsetia\Documents\Working Documents\SPS Custom Logo 3\SPS_CustomLogoDesign_Opt3 - Cropped.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0" y="219075"/>
            <a:ext cx="3001963"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09600" y="2754909"/>
            <a:ext cx="8305800" cy="1893292"/>
          </a:xfrm>
        </p:spPr>
        <p:txBody>
          <a:bodyPr anchor="ctr">
            <a:normAutofit/>
          </a:bodyPr>
          <a:lstStyle>
            <a:lvl1pPr algn="l">
              <a:defRPr sz="3600" b="1" baseline="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881143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B0D3786-6870-45B0-AD37-40544283A64B}" type="datetimeFigureOut">
              <a:rPr lang="en-US" smtClean="0"/>
              <a:t>4/21/2022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CC793C-77A9-4EA6-9D18-4BE908A9B872}" type="slidenum">
              <a:rPr lang="en-US" smtClean="0"/>
              <a:t>‹#›</a:t>
            </a:fld>
            <a:endParaRPr lang="en-US"/>
          </a:p>
        </p:txBody>
      </p:sp>
    </p:spTree>
    <p:extLst>
      <p:ext uri="{BB962C8B-B14F-4D97-AF65-F5344CB8AC3E}">
        <p14:creationId xmlns:p14="http://schemas.microsoft.com/office/powerpoint/2010/main" val="1534523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0D3786-6870-45B0-AD37-40544283A64B}" type="datetimeFigureOut">
              <a:rPr lang="en-US" smtClean="0"/>
              <a:t>4/21/2022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CC793C-77A9-4EA6-9D18-4BE908A9B872}" type="slidenum">
              <a:rPr lang="en-US" smtClean="0"/>
              <a:t>‹#›</a:t>
            </a:fld>
            <a:endParaRPr lang="en-US"/>
          </a:p>
        </p:txBody>
      </p:sp>
    </p:spTree>
    <p:extLst>
      <p:ext uri="{BB962C8B-B14F-4D97-AF65-F5344CB8AC3E}">
        <p14:creationId xmlns:p14="http://schemas.microsoft.com/office/powerpoint/2010/main" val="2928687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B0D3786-6870-45B0-AD37-40544283A64B}" type="datetimeFigureOut">
              <a:rPr lang="en-US" smtClean="0"/>
              <a:t>4/21/2022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CC793C-77A9-4EA6-9D18-4BE908A9B872}" type="slidenum">
              <a:rPr lang="en-US" smtClean="0"/>
              <a:t>‹#›</a:t>
            </a:fld>
            <a:endParaRPr lang="en-US"/>
          </a:p>
        </p:txBody>
      </p:sp>
    </p:spTree>
    <p:extLst>
      <p:ext uri="{BB962C8B-B14F-4D97-AF65-F5344CB8AC3E}">
        <p14:creationId xmlns:p14="http://schemas.microsoft.com/office/powerpoint/2010/main" val="325151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0D3786-6870-45B0-AD37-40544283A64B}" type="datetimeFigureOut">
              <a:rPr lang="en-US" smtClean="0"/>
              <a:t>4/21/2022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CC793C-77A9-4EA6-9D18-4BE908A9B872}" type="slidenum">
              <a:rPr lang="en-US" smtClean="0"/>
              <a:t>‹#›</a:t>
            </a:fld>
            <a:endParaRPr lang="en-US"/>
          </a:p>
        </p:txBody>
      </p:sp>
    </p:spTree>
    <p:extLst>
      <p:ext uri="{BB962C8B-B14F-4D97-AF65-F5344CB8AC3E}">
        <p14:creationId xmlns:p14="http://schemas.microsoft.com/office/powerpoint/2010/main" val="1832195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B0D3786-6870-45B0-AD37-40544283A64B}" type="datetimeFigureOut">
              <a:rPr lang="en-US" smtClean="0"/>
              <a:t>4/21/2022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CC793C-77A9-4EA6-9D18-4BE908A9B872}" type="slidenum">
              <a:rPr lang="en-US" smtClean="0"/>
              <a:t>‹#›</a:t>
            </a:fld>
            <a:endParaRPr lang="en-US"/>
          </a:p>
        </p:txBody>
      </p:sp>
    </p:spTree>
    <p:extLst>
      <p:ext uri="{BB962C8B-B14F-4D97-AF65-F5344CB8AC3E}">
        <p14:creationId xmlns:p14="http://schemas.microsoft.com/office/powerpoint/2010/main" val="2821768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B0D3786-6870-45B0-AD37-40544283A64B}" type="datetimeFigureOut">
              <a:rPr lang="en-US" smtClean="0"/>
              <a:t>4/21/2022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CC793C-77A9-4EA6-9D18-4BE908A9B872}" type="slidenum">
              <a:rPr lang="en-US" smtClean="0"/>
              <a:t>‹#›</a:t>
            </a:fld>
            <a:endParaRPr lang="en-US"/>
          </a:p>
        </p:txBody>
      </p:sp>
    </p:spTree>
    <p:extLst>
      <p:ext uri="{BB962C8B-B14F-4D97-AF65-F5344CB8AC3E}">
        <p14:creationId xmlns:p14="http://schemas.microsoft.com/office/powerpoint/2010/main" val="1606843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slideLayout" Target="../slideLayouts/slideLayout32.xml"/><Relationship Id="rId3" Type="http://schemas.openxmlformats.org/officeDocument/2006/relationships/slideLayout" Target="../slideLayouts/slideLayout17.xml"/><Relationship Id="rId21" Type="http://schemas.openxmlformats.org/officeDocument/2006/relationships/slideLayout" Target="../slideLayouts/slideLayout35.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slideLayout" Target="../slideLayouts/slideLayout31.xml"/><Relationship Id="rId2" Type="http://schemas.openxmlformats.org/officeDocument/2006/relationships/slideLayout" Target="../slideLayouts/slideLayout16.xml"/><Relationship Id="rId16" Type="http://schemas.openxmlformats.org/officeDocument/2006/relationships/slideLayout" Target="../slideLayouts/slideLayout30.xml"/><Relationship Id="rId20" Type="http://schemas.openxmlformats.org/officeDocument/2006/relationships/slideLayout" Target="../slideLayouts/slideLayout34.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23" Type="http://schemas.openxmlformats.org/officeDocument/2006/relationships/theme" Target="../theme/theme2.xml"/><Relationship Id="rId10" Type="http://schemas.openxmlformats.org/officeDocument/2006/relationships/slideLayout" Target="../slideLayouts/slideLayout24.xml"/><Relationship Id="rId19" Type="http://schemas.openxmlformats.org/officeDocument/2006/relationships/slideLayout" Target="../slideLayouts/slideLayout33.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 Id="rId22"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0D3786-6870-45B0-AD37-40544283A64B}" type="datetimeFigureOut">
              <a:rPr lang="en-US" smtClean="0"/>
              <a:t>4/21/2022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CC793C-77A9-4EA6-9D18-4BE908A9B872}" type="slidenum">
              <a:rPr lang="en-US" smtClean="0"/>
              <a:t>‹#›</a:t>
            </a:fld>
            <a:endParaRPr lang="en-US"/>
          </a:p>
        </p:txBody>
      </p:sp>
    </p:spTree>
    <p:extLst>
      <p:ext uri="{BB962C8B-B14F-4D97-AF65-F5344CB8AC3E}">
        <p14:creationId xmlns:p14="http://schemas.microsoft.com/office/powerpoint/2010/main" val="25555707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 id="2147483709"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04800" y="265113"/>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t"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304800" y="1447800"/>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2" tIns="45716" rIns="91432" bIns="45716"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2" name="Slide Number Placeholder 1"/>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0" fontAlgn="base" latinLnBrk="0" hangingPunct="0">
              <a:lnSpc>
                <a:spcPct val="100000"/>
              </a:lnSpc>
              <a:spcBef>
                <a:spcPct val="0"/>
              </a:spcBef>
              <a:spcAft>
                <a:spcPct val="0"/>
              </a:spcAft>
              <a:buClrTx/>
              <a:buSzTx/>
              <a:buFontTx/>
              <a:buNone/>
              <a:tabLst/>
              <a:defRPr/>
            </a:pPr>
            <a:fld id="{43952D21-6FB9-4EAA-9E97-583D10320D40}" type="slidenum">
              <a:rPr kumimoji="0" lang="en-US" sz="1200" b="0" i="0" u="none" strike="noStrike" kern="1200" cap="none" spc="0" normalizeH="0" baseline="0" noProof="0" smtClean="0">
                <a:ln>
                  <a:noFill/>
                </a:ln>
                <a:solidFill>
                  <a:prstClr val="black">
                    <a:tint val="75000"/>
                  </a:prstClr>
                </a:solidFill>
                <a:effectLst/>
                <a:uLnTx/>
                <a:uFillTx/>
                <a:latin typeface="Arial" pitchFamily="34" charset="0"/>
                <a:ea typeface="ヒラギノ角ゴ Pro W3"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Arial" pitchFamily="34" charset="0"/>
              <a:ea typeface="ヒラギノ角ゴ Pro W3" charset="-128"/>
              <a:cs typeface="+mn-cs"/>
            </a:endParaRPr>
          </a:p>
        </p:txBody>
      </p:sp>
    </p:spTree>
    <p:extLst>
      <p:ext uri="{BB962C8B-B14F-4D97-AF65-F5344CB8AC3E}">
        <p14:creationId xmlns:p14="http://schemas.microsoft.com/office/powerpoint/2010/main" val="3898167581"/>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 id="2147483704" r:id="rId18"/>
    <p:sldLayoutId id="2147483705" r:id="rId19"/>
    <p:sldLayoutId id="2147483706" r:id="rId20"/>
    <p:sldLayoutId id="2147483707" r:id="rId21"/>
    <p:sldLayoutId id="2147483708" r:id="rId22"/>
  </p:sldLayoutIdLst>
  <p:transition>
    <p:fade/>
  </p:transition>
  <p:hf hdr="0" ftr="0" dt="0"/>
  <p:txStyles>
    <p:titleStyle>
      <a:lvl1pPr algn="l" rtl="0" eaLnBrk="0" fontAlgn="base" hangingPunct="0">
        <a:spcBef>
          <a:spcPct val="0"/>
        </a:spcBef>
        <a:spcAft>
          <a:spcPct val="0"/>
        </a:spcAft>
        <a:defRPr sz="3000" b="1" kern="1200">
          <a:solidFill>
            <a:srgbClr val="981E32"/>
          </a:solidFill>
          <a:latin typeface="Arial" pitchFamily="34" charset="0"/>
          <a:ea typeface="+mj-ea"/>
          <a:cs typeface="Arial" pitchFamily="34" charset="0"/>
        </a:defRPr>
      </a:lvl1pPr>
      <a:lvl2pPr algn="l" rtl="0" eaLnBrk="0" fontAlgn="base" hangingPunct="0">
        <a:spcBef>
          <a:spcPct val="0"/>
        </a:spcBef>
        <a:spcAft>
          <a:spcPct val="0"/>
        </a:spcAft>
        <a:defRPr sz="3000" b="1">
          <a:solidFill>
            <a:srgbClr val="981E32"/>
          </a:solidFill>
          <a:latin typeface="Arial" pitchFamily="34" charset="0"/>
          <a:ea typeface="ヒラギノ角ゴ Pro W3" charset="-128"/>
          <a:cs typeface="Arial" pitchFamily="34" charset="0"/>
        </a:defRPr>
      </a:lvl2pPr>
      <a:lvl3pPr algn="l" rtl="0" eaLnBrk="0" fontAlgn="base" hangingPunct="0">
        <a:spcBef>
          <a:spcPct val="0"/>
        </a:spcBef>
        <a:spcAft>
          <a:spcPct val="0"/>
        </a:spcAft>
        <a:defRPr sz="3000" b="1">
          <a:solidFill>
            <a:srgbClr val="981E32"/>
          </a:solidFill>
          <a:latin typeface="Arial" pitchFamily="34" charset="0"/>
          <a:ea typeface="ヒラギノ角ゴ Pro W3" charset="-128"/>
          <a:cs typeface="Arial" pitchFamily="34" charset="0"/>
        </a:defRPr>
      </a:lvl3pPr>
      <a:lvl4pPr algn="l" rtl="0" eaLnBrk="0" fontAlgn="base" hangingPunct="0">
        <a:spcBef>
          <a:spcPct val="0"/>
        </a:spcBef>
        <a:spcAft>
          <a:spcPct val="0"/>
        </a:spcAft>
        <a:defRPr sz="3000" b="1">
          <a:solidFill>
            <a:srgbClr val="981E32"/>
          </a:solidFill>
          <a:latin typeface="Arial" pitchFamily="34" charset="0"/>
          <a:ea typeface="ヒラギノ角ゴ Pro W3" charset="-128"/>
          <a:cs typeface="Arial" pitchFamily="34" charset="0"/>
        </a:defRPr>
      </a:lvl4pPr>
      <a:lvl5pPr algn="l" rtl="0" eaLnBrk="0" fontAlgn="base" hangingPunct="0">
        <a:spcBef>
          <a:spcPct val="0"/>
        </a:spcBef>
        <a:spcAft>
          <a:spcPct val="0"/>
        </a:spcAft>
        <a:defRPr sz="3000" b="1">
          <a:solidFill>
            <a:srgbClr val="981E32"/>
          </a:solidFill>
          <a:latin typeface="Arial" pitchFamily="34" charset="0"/>
          <a:ea typeface="ヒラギノ角ゴ Pro W3" charset="-128"/>
          <a:cs typeface="Arial" pitchFamily="34" charset="0"/>
        </a:defRPr>
      </a:lvl5pPr>
      <a:lvl6pPr marL="457160" algn="l" rtl="0" fontAlgn="base">
        <a:spcBef>
          <a:spcPct val="0"/>
        </a:spcBef>
        <a:spcAft>
          <a:spcPct val="0"/>
        </a:spcAft>
        <a:defRPr sz="3000" b="1">
          <a:solidFill>
            <a:srgbClr val="981E32"/>
          </a:solidFill>
          <a:latin typeface="Arial" pitchFamily="34" charset="0"/>
          <a:ea typeface="ヒラギノ角ゴ Pro W3" charset="-128"/>
        </a:defRPr>
      </a:lvl6pPr>
      <a:lvl7pPr marL="914319" algn="l" rtl="0" fontAlgn="base">
        <a:spcBef>
          <a:spcPct val="0"/>
        </a:spcBef>
        <a:spcAft>
          <a:spcPct val="0"/>
        </a:spcAft>
        <a:defRPr sz="3000" b="1">
          <a:solidFill>
            <a:srgbClr val="981E32"/>
          </a:solidFill>
          <a:latin typeface="Arial" pitchFamily="34" charset="0"/>
          <a:ea typeface="ヒラギノ角ゴ Pro W3" charset="-128"/>
        </a:defRPr>
      </a:lvl7pPr>
      <a:lvl8pPr marL="1371479" algn="l" rtl="0" fontAlgn="base">
        <a:spcBef>
          <a:spcPct val="0"/>
        </a:spcBef>
        <a:spcAft>
          <a:spcPct val="0"/>
        </a:spcAft>
        <a:defRPr sz="3000" b="1">
          <a:solidFill>
            <a:srgbClr val="981E32"/>
          </a:solidFill>
          <a:latin typeface="Arial" pitchFamily="34" charset="0"/>
          <a:ea typeface="ヒラギノ角ゴ Pro W3" charset="-128"/>
        </a:defRPr>
      </a:lvl8pPr>
      <a:lvl9pPr marL="1828639" algn="l" rtl="0" fontAlgn="base">
        <a:spcBef>
          <a:spcPct val="0"/>
        </a:spcBef>
        <a:spcAft>
          <a:spcPct val="0"/>
        </a:spcAft>
        <a:defRPr sz="3000" b="1">
          <a:solidFill>
            <a:srgbClr val="981E32"/>
          </a:solidFill>
          <a:latin typeface="Arial" pitchFamily="34" charset="0"/>
          <a:ea typeface="ヒラギノ角ゴ Pro W3" charset="-128"/>
        </a:defRPr>
      </a:lvl9pPr>
    </p:titleStyle>
    <p:bodyStyle>
      <a:lvl1pPr marL="227013" indent="-227013" algn="l" rtl="0" eaLnBrk="0" fontAlgn="base" hangingPunct="0">
        <a:spcBef>
          <a:spcPct val="20000"/>
        </a:spcBef>
        <a:spcAft>
          <a:spcPct val="0"/>
        </a:spcAft>
        <a:buClr>
          <a:srgbClr val="981E32"/>
        </a:buClr>
        <a:buFont typeface="Wingdings" pitchFamily="2" charset="2"/>
        <a:buChar char="§"/>
        <a:defRPr sz="2000" kern="1200">
          <a:solidFill>
            <a:srgbClr val="7F7F7F"/>
          </a:solidFill>
          <a:latin typeface="Arial" pitchFamily="34" charset="0"/>
          <a:ea typeface="+mn-ea"/>
          <a:cs typeface="Arial" pitchFamily="34" charset="0"/>
        </a:defRPr>
      </a:lvl1pPr>
      <a:lvl2pPr marL="571500" indent="-230188" algn="l" rtl="0" eaLnBrk="0" fontAlgn="base" hangingPunct="0">
        <a:spcBef>
          <a:spcPts val="300"/>
        </a:spcBef>
        <a:spcAft>
          <a:spcPct val="0"/>
        </a:spcAft>
        <a:buClr>
          <a:srgbClr val="981E32"/>
        </a:buClr>
        <a:buFont typeface="Arial" pitchFamily="34" charset="0"/>
        <a:buChar char="–"/>
        <a:defRPr kern="1200">
          <a:solidFill>
            <a:srgbClr val="7F7F7F"/>
          </a:solidFill>
          <a:latin typeface="Arial" pitchFamily="34" charset="0"/>
          <a:ea typeface="+mn-ea"/>
          <a:cs typeface="Arial" pitchFamily="34" charset="0"/>
        </a:defRPr>
      </a:lvl2pPr>
      <a:lvl3pPr marL="858838" indent="-114300" algn="l" rtl="0" eaLnBrk="0" fontAlgn="base" hangingPunct="0">
        <a:spcBef>
          <a:spcPct val="20000"/>
        </a:spcBef>
        <a:spcAft>
          <a:spcPct val="0"/>
        </a:spcAft>
        <a:buClr>
          <a:schemeClr val="tx1"/>
        </a:buClr>
        <a:buFont typeface="Wingdings" pitchFamily="2" charset="2"/>
        <a:buChar char="§"/>
        <a:defRPr sz="1600" kern="1200">
          <a:solidFill>
            <a:srgbClr val="7F7F7F"/>
          </a:solidFill>
          <a:latin typeface="Arial" pitchFamily="34" charset="0"/>
          <a:ea typeface="+mn-ea"/>
          <a:cs typeface="Arial" pitchFamily="34" charset="0"/>
        </a:defRPr>
      </a:lvl3pPr>
      <a:lvl4pPr marL="1598613" indent="-227013" algn="l" rtl="0" eaLnBrk="0" fontAlgn="base" hangingPunct="0">
        <a:spcBef>
          <a:spcPct val="20000"/>
        </a:spcBef>
        <a:spcAft>
          <a:spcPct val="0"/>
        </a:spcAft>
        <a:buClr>
          <a:srgbClr val="5D87A1"/>
        </a:buClr>
        <a:buFont typeface="Arial" pitchFamily="34" charset="0"/>
        <a:buChar char="–"/>
        <a:defRPr kern="1200">
          <a:solidFill>
            <a:srgbClr val="7F7F7F"/>
          </a:solidFill>
          <a:latin typeface="Arial" pitchFamily="34" charset="0"/>
          <a:ea typeface="+mn-ea"/>
          <a:cs typeface="Arial" pitchFamily="34" charset="0"/>
        </a:defRPr>
      </a:lvl4pPr>
      <a:lvl5pPr marL="2055813" indent="-227013" algn="l" rtl="0" eaLnBrk="0" fontAlgn="base" hangingPunct="0">
        <a:spcBef>
          <a:spcPct val="20000"/>
        </a:spcBef>
        <a:spcAft>
          <a:spcPct val="0"/>
        </a:spcAft>
        <a:buClr>
          <a:srgbClr val="5D87A1"/>
        </a:buClr>
        <a:buFont typeface="Arial" pitchFamily="34" charset="0"/>
        <a:buChar char="»"/>
        <a:defRPr kern="1200">
          <a:solidFill>
            <a:srgbClr val="7F7F7F"/>
          </a:solidFill>
          <a:latin typeface="Arial" pitchFamily="34" charset="0"/>
          <a:ea typeface="+mn-ea"/>
          <a:cs typeface="Arial" pitchFamily="34" charset="0"/>
        </a:defRPr>
      </a:lvl5pPr>
      <a:lvl6pPr marL="2514378" indent="-228579" algn="l" defTabSz="91431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37" indent="-228579" algn="l" defTabSz="91431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97" indent="-228579" algn="l" defTabSz="91431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56" indent="-228579" algn="l" defTabSz="91431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19" rtl="0" eaLnBrk="1" latinLnBrk="0" hangingPunct="1">
        <a:defRPr sz="1800" kern="1200">
          <a:solidFill>
            <a:schemeClr val="tx1"/>
          </a:solidFill>
          <a:latin typeface="+mn-lt"/>
          <a:ea typeface="+mn-ea"/>
          <a:cs typeface="+mn-cs"/>
        </a:defRPr>
      </a:lvl1pPr>
      <a:lvl2pPr marL="457160" algn="l" defTabSz="914319" rtl="0" eaLnBrk="1" latinLnBrk="0" hangingPunct="1">
        <a:defRPr sz="1800" kern="1200">
          <a:solidFill>
            <a:schemeClr val="tx1"/>
          </a:solidFill>
          <a:latin typeface="+mn-lt"/>
          <a:ea typeface="+mn-ea"/>
          <a:cs typeface="+mn-cs"/>
        </a:defRPr>
      </a:lvl2pPr>
      <a:lvl3pPr marL="914319" algn="l" defTabSz="914319" rtl="0" eaLnBrk="1" latinLnBrk="0" hangingPunct="1">
        <a:defRPr sz="1800" kern="1200">
          <a:solidFill>
            <a:schemeClr val="tx1"/>
          </a:solidFill>
          <a:latin typeface="+mn-lt"/>
          <a:ea typeface="+mn-ea"/>
          <a:cs typeface="+mn-cs"/>
        </a:defRPr>
      </a:lvl3pPr>
      <a:lvl4pPr marL="1371479" algn="l" defTabSz="914319" rtl="0" eaLnBrk="1" latinLnBrk="0" hangingPunct="1">
        <a:defRPr sz="1800" kern="1200">
          <a:solidFill>
            <a:schemeClr val="tx1"/>
          </a:solidFill>
          <a:latin typeface="+mn-lt"/>
          <a:ea typeface="+mn-ea"/>
          <a:cs typeface="+mn-cs"/>
        </a:defRPr>
      </a:lvl4pPr>
      <a:lvl5pPr marL="1828639" algn="l" defTabSz="914319" rtl="0" eaLnBrk="1" latinLnBrk="0" hangingPunct="1">
        <a:defRPr sz="1800" kern="1200">
          <a:solidFill>
            <a:schemeClr val="tx1"/>
          </a:solidFill>
          <a:latin typeface="+mn-lt"/>
          <a:ea typeface="+mn-ea"/>
          <a:cs typeface="+mn-cs"/>
        </a:defRPr>
      </a:lvl5pPr>
      <a:lvl6pPr marL="2285798" algn="l" defTabSz="914319" rtl="0" eaLnBrk="1" latinLnBrk="0" hangingPunct="1">
        <a:defRPr sz="1800" kern="1200">
          <a:solidFill>
            <a:schemeClr val="tx1"/>
          </a:solidFill>
          <a:latin typeface="+mn-lt"/>
          <a:ea typeface="+mn-ea"/>
          <a:cs typeface="+mn-cs"/>
        </a:defRPr>
      </a:lvl6pPr>
      <a:lvl7pPr marL="2742958" algn="l" defTabSz="914319" rtl="0" eaLnBrk="1" latinLnBrk="0" hangingPunct="1">
        <a:defRPr sz="1800" kern="1200">
          <a:solidFill>
            <a:schemeClr val="tx1"/>
          </a:solidFill>
          <a:latin typeface="+mn-lt"/>
          <a:ea typeface="+mn-ea"/>
          <a:cs typeface="+mn-cs"/>
        </a:defRPr>
      </a:lvl7pPr>
      <a:lvl8pPr marL="3200117" algn="l" defTabSz="914319" rtl="0" eaLnBrk="1" latinLnBrk="0" hangingPunct="1">
        <a:defRPr sz="1800" kern="1200">
          <a:solidFill>
            <a:schemeClr val="tx1"/>
          </a:solidFill>
          <a:latin typeface="+mn-lt"/>
          <a:ea typeface="+mn-ea"/>
          <a:cs typeface="+mn-cs"/>
        </a:defRPr>
      </a:lvl8pPr>
      <a:lvl9pPr marL="3657277" algn="l" defTabSz="91431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2.xml"/><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7.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3" Type="http://schemas.openxmlformats.org/officeDocument/2006/relationships/hyperlink" Target="https://dbm.maryland.gov/sps/Pages/Benefits_HelpCenter.aspx" TargetMode="External"/><Relationship Id="rId2" Type="http://schemas.openxmlformats.org/officeDocument/2006/relationships/notesSlide" Target="../notesSlides/notesSlide22.xml"/><Relationship Id="rId1" Type="http://schemas.openxmlformats.org/officeDocument/2006/relationships/slideLayout" Target="../slideLayouts/slideLayout20.xml"/><Relationship Id="rId6" Type="http://schemas.openxmlformats.org/officeDocument/2006/relationships/image" Target="../media/image17.jfif"/><Relationship Id="rId5" Type="http://schemas.openxmlformats.org/officeDocument/2006/relationships/hyperlink" Target="https://spshelp.dbm.md.gov/" TargetMode="External"/><Relationship Id="rId4" Type="http://schemas.openxmlformats.org/officeDocument/2006/relationships/hyperlink" Target="https://dbm.maryland.gov/sps/pages/benefitsshell.aspx"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0.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0.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ctrTitle"/>
          </p:nvPr>
        </p:nvSpPr>
        <p:spPr>
          <a:xfrm>
            <a:off x="609600" y="2754313"/>
            <a:ext cx="8305800" cy="1470025"/>
          </a:xfrm>
        </p:spPr>
        <p:txBody>
          <a:bodyPr>
            <a:normAutofit/>
          </a:bodyPr>
          <a:lstStyle/>
          <a:p>
            <a:r>
              <a:rPr lang="en-US" altLang="en-US" dirty="0">
                <a:latin typeface="Arial" panose="020B0604020202020204" pitchFamily="34" charset="0"/>
                <a:cs typeface="Arial" panose="020B0604020202020204" pitchFamily="34" charset="0"/>
              </a:rPr>
              <a:t>Benefit Only (Shell) Agency Benefit Coordinator Overview</a:t>
            </a:r>
          </a:p>
        </p:txBody>
      </p:sp>
    </p:spTree>
    <p:extLst>
      <p:ext uri="{BB962C8B-B14F-4D97-AF65-F5344CB8AC3E}">
        <p14:creationId xmlns:p14="http://schemas.microsoft.com/office/powerpoint/2010/main" val="1013001306"/>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itle 4"/>
          <p:cNvSpPr>
            <a:spLocks noGrp="1"/>
          </p:cNvSpPr>
          <p:nvPr>
            <p:ph type="title"/>
          </p:nvPr>
        </p:nvSpPr>
        <p:spPr>
          <a:xfrm>
            <a:off x="266700" y="190500"/>
            <a:ext cx="8610600" cy="609600"/>
          </a:xfrm>
        </p:spPr>
        <p:txBody>
          <a:bodyPr/>
          <a:lstStyle/>
          <a:p>
            <a:pPr eaLnBrk="1" hangingPunct="1"/>
            <a:r>
              <a:rPr lang="en-US" altLang="en-US" dirty="0"/>
              <a:t>Initial Benefit Enrollment</a:t>
            </a:r>
          </a:p>
        </p:txBody>
      </p:sp>
      <p:pic>
        <p:nvPicPr>
          <p:cNvPr id="10" name="Picture 9">
            <a:extLst>
              <a:ext uri="{FF2B5EF4-FFF2-40B4-BE49-F238E27FC236}">
                <a16:creationId xmlns:a16="http://schemas.microsoft.com/office/drawing/2014/main" id="{FD53D9F5-E5FE-4D3C-AA03-B79F104161F8}"/>
              </a:ext>
            </a:extLst>
          </p:cNvPr>
          <p:cNvPicPr>
            <a:picLocks noChangeAspect="1"/>
          </p:cNvPicPr>
          <p:nvPr/>
        </p:nvPicPr>
        <p:blipFill>
          <a:blip r:embed="rId3"/>
          <a:stretch>
            <a:fillRect/>
          </a:stretch>
        </p:blipFill>
        <p:spPr>
          <a:xfrm>
            <a:off x="324729" y="1371600"/>
            <a:ext cx="4467225" cy="4991100"/>
          </a:xfrm>
          <a:prstGeom prst="rect">
            <a:avLst/>
          </a:prstGeom>
        </p:spPr>
      </p:pic>
      <p:sp>
        <p:nvSpPr>
          <p:cNvPr id="11" name="TextBox 10">
            <a:extLst>
              <a:ext uri="{FF2B5EF4-FFF2-40B4-BE49-F238E27FC236}">
                <a16:creationId xmlns:a16="http://schemas.microsoft.com/office/drawing/2014/main" id="{434A69D5-22BB-40C6-95F6-70899C3292AA}"/>
              </a:ext>
            </a:extLst>
          </p:cNvPr>
          <p:cNvSpPr txBox="1"/>
          <p:nvPr/>
        </p:nvSpPr>
        <p:spPr>
          <a:xfrm>
            <a:off x="4791954" y="1600200"/>
            <a:ext cx="3818646" cy="1200329"/>
          </a:xfrm>
          <a:prstGeom prst="rect">
            <a:avLst/>
          </a:prstGeom>
          <a:noFill/>
        </p:spPr>
        <p:txBody>
          <a:bodyPr wrap="square" rtlCol="0">
            <a:spAutoFit/>
          </a:bodyPr>
          <a:lstStyle/>
          <a:p>
            <a:r>
              <a:rPr lang="en-US" dirty="0"/>
              <a:t>New Hire Benefit event is initiated as part of HR Hire event from Shell Integration</a:t>
            </a:r>
          </a:p>
          <a:p>
            <a:endParaRPr lang="en-US" dirty="0"/>
          </a:p>
        </p:txBody>
      </p:sp>
      <p:sp>
        <p:nvSpPr>
          <p:cNvPr id="12" name="Arrow: Down 11">
            <a:extLst>
              <a:ext uri="{FF2B5EF4-FFF2-40B4-BE49-F238E27FC236}">
                <a16:creationId xmlns:a16="http://schemas.microsoft.com/office/drawing/2014/main" id="{B8E3E210-E61B-4113-A88C-3C005220E316}"/>
              </a:ext>
            </a:extLst>
          </p:cNvPr>
          <p:cNvSpPr/>
          <p:nvPr/>
        </p:nvSpPr>
        <p:spPr>
          <a:xfrm rot="6655555">
            <a:off x="4034739" y="1380529"/>
            <a:ext cx="304800" cy="829270"/>
          </a:xfrm>
          <a:prstGeom prst="downArrow">
            <a:avLst/>
          </a:prstGeom>
          <a:solidFill>
            <a:srgbClr val="FF0000"/>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1440" indent="-91440" algn="ctr" fontAlgn="auto">
              <a:spcBef>
                <a:spcPts val="1200"/>
              </a:spcBef>
              <a:buClr>
                <a:schemeClr val="tx2"/>
              </a:buClr>
            </a:pPr>
            <a:endParaRPr lang="en-US" sz="1400" b="1" dirty="0" err="1">
              <a:solidFill>
                <a:schemeClr val="tx1"/>
              </a:solidFill>
            </a:endParaRPr>
          </a:p>
        </p:txBody>
      </p:sp>
      <p:sp>
        <p:nvSpPr>
          <p:cNvPr id="14" name="TextBox 13">
            <a:extLst>
              <a:ext uri="{FF2B5EF4-FFF2-40B4-BE49-F238E27FC236}">
                <a16:creationId xmlns:a16="http://schemas.microsoft.com/office/drawing/2014/main" id="{CD46B1EB-F3B1-4FAE-A3C9-34B40E97A773}"/>
              </a:ext>
            </a:extLst>
          </p:cNvPr>
          <p:cNvSpPr txBox="1"/>
          <p:nvPr/>
        </p:nvSpPr>
        <p:spPr>
          <a:xfrm>
            <a:off x="3745420" y="3200400"/>
            <a:ext cx="5295900" cy="369332"/>
          </a:xfrm>
          <a:prstGeom prst="rect">
            <a:avLst/>
          </a:prstGeom>
          <a:noFill/>
          <a:ln w="19050">
            <a:solidFill>
              <a:srgbClr val="FF0000"/>
            </a:solidFill>
          </a:ln>
        </p:spPr>
        <p:txBody>
          <a:bodyPr wrap="square" rtlCol="0">
            <a:spAutoFit/>
          </a:bodyPr>
          <a:lstStyle/>
          <a:p>
            <a:r>
              <a:rPr lang="en-US" dirty="0"/>
              <a:t>Event is indicated as a New Hire benefit event.</a:t>
            </a:r>
          </a:p>
        </p:txBody>
      </p:sp>
      <p:sp>
        <p:nvSpPr>
          <p:cNvPr id="19" name="Arrow: Down 18">
            <a:extLst>
              <a:ext uri="{FF2B5EF4-FFF2-40B4-BE49-F238E27FC236}">
                <a16:creationId xmlns:a16="http://schemas.microsoft.com/office/drawing/2014/main" id="{BE005321-0274-4F8C-A12D-DEEF7E73A60B}"/>
              </a:ext>
            </a:extLst>
          </p:cNvPr>
          <p:cNvSpPr/>
          <p:nvPr/>
        </p:nvSpPr>
        <p:spPr>
          <a:xfrm rot="4243836">
            <a:off x="3032500" y="3171819"/>
            <a:ext cx="304800" cy="829270"/>
          </a:xfrm>
          <a:prstGeom prst="downArrow">
            <a:avLst/>
          </a:prstGeom>
          <a:solidFill>
            <a:srgbClr val="FF0000"/>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1440" indent="-91440" algn="ctr" fontAlgn="auto">
              <a:spcBef>
                <a:spcPts val="1200"/>
              </a:spcBef>
              <a:buClr>
                <a:schemeClr val="tx2"/>
              </a:buClr>
            </a:pPr>
            <a:endParaRPr lang="en-US" sz="1400" b="1" dirty="0" err="1">
              <a:solidFill>
                <a:schemeClr val="tx1"/>
              </a:solidFill>
            </a:endParaRPr>
          </a:p>
        </p:txBody>
      </p:sp>
      <p:sp>
        <p:nvSpPr>
          <p:cNvPr id="8" name="TextBox 7">
            <a:extLst>
              <a:ext uri="{FF2B5EF4-FFF2-40B4-BE49-F238E27FC236}">
                <a16:creationId xmlns:a16="http://schemas.microsoft.com/office/drawing/2014/main" id="{34224130-1A31-4F59-9C44-F7ACA58647FA}"/>
              </a:ext>
            </a:extLst>
          </p:cNvPr>
          <p:cNvSpPr txBox="1"/>
          <p:nvPr/>
        </p:nvSpPr>
        <p:spPr>
          <a:xfrm>
            <a:off x="3626600" y="3940297"/>
            <a:ext cx="5136400" cy="1631216"/>
          </a:xfrm>
          <a:prstGeom prst="rect">
            <a:avLst/>
          </a:prstGeom>
          <a:noFill/>
        </p:spPr>
        <p:txBody>
          <a:bodyPr wrap="square">
            <a:spAutoFit/>
          </a:bodyPr>
          <a:lstStyle/>
          <a:p>
            <a:pPr marL="339725" lvl="1" indent="-285750">
              <a:spcBef>
                <a:spcPts val="1200"/>
              </a:spcBef>
              <a:buFont typeface="Wingdings" panose="05000000000000000000" pitchFamily="2" charset="2"/>
              <a:buChar char="§"/>
            </a:pPr>
            <a:r>
              <a:rPr lang="en-US" b="1" dirty="0">
                <a:solidFill>
                  <a:schemeClr val="tx1"/>
                </a:solidFill>
              </a:rPr>
              <a:t>Employees should attach supporting documents for dependents to expedite EBD approval</a:t>
            </a:r>
          </a:p>
          <a:p>
            <a:pPr marL="339725" lvl="1" indent="-285750">
              <a:spcBef>
                <a:spcPts val="1200"/>
              </a:spcBef>
              <a:buFont typeface="Wingdings" panose="05000000000000000000" pitchFamily="2" charset="2"/>
              <a:buChar char="§"/>
            </a:pPr>
            <a:r>
              <a:rPr lang="en-US" sz="1800" b="1" dirty="0">
                <a:solidFill>
                  <a:schemeClr val="tx1"/>
                </a:solidFill>
              </a:rPr>
              <a:t>Monitor with reports: SPS Benefit Open Election Events – Employees </a:t>
            </a:r>
            <a:endParaRPr lang="en-US" sz="1800" dirty="0">
              <a:solidFill>
                <a:schemeClr val="tx1"/>
              </a:solidFill>
            </a:endParaRPr>
          </a:p>
        </p:txBody>
      </p:sp>
    </p:spTree>
    <p:extLst>
      <p:ext uri="{BB962C8B-B14F-4D97-AF65-F5344CB8AC3E}">
        <p14:creationId xmlns:p14="http://schemas.microsoft.com/office/powerpoint/2010/main" val="1699199482"/>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itle 4"/>
          <p:cNvSpPr>
            <a:spLocks noGrp="1"/>
          </p:cNvSpPr>
          <p:nvPr>
            <p:ph type="title"/>
          </p:nvPr>
        </p:nvSpPr>
        <p:spPr>
          <a:xfrm>
            <a:off x="266700" y="190500"/>
            <a:ext cx="8610600" cy="609600"/>
          </a:xfrm>
        </p:spPr>
        <p:txBody>
          <a:bodyPr/>
          <a:lstStyle/>
          <a:p>
            <a:pPr eaLnBrk="1" hangingPunct="1"/>
            <a:r>
              <a:rPr lang="en-US" altLang="en-US" dirty="0"/>
              <a:t>Initial Benefit Enrollment</a:t>
            </a:r>
          </a:p>
        </p:txBody>
      </p:sp>
      <p:pic>
        <p:nvPicPr>
          <p:cNvPr id="10" name="Picture 9">
            <a:extLst>
              <a:ext uri="{FF2B5EF4-FFF2-40B4-BE49-F238E27FC236}">
                <a16:creationId xmlns:a16="http://schemas.microsoft.com/office/drawing/2014/main" id="{FD53D9F5-E5FE-4D3C-AA03-B79F104161F8}"/>
              </a:ext>
            </a:extLst>
          </p:cNvPr>
          <p:cNvPicPr>
            <a:picLocks noChangeAspect="1"/>
          </p:cNvPicPr>
          <p:nvPr/>
        </p:nvPicPr>
        <p:blipFill>
          <a:blip r:embed="rId3"/>
          <a:stretch>
            <a:fillRect/>
          </a:stretch>
        </p:blipFill>
        <p:spPr>
          <a:xfrm>
            <a:off x="324729" y="1371600"/>
            <a:ext cx="4467225" cy="4991100"/>
          </a:xfrm>
          <a:prstGeom prst="rect">
            <a:avLst/>
          </a:prstGeom>
        </p:spPr>
      </p:pic>
      <p:sp>
        <p:nvSpPr>
          <p:cNvPr id="11" name="TextBox 10">
            <a:extLst>
              <a:ext uri="{FF2B5EF4-FFF2-40B4-BE49-F238E27FC236}">
                <a16:creationId xmlns:a16="http://schemas.microsoft.com/office/drawing/2014/main" id="{434A69D5-22BB-40C6-95F6-70899C3292AA}"/>
              </a:ext>
            </a:extLst>
          </p:cNvPr>
          <p:cNvSpPr txBox="1"/>
          <p:nvPr/>
        </p:nvSpPr>
        <p:spPr>
          <a:xfrm>
            <a:off x="4791954" y="1600200"/>
            <a:ext cx="3818646" cy="1200329"/>
          </a:xfrm>
          <a:prstGeom prst="rect">
            <a:avLst/>
          </a:prstGeom>
          <a:noFill/>
        </p:spPr>
        <p:txBody>
          <a:bodyPr wrap="square" rtlCol="0">
            <a:spAutoFit/>
          </a:bodyPr>
          <a:lstStyle/>
          <a:p>
            <a:r>
              <a:rPr lang="en-US" dirty="0"/>
              <a:t>New Hire Benefit event is initiated as part of HR Hire event from Shell Integration</a:t>
            </a:r>
          </a:p>
          <a:p>
            <a:endParaRPr lang="en-US" dirty="0"/>
          </a:p>
        </p:txBody>
      </p:sp>
      <p:sp>
        <p:nvSpPr>
          <p:cNvPr id="12" name="Arrow: Down 11">
            <a:extLst>
              <a:ext uri="{FF2B5EF4-FFF2-40B4-BE49-F238E27FC236}">
                <a16:creationId xmlns:a16="http://schemas.microsoft.com/office/drawing/2014/main" id="{B8E3E210-E61B-4113-A88C-3C005220E316}"/>
              </a:ext>
            </a:extLst>
          </p:cNvPr>
          <p:cNvSpPr/>
          <p:nvPr/>
        </p:nvSpPr>
        <p:spPr>
          <a:xfrm rot="6655555">
            <a:off x="3232851" y="3933262"/>
            <a:ext cx="304800" cy="829270"/>
          </a:xfrm>
          <a:prstGeom prst="downArrow">
            <a:avLst/>
          </a:prstGeom>
          <a:solidFill>
            <a:srgbClr val="FF0000"/>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1440" indent="-91440" algn="ctr" fontAlgn="auto">
              <a:spcBef>
                <a:spcPts val="1200"/>
              </a:spcBef>
              <a:buClr>
                <a:schemeClr val="tx2"/>
              </a:buClr>
            </a:pPr>
            <a:endParaRPr lang="en-US" sz="1400" b="1" dirty="0" err="1">
              <a:solidFill>
                <a:schemeClr val="tx1"/>
              </a:solidFill>
            </a:endParaRPr>
          </a:p>
        </p:txBody>
      </p:sp>
      <p:sp>
        <p:nvSpPr>
          <p:cNvPr id="20" name="Arrow: Down 19">
            <a:extLst>
              <a:ext uri="{FF2B5EF4-FFF2-40B4-BE49-F238E27FC236}">
                <a16:creationId xmlns:a16="http://schemas.microsoft.com/office/drawing/2014/main" id="{95BDA4C9-5CEF-4992-AE75-49332773D58A}"/>
              </a:ext>
            </a:extLst>
          </p:cNvPr>
          <p:cNvSpPr/>
          <p:nvPr/>
        </p:nvSpPr>
        <p:spPr>
          <a:xfrm rot="5400000">
            <a:off x="3178385" y="4205362"/>
            <a:ext cx="304800" cy="829270"/>
          </a:xfrm>
          <a:prstGeom prst="downArrow">
            <a:avLst/>
          </a:prstGeom>
          <a:solidFill>
            <a:srgbClr val="FF0000"/>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1440" indent="-91440" algn="ctr" fontAlgn="auto">
              <a:spcBef>
                <a:spcPts val="1200"/>
              </a:spcBef>
              <a:buClr>
                <a:schemeClr val="tx2"/>
              </a:buClr>
            </a:pPr>
            <a:endParaRPr lang="en-US" sz="1400" b="1" dirty="0" err="1">
              <a:solidFill>
                <a:schemeClr val="tx1"/>
              </a:solidFill>
            </a:endParaRPr>
          </a:p>
        </p:txBody>
      </p:sp>
      <p:sp>
        <p:nvSpPr>
          <p:cNvPr id="21" name="Arrow: Down 20">
            <a:extLst>
              <a:ext uri="{FF2B5EF4-FFF2-40B4-BE49-F238E27FC236}">
                <a16:creationId xmlns:a16="http://schemas.microsoft.com/office/drawing/2014/main" id="{E1FE4845-B920-4545-8837-590E2599D62B}"/>
              </a:ext>
            </a:extLst>
          </p:cNvPr>
          <p:cNvSpPr/>
          <p:nvPr/>
        </p:nvSpPr>
        <p:spPr>
          <a:xfrm rot="4003227">
            <a:off x="3224841" y="4527565"/>
            <a:ext cx="304800" cy="829270"/>
          </a:xfrm>
          <a:prstGeom prst="downArrow">
            <a:avLst/>
          </a:prstGeom>
          <a:solidFill>
            <a:srgbClr val="FF0000"/>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1440" indent="-91440" algn="ctr" fontAlgn="auto">
              <a:spcBef>
                <a:spcPts val="1200"/>
              </a:spcBef>
              <a:buClr>
                <a:schemeClr val="tx2"/>
              </a:buClr>
            </a:pPr>
            <a:endParaRPr lang="en-US" sz="1400" b="1" dirty="0" err="1">
              <a:solidFill>
                <a:schemeClr val="tx1"/>
              </a:solidFill>
            </a:endParaRPr>
          </a:p>
        </p:txBody>
      </p:sp>
      <p:sp>
        <p:nvSpPr>
          <p:cNvPr id="14" name="TextBox 13">
            <a:extLst>
              <a:ext uri="{FF2B5EF4-FFF2-40B4-BE49-F238E27FC236}">
                <a16:creationId xmlns:a16="http://schemas.microsoft.com/office/drawing/2014/main" id="{CD46B1EB-F3B1-4FAE-A3C9-34B40E97A773}"/>
              </a:ext>
            </a:extLst>
          </p:cNvPr>
          <p:cNvSpPr txBox="1"/>
          <p:nvPr/>
        </p:nvSpPr>
        <p:spPr>
          <a:xfrm>
            <a:off x="3745420" y="3200400"/>
            <a:ext cx="5295900" cy="2585323"/>
          </a:xfrm>
          <a:prstGeom prst="rect">
            <a:avLst/>
          </a:prstGeom>
          <a:solidFill>
            <a:schemeClr val="bg1"/>
          </a:solidFill>
          <a:ln w="19050">
            <a:solidFill>
              <a:srgbClr val="FF0000"/>
            </a:solidFill>
          </a:ln>
        </p:spPr>
        <p:txBody>
          <a:bodyPr wrap="square" rtlCol="0">
            <a:spAutoFit/>
          </a:bodyPr>
          <a:lstStyle/>
          <a:p>
            <a:r>
              <a:rPr lang="en-US" dirty="0"/>
              <a:t>Dates:  </a:t>
            </a:r>
          </a:p>
          <a:p>
            <a:pPr marL="285750" indent="-285750">
              <a:buFont typeface="Arial" panose="020B0604020202020204" pitchFamily="34" charset="0"/>
              <a:buChar char="•"/>
            </a:pPr>
            <a:r>
              <a:rPr lang="en-US" b="1" dirty="0"/>
              <a:t>Initiated On</a:t>
            </a:r>
            <a:r>
              <a:rPr lang="en-US" dirty="0"/>
              <a:t>: Date the event was created.</a:t>
            </a:r>
          </a:p>
          <a:p>
            <a:pPr marL="285750" indent="-285750">
              <a:buFont typeface="Arial" panose="020B0604020202020204" pitchFamily="34" charset="0"/>
              <a:buChar char="•"/>
            </a:pPr>
            <a:r>
              <a:rPr lang="en-US" b="1" dirty="0"/>
              <a:t>Submit Elections By</a:t>
            </a:r>
            <a:r>
              <a:rPr lang="en-US" dirty="0"/>
              <a:t>: Deadline for employee to submit elections and have them approved. </a:t>
            </a:r>
          </a:p>
          <a:p>
            <a:pPr marL="285750" indent="-285750">
              <a:buFont typeface="Arial" panose="020B0604020202020204" pitchFamily="34" charset="0"/>
              <a:buChar char="•"/>
            </a:pPr>
            <a:r>
              <a:rPr lang="en-US" b="1" dirty="0"/>
              <a:t>Benefit Event Date</a:t>
            </a:r>
            <a:r>
              <a:rPr lang="en-US" dirty="0"/>
              <a:t>: Date qualifying event occurred, in this case it’s the hire date. 60 Days starts from this date.</a:t>
            </a:r>
          </a:p>
          <a:p>
            <a:pPr marL="285750" indent="-285750">
              <a:buFont typeface="Arial" panose="020B0604020202020204" pitchFamily="34" charset="0"/>
              <a:buChar char="•"/>
            </a:pPr>
            <a:r>
              <a:rPr lang="en-US" b="1" dirty="0"/>
              <a:t>Finalized Date: </a:t>
            </a:r>
            <a:r>
              <a:rPr lang="en-US" dirty="0"/>
              <a:t>Date benefit elections were committed to employee</a:t>
            </a:r>
          </a:p>
        </p:txBody>
      </p:sp>
    </p:spTree>
    <p:extLst>
      <p:ext uri="{BB962C8B-B14F-4D97-AF65-F5344CB8AC3E}">
        <p14:creationId xmlns:p14="http://schemas.microsoft.com/office/powerpoint/2010/main" val="3086092996"/>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itle 4"/>
          <p:cNvSpPr>
            <a:spLocks noGrp="1"/>
          </p:cNvSpPr>
          <p:nvPr>
            <p:ph type="title"/>
          </p:nvPr>
        </p:nvSpPr>
        <p:spPr>
          <a:xfrm>
            <a:off x="266700" y="190500"/>
            <a:ext cx="8610600" cy="609600"/>
          </a:xfrm>
        </p:spPr>
        <p:txBody>
          <a:bodyPr/>
          <a:lstStyle/>
          <a:p>
            <a:pPr eaLnBrk="1" hangingPunct="1"/>
            <a:r>
              <a:rPr lang="en-US" altLang="en-US" dirty="0"/>
              <a:t>Initial Benefit Enrollment</a:t>
            </a:r>
          </a:p>
        </p:txBody>
      </p:sp>
      <p:pic>
        <p:nvPicPr>
          <p:cNvPr id="10" name="Picture 9">
            <a:extLst>
              <a:ext uri="{FF2B5EF4-FFF2-40B4-BE49-F238E27FC236}">
                <a16:creationId xmlns:a16="http://schemas.microsoft.com/office/drawing/2014/main" id="{FD53D9F5-E5FE-4D3C-AA03-B79F104161F8}"/>
              </a:ext>
            </a:extLst>
          </p:cNvPr>
          <p:cNvPicPr>
            <a:picLocks noChangeAspect="1"/>
          </p:cNvPicPr>
          <p:nvPr/>
        </p:nvPicPr>
        <p:blipFill>
          <a:blip r:embed="rId3"/>
          <a:stretch>
            <a:fillRect/>
          </a:stretch>
        </p:blipFill>
        <p:spPr>
          <a:xfrm>
            <a:off x="324729" y="1371600"/>
            <a:ext cx="4467225" cy="4991100"/>
          </a:xfrm>
          <a:prstGeom prst="rect">
            <a:avLst/>
          </a:prstGeom>
        </p:spPr>
      </p:pic>
      <p:sp>
        <p:nvSpPr>
          <p:cNvPr id="11" name="TextBox 10">
            <a:extLst>
              <a:ext uri="{FF2B5EF4-FFF2-40B4-BE49-F238E27FC236}">
                <a16:creationId xmlns:a16="http://schemas.microsoft.com/office/drawing/2014/main" id="{434A69D5-22BB-40C6-95F6-70899C3292AA}"/>
              </a:ext>
            </a:extLst>
          </p:cNvPr>
          <p:cNvSpPr txBox="1"/>
          <p:nvPr/>
        </p:nvSpPr>
        <p:spPr>
          <a:xfrm>
            <a:off x="4791954" y="1600200"/>
            <a:ext cx="3818646" cy="1200329"/>
          </a:xfrm>
          <a:prstGeom prst="rect">
            <a:avLst/>
          </a:prstGeom>
          <a:noFill/>
        </p:spPr>
        <p:txBody>
          <a:bodyPr wrap="square" rtlCol="0">
            <a:spAutoFit/>
          </a:bodyPr>
          <a:lstStyle/>
          <a:p>
            <a:r>
              <a:rPr lang="en-US" dirty="0"/>
              <a:t>New Hire Benefit event is initiated as part of HR Hire event from Shell Integration</a:t>
            </a:r>
          </a:p>
          <a:p>
            <a:endParaRPr lang="en-US" dirty="0"/>
          </a:p>
        </p:txBody>
      </p:sp>
      <p:sp>
        <p:nvSpPr>
          <p:cNvPr id="18" name="TextBox 17">
            <a:extLst>
              <a:ext uri="{FF2B5EF4-FFF2-40B4-BE49-F238E27FC236}">
                <a16:creationId xmlns:a16="http://schemas.microsoft.com/office/drawing/2014/main" id="{71206073-D222-4AAA-A7EB-9A955E8E71BC}"/>
              </a:ext>
            </a:extLst>
          </p:cNvPr>
          <p:cNvSpPr txBox="1"/>
          <p:nvPr/>
        </p:nvSpPr>
        <p:spPr>
          <a:xfrm>
            <a:off x="4813335" y="2800529"/>
            <a:ext cx="3818646" cy="3416320"/>
          </a:xfrm>
          <a:prstGeom prst="rect">
            <a:avLst/>
          </a:prstGeom>
          <a:noFill/>
          <a:ln>
            <a:solidFill>
              <a:srgbClr val="FF0000"/>
            </a:solidFill>
          </a:ln>
        </p:spPr>
        <p:txBody>
          <a:bodyPr wrap="square" rtlCol="0">
            <a:spAutoFit/>
          </a:bodyPr>
          <a:lstStyle/>
          <a:p>
            <a:r>
              <a:rPr lang="en-US" dirty="0"/>
              <a:t>Benefit Group for this event.</a:t>
            </a:r>
          </a:p>
          <a:p>
            <a:r>
              <a:rPr lang="en-US" dirty="0"/>
              <a:t>Common Employee Benefit Groups:</a:t>
            </a:r>
          </a:p>
          <a:p>
            <a:pPr marL="285750" indent="-285750">
              <a:buFont typeface="Arial" panose="020B0604020202020204" pitchFamily="34" charset="0"/>
              <a:buChar char="•"/>
            </a:pPr>
            <a:r>
              <a:rPr lang="nl-NL" dirty="0"/>
              <a:t>FT &amp; PT FTE 50% Bi-Weekly</a:t>
            </a:r>
            <a:endParaRPr lang="en-US" dirty="0"/>
          </a:p>
          <a:p>
            <a:pPr marL="285750" indent="-285750">
              <a:buFont typeface="Arial" panose="020B0604020202020204" pitchFamily="34" charset="0"/>
              <a:buChar char="•"/>
            </a:pPr>
            <a:r>
              <a:rPr lang="en-US" dirty="0"/>
              <a:t>FT &amp; PT FTE 50% Bi-Weekly 10 Month</a:t>
            </a:r>
          </a:p>
          <a:p>
            <a:pPr marL="285750" indent="-285750">
              <a:buFont typeface="Arial" panose="020B0604020202020204" pitchFamily="34" charset="0"/>
              <a:buChar char="•"/>
            </a:pPr>
            <a:r>
              <a:rPr lang="en-US" dirty="0"/>
              <a:t>FT &amp; PT FTE 50% Monthly</a:t>
            </a:r>
          </a:p>
          <a:p>
            <a:pPr marL="285750" indent="-285750">
              <a:buFont typeface="Arial" panose="020B0604020202020204" pitchFamily="34" charset="0"/>
              <a:buChar char="•"/>
            </a:pPr>
            <a:r>
              <a:rPr lang="en-US" dirty="0"/>
              <a:t>Contractual (ACA)</a:t>
            </a:r>
          </a:p>
          <a:p>
            <a:pPr marL="285750" indent="-285750">
              <a:buFont typeface="Arial" panose="020B0604020202020204" pitchFamily="34" charset="0"/>
              <a:buChar char="•"/>
            </a:pPr>
            <a:r>
              <a:rPr lang="en-US" dirty="0"/>
              <a:t>Contractual (Non ACA)</a:t>
            </a:r>
          </a:p>
          <a:p>
            <a:pPr marL="285750" indent="-285750">
              <a:buFont typeface="Arial" panose="020B0604020202020204" pitchFamily="34" charset="0"/>
              <a:buChar char="•"/>
            </a:pPr>
            <a:r>
              <a:rPr lang="en-US" dirty="0"/>
              <a:t>Contractuals (No or Less than 90 day Contract)</a:t>
            </a:r>
          </a:p>
          <a:p>
            <a:endParaRPr lang="en-US" dirty="0"/>
          </a:p>
        </p:txBody>
      </p:sp>
      <p:sp>
        <p:nvSpPr>
          <p:cNvPr id="19" name="Arrow: Down 18">
            <a:extLst>
              <a:ext uri="{FF2B5EF4-FFF2-40B4-BE49-F238E27FC236}">
                <a16:creationId xmlns:a16="http://schemas.microsoft.com/office/drawing/2014/main" id="{BE005321-0274-4F8C-A12D-DEEF7E73A60B}"/>
              </a:ext>
            </a:extLst>
          </p:cNvPr>
          <p:cNvSpPr/>
          <p:nvPr/>
        </p:nvSpPr>
        <p:spPr>
          <a:xfrm rot="3586026">
            <a:off x="3614490" y="3820133"/>
            <a:ext cx="544490" cy="1903606"/>
          </a:xfrm>
          <a:prstGeom prst="downArrow">
            <a:avLst/>
          </a:prstGeom>
          <a:solidFill>
            <a:srgbClr val="FF0000"/>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1440" indent="-91440" algn="ctr" fontAlgn="auto">
              <a:spcBef>
                <a:spcPts val="1200"/>
              </a:spcBef>
              <a:buClr>
                <a:schemeClr val="tx2"/>
              </a:buClr>
            </a:pPr>
            <a:endParaRPr lang="en-US" sz="1400" b="1" dirty="0" err="1">
              <a:solidFill>
                <a:schemeClr val="tx1"/>
              </a:solidFill>
            </a:endParaRPr>
          </a:p>
        </p:txBody>
      </p:sp>
    </p:spTree>
    <p:extLst>
      <p:ext uri="{BB962C8B-B14F-4D97-AF65-F5344CB8AC3E}">
        <p14:creationId xmlns:p14="http://schemas.microsoft.com/office/powerpoint/2010/main" val="221769704"/>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itle 4"/>
          <p:cNvSpPr>
            <a:spLocks noGrp="1"/>
          </p:cNvSpPr>
          <p:nvPr>
            <p:ph type="title"/>
          </p:nvPr>
        </p:nvSpPr>
        <p:spPr>
          <a:xfrm>
            <a:off x="266700" y="190500"/>
            <a:ext cx="8610600" cy="609600"/>
          </a:xfrm>
        </p:spPr>
        <p:txBody>
          <a:bodyPr/>
          <a:lstStyle/>
          <a:p>
            <a:pPr eaLnBrk="1" hangingPunct="1"/>
            <a:r>
              <a:rPr lang="en-US" altLang="en-US" dirty="0"/>
              <a:t>Initial Benefit Enrollment</a:t>
            </a:r>
          </a:p>
        </p:txBody>
      </p:sp>
      <p:pic>
        <p:nvPicPr>
          <p:cNvPr id="10" name="Picture 9">
            <a:extLst>
              <a:ext uri="{FF2B5EF4-FFF2-40B4-BE49-F238E27FC236}">
                <a16:creationId xmlns:a16="http://schemas.microsoft.com/office/drawing/2014/main" id="{FD53D9F5-E5FE-4D3C-AA03-B79F104161F8}"/>
              </a:ext>
            </a:extLst>
          </p:cNvPr>
          <p:cNvPicPr>
            <a:picLocks noChangeAspect="1"/>
          </p:cNvPicPr>
          <p:nvPr/>
        </p:nvPicPr>
        <p:blipFill>
          <a:blip r:embed="rId3"/>
          <a:stretch>
            <a:fillRect/>
          </a:stretch>
        </p:blipFill>
        <p:spPr>
          <a:xfrm>
            <a:off x="324729" y="1371600"/>
            <a:ext cx="4467225" cy="4991100"/>
          </a:xfrm>
          <a:prstGeom prst="rect">
            <a:avLst/>
          </a:prstGeom>
        </p:spPr>
      </p:pic>
      <p:sp>
        <p:nvSpPr>
          <p:cNvPr id="11" name="TextBox 10">
            <a:extLst>
              <a:ext uri="{FF2B5EF4-FFF2-40B4-BE49-F238E27FC236}">
                <a16:creationId xmlns:a16="http://schemas.microsoft.com/office/drawing/2014/main" id="{434A69D5-22BB-40C6-95F6-70899C3292AA}"/>
              </a:ext>
            </a:extLst>
          </p:cNvPr>
          <p:cNvSpPr txBox="1"/>
          <p:nvPr/>
        </p:nvSpPr>
        <p:spPr>
          <a:xfrm>
            <a:off x="4791954" y="1600200"/>
            <a:ext cx="3818646" cy="1200329"/>
          </a:xfrm>
          <a:prstGeom prst="rect">
            <a:avLst/>
          </a:prstGeom>
          <a:noFill/>
        </p:spPr>
        <p:txBody>
          <a:bodyPr wrap="square" rtlCol="0">
            <a:spAutoFit/>
          </a:bodyPr>
          <a:lstStyle/>
          <a:p>
            <a:r>
              <a:rPr lang="en-US" dirty="0"/>
              <a:t>New Hire Benefit event is initiated as part of HR Hire event from Shell Integration</a:t>
            </a:r>
          </a:p>
          <a:p>
            <a:endParaRPr lang="en-US" dirty="0"/>
          </a:p>
        </p:txBody>
      </p:sp>
      <p:sp>
        <p:nvSpPr>
          <p:cNvPr id="19" name="Arrow: Down 18">
            <a:extLst>
              <a:ext uri="{FF2B5EF4-FFF2-40B4-BE49-F238E27FC236}">
                <a16:creationId xmlns:a16="http://schemas.microsoft.com/office/drawing/2014/main" id="{BE005321-0274-4F8C-A12D-DEEF7E73A60B}"/>
              </a:ext>
            </a:extLst>
          </p:cNvPr>
          <p:cNvSpPr/>
          <p:nvPr/>
        </p:nvSpPr>
        <p:spPr>
          <a:xfrm rot="3586026">
            <a:off x="3354240" y="4481823"/>
            <a:ext cx="421860" cy="2084810"/>
          </a:xfrm>
          <a:prstGeom prst="downArrow">
            <a:avLst/>
          </a:prstGeom>
          <a:solidFill>
            <a:srgbClr val="FF0000"/>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1440" indent="-91440" algn="ctr" fontAlgn="auto">
              <a:spcBef>
                <a:spcPts val="1200"/>
              </a:spcBef>
              <a:buClr>
                <a:schemeClr val="tx2"/>
              </a:buClr>
            </a:pPr>
            <a:endParaRPr lang="en-US" sz="1400" b="1" dirty="0" err="1">
              <a:solidFill>
                <a:schemeClr val="tx1"/>
              </a:solidFill>
            </a:endParaRPr>
          </a:p>
        </p:txBody>
      </p:sp>
      <p:sp>
        <p:nvSpPr>
          <p:cNvPr id="7" name="TextBox 6">
            <a:extLst>
              <a:ext uri="{FF2B5EF4-FFF2-40B4-BE49-F238E27FC236}">
                <a16:creationId xmlns:a16="http://schemas.microsoft.com/office/drawing/2014/main" id="{A93EB447-731E-403A-8095-E7CEE517B209}"/>
              </a:ext>
            </a:extLst>
          </p:cNvPr>
          <p:cNvSpPr txBox="1"/>
          <p:nvPr/>
        </p:nvSpPr>
        <p:spPr>
          <a:xfrm>
            <a:off x="4953000" y="3029129"/>
            <a:ext cx="2971800" cy="2308324"/>
          </a:xfrm>
          <a:prstGeom prst="rect">
            <a:avLst/>
          </a:prstGeom>
          <a:noFill/>
          <a:ln>
            <a:solidFill>
              <a:srgbClr val="FF0000"/>
            </a:solidFill>
          </a:ln>
        </p:spPr>
        <p:txBody>
          <a:bodyPr wrap="square" rtlCol="0">
            <a:spAutoFit/>
          </a:bodyPr>
          <a:lstStyle/>
          <a:p>
            <a:r>
              <a:rPr lang="en-US" dirty="0"/>
              <a:t>Enrollment Status:</a:t>
            </a:r>
          </a:p>
          <a:p>
            <a:pPr marL="285750" indent="-285750">
              <a:buFont typeface="Arial" panose="020B0604020202020204" pitchFamily="34" charset="0"/>
              <a:buChar char="•"/>
            </a:pPr>
            <a:r>
              <a:rPr lang="en-US" dirty="0"/>
              <a:t>Not Started</a:t>
            </a:r>
          </a:p>
          <a:p>
            <a:pPr marL="285750" indent="-285750">
              <a:buFont typeface="Arial" panose="020B0604020202020204" pitchFamily="34" charset="0"/>
              <a:buChar char="•"/>
            </a:pPr>
            <a:r>
              <a:rPr lang="en-US" dirty="0"/>
              <a:t>In Progress</a:t>
            </a:r>
          </a:p>
          <a:p>
            <a:pPr marL="285750" indent="-285750">
              <a:buFont typeface="Arial" panose="020B0604020202020204" pitchFamily="34" charset="0"/>
              <a:buChar char="•"/>
            </a:pPr>
            <a:r>
              <a:rPr lang="en-US" dirty="0"/>
              <a:t>Submitted</a:t>
            </a:r>
          </a:p>
          <a:p>
            <a:pPr marL="285750" indent="-285750">
              <a:buFont typeface="Arial" panose="020B0604020202020204" pitchFamily="34" charset="0"/>
              <a:buChar char="•"/>
            </a:pPr>
            <a:r>
              <a:rPr lang="en-US" dirty="0"/>
              <a:t>Canceled</a:t>
            </a:r>
          </a:p>
          <a:p>
            <a:pPr marL="285750" indent="-285750">
              <a:buFont typeface="Arial" panose="020B0604020202020204" pitchFamily="34" charset="0"/>
              <a:buChar char="•"/>
            </a:pPr>
            <a:r>
              <a:rPr lang="en-US" dirty="0"/>
              <a:t>Rescinded</a:t>
            </a:r>
          </a:p>
          <a:p>
            <a:pPr marL="285750" indent="-285750">
              <a:buFont typeface="Arial" panose="020B0604020202020204" pitchFamily="34" charset="0"/>
              <a:buChar char="•"/>
            </a:pPr>
            <a:r>
              <a:rPr lang="en-US" dirty="0"/>
              <a:t>Finalized</a:t>
            </a:r>
          </a:p>
          <a:p>
            <a:endParaRPr lang="en-US" dirty="0"/>
          </a:p>
        </p:txBody>
      </p:sp>
    </p:spTree>
    <p:extLst>
      <p:ext uri="{BB962C8B-B14F-4D97-AF65-F5344CB8AC3E}">
        <p14:creationId xmlns:p14="http://schemas.microsoft.com/office/powerpoint/2010/main" val="2457049868"/>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itle 4"/>
          <p:cNvSpPr>
            <a:spLocks noGrp="1"/>
          </p:cNvSpPr>
          <p:nvPr>
            <p:ph type="title"/>
          </p:nvPr>
        </p:nvSpPr>
        <p:spPr/>
        <p:txBody>
          <a:bodyPr/>
          <a:lstStyle/>
          <a:p>
            <a:pPr eaLnBrk="1" hangingPunct="1"/>
            <a:r>
              <a:rPr lang="en-US" altLang="en-US" dirty="0"/>
              <a:t>Job Change Events</a:t>
            </a:r>
          </a:p>
        </p:txBody>
      </p:sp>
      <p:pic>
        <p:nvPicPr>
          <p:cNvPr id="3" name="Picture 2">
            <a:extLst>
              <a:ext uri="{FF2B5EF4-FFF2-40B4-BE49-F238E27FC236}">
                <a16:creationId xmlns:a16="http://schemas.microsoft.com/office/drawing/2014/main" id="{9F5F2926-36EC-49EE-A8C3-0A3076B72028}"/>
              </a:ext>
            </a:extLst>
          </p:cNvPr>
          <p:cNvPicPr>
            <a:picLocks noChangeAspect="1"/>
          </p:cNvPicPr>
          <p:nvPr/>
        </p:nvPicPr>
        <p:blipFill>
          <a:blip r:embed="rId3"/>
          <a:stretch>
            <a:fillRect/>
          </a:stretch>
        </p:blipFill>
        <p:spPr>
          <a:xfrm>
            <a:off x="312938" y="1143000"/>
            <a:ext cx="4057650" cy="4953000"/>
          </a:xfrm>
          <a:prstGeom prst="rect">
            <a:avLst/>
          </a:prstGeom>
        </p:spPr>
      </p:pic>
      <p:sp>
        <p:nvSpPr>
          <p:cNvPr id="5" name="TextBox 4">
            <a:extLst>
              <a:ext uri="{FF2B5EF4-FFF2-40B4-BE49-F238E27FC236}">
                <a16:creationId xmlns:a16="http://schemas.microsoft.com/office/drawing/2014/main" id="{9FCC988C-C6EA-4434-9DE9-D8ED5917FC8F}"/>
              </a:ext>
            </a:extLst>
          </p:cNvPr>
          <p:cNvSpPr txBox="1"/>
          <p:nvPr/>
        </p:nvSpPr>
        <p:spPr>
          <a:xfrm>
            <a:off x="4610100" y="990600"/>
            <a:ext cx="3818646" cy="1477328"/>
          </a:xfrm>
          <a:prstGeom prst="rect">
            <a:avLst/>
          </a:prstGeom>
          <a:noFill/>
          <a:ln>
            <a:solidFill>
              <a:schemeClr val="bg1"/>
            </a:solidFill>
          </a:ln>
        </p:spPr>
        <p:txBody>
          <a:bodyPr wrap="square" rtlCol="0">
            <a:spAutoFit/>
          </a:bodyPr>
          <a:lstStyle/>
          <a:p>
            <a:pPr marL="285750" indent="-285750">
              <a:buClr>
                <a:schemeClr val="accent5">
                  <a:lumMod val="50000"/>
                </a:schemeClr>
              </a:buClr>
              <a:buFont typeface="Wingdings" panose="05000000000000000000" pitchFamily="2" charset="2"/>
              <a:buChar char="§"/>
            </a:pPr>
            <a:r>
              <a:rPr lang="en-US" dirty="0"/>
              <a:t>Job Change Events are kicked off automatically by loaded shell events</a:t>
            </a:r>
          </a:p>
          <a:p>
            <a:pPr>
              <a:buClr>
                <a:schemeClr val="accent5">
                  <a:lumMod val="50000"/>
                </a:schemeClr>
              </a:buClr>
            </a:pPr>
            <a:endParaRPr lang="en-US" dirty="0"/>
          </a:p>
          <a:p>
            <a:pPr>
              <a:buClr>
                <a:schemeClr val="accent5">
                  <a:lumMod val="50000"/>
                </a:schemeClr>
              </a:buClr>
            </a:pPr>
            <a:endParaRPr lang="en-US" dirty="0"/>
          </a:p>
        </p:txBody>
      </p:sp>
    </p:spTree>
    <p:extLst>
      <p:ext uri="{BB962C8B-B14F-4D97-AF65-F5344CB8AC3E}">
        <p14:creationId xmlns:p14="http://schemas.microsoft.com/office/powerpoint/2010/main" val="1300614862"/>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152400"/>
            <a:ext cx="8568560" cy="573306"/>
          </a:xfrm>
        </p:spPr>
        <p:txBody>
          <a:bodyPr vert="horz" lIns="91440" tIns="45720" rIns="91440" bIns="45720" rtlCol="0" anchor="t" anchorCtr="0">
            <a:noAutofit/>
          </a:bodyPr>
          <a:lstStyle/>
          <a:p>
            <a:r>
              <a:rPr lang="en-US" sz="3000" dirty="0">
                <a:latin typeface="Arial Rounded MT Bold" panose="020F0704030504030204" pitchFamily="34" charset="0"/>
              </a:rPr>
              <a:t>Job Change Events</a:t>
            </a:r>
          </a:p>
        </p:txBody>
      </p:sp>
      <p:sp>
        <p:nvSpPr>
          <p:cNvPr id="69" name="Rectangle 6"/>
          <p:cNvSpPr txBox="1">
            <a:spLocks noChangeArrowheads="1"/>
          </p:cNvSpPr>
          <p:nvPr/>
        </p:nvSpPr>
        <p:spPr bwMode="auto">
          <a:xfrm>
            <a:off x="7010400" y="6537325"/>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a:defRPr/>
            </a:pPr>
            <a:fld id="{472B0D84-4828-5B4E-9C01-9CBE3116A54C}" type="slidenum">
              <a:rPr lang="en-US" b="1" smtClean="0"/>
              <a:pPr>
                <a:defRPr/>
              </a:pPr>
              <a:t>15</a:t>
            </a:fld>
            <a:endParaRPr lang="en-US" b="1" dirty="0"/>
          </a:p>
        </p:txBody>
      </p:sp>
      <p:sp>
        <p:nvSpPr>
          <p:cNvPr id="97" name="Content Placeholder 3"/>
          <p:cNvSpPr>
            <a:spLocks noGrp="1"/>
          </p:cNvSpPr>
          <p:nvPr>
            <p:ph idx="1"/>
          </p:nvPr>
        </p:nvSpPr>
        <p:spPr>
          <a:xfrm>
            <a:off x="304800" y="914401"/>
            <a:ext cx="8610600" cy="5049838"/>
          </a:xfrm>
        </p:spPr>
        <p:txBody>
          <a:bodyPr/>
          <a:lstStyle/>
          <a:p>
            <a:pPr marL="0" lvl="2" indent="0">
              <a:spcBef>
                <a:spcPts val="1200"/>
              </a:spcBef>
              <a:buNone/>
            </a:pPr>
            <a:r>
              <a:rPr lang="en-US" sz="2000" b="1" dirty="0">
                <a:solidFill>
                  <a:schemeClr val="tx1"/>
                </a:solidFill>
              </a:rPr>
              <a:t>Job Change Events are generated from HR/Data Changes from Shell Record loads.</a:t>
            </a:r>
            <a:endParaRPr lang="en-US" sz="1600" dirty="0">
              <a:solidFill>
                <a:schemeClr val="tx1"/>
              </a:solidFill>
            </a:endParaRPr>
          </a:p>
          <a:p>
            <a:pPr marL="228600" lvl="2" indent="-228600">
              <a:spcBef>
                <a:spcPts val="1200"/>
              </a:spcBef>
              <a:buFont typeface="Wingdings" pitchFamily="2" charset="2"/>
              <a:buChar char="§"/>
            </a:pPr>
            <a:r>
              <a:rPr lang="en-US" sz="2000" b="1" dirty="0">
                <a:solidFill>
                  <a:schemeClr val="tx1"/>
                </a:solidFill>
              </a:rPr>
              <a:t>Most frequent shell changes that can result in a Job Change event:</a:t>
            </a:r>
          </a:p>
          <a:p>
            <a:pPr marL="968375" lvl="3">
              <a:spcBef>
                <a:spcPts val="1200"/>
              </a:spcBef>
              <a:buFont typeface="Wingdings" pitchFamily="2" charset="2"/>
              <a:buChar char="§"/>
            </a:pPr>
            <a:r>
              <a:rPr lang="en-US" b="1" dirty="0">
                <a:solidFill>
                  <a:schemeClr val="tx1"/>
                </a:solidFill>
              </a:rPr>
              <a:t>Contractual ↔ State/Regular</a:t>
            </a:r>
          </a:p>
          <a:p>
            <a:pPr marL="968375" lvl="3">
              <a:spcBef>
                <a:spcPts val="1200"/>
              </a:spcBef>
              <a:buFont typeface="Wingdings" pitchFamily="2" charset="2"/>
              <a:buChar char="§"/>
            </a:pPr>
            <a:r>
              <a:rPr lang="en-US" b="1" dirty="0">
                <a:solidFill>
                  <a:schemeClr val="tx1"/>
                </a:solidFill>
              </a:rPr>
              <a:t>FTE % Change</a:t>
            </a:r>
          </a:p>
          <a:p>
            <a:pPr marL="968375" lvl="3">
              <a:spcBef>
                <a:spcPts val="1200"/>
              </a:spcBef>
              <a:buFont typeface="Wingdings" pitchFamily="2" charset="2"/>
              <a:buChar char="§"/>
            </a:pPr>
            <a:r>
              <a:rPr lang="en-US" b="1" dirty="0">
                <a:solidFill>
                  <a:schemeClr val="tx1"/>
                </a:solidFill>
              </a:rPr>
              <a:t>Pay Frequency</a:t>
            </a:r>
          </a:p>
          <a:p>
            <a:pPr marL="968375" lvl="3">
              <a:spcBef>
                <a:spcPts val="1200"/>
              </a:spcBef>
              <a:buFont typeface="Wingdings" pitchFamily="2" charset="2"/>
              <a:buChar char="§"/>
            </a:pPr>
            <a:r>
              <a:rPr lang="en-US" b="1" dirty="0">
                <a:solidFill>
                  <a:schemeClr val="tx1"/>
                </a:solidFill>
              </a:rPr>
              <a:t>Leave of Absence </a:t>
            </a:r>
          </a:p>
          <a:p>
            <a:pPr marL="968375" lvl="3">
              <a:spcBef>
                <a:spcPts val="1200"/>
              </a:spcBef>
              <a:buFont typeface="Wingdings" pitchFamily="2" charset="2"/>
              <a:buChar char="§"/>
            </a:pPr>
            <a:r>
              <a:rPr lang="en-US" b="1" dirty="0">
                <a:solidFill>
                  <a:schemeClr val="tx1"/>
                </a:solidFill>
              </a:rPr>
              <a:t>Address Change (Kaiser plan only)</a:t>
            </a:r>
          </a:p>
          <a:p>
            <a:pPr marL="968375" lvl="3">
              <a:spcBef>
                <a:spcPts val="1200"/>
              </a:spcBef>
              <a:buFont typeface="Wingdings" pitchFamily="2" charset="2"/>
              <a:buChar char="§"/>
            </a:pPr>
            <a:r>
              <a:rPr lang="en-US" b="1" dirty="0">
                <a:solidFill>
                  <a:schemeClr val="tx1"/>
                </a:solidFill>
              </a:rPr>
              <a:t>Start of Contract and End of Contract events are other events impacted by the shell data.</a:t>
            </a:r>
          </a:p>
          <a:p>
            <a:pPr marL="968375" lvl="3">
              <a:spcBef>
                <a:spcPts val="1200"/>
              </a:spcBef>
              <a:buFont typeface="Wingdings" pitchFamily="2" charset="2"/>
              <a:buChar char="§"/>
            </a:pPr>
            <a:r>
              <a:rPr lang="en-US" b="1" dirty="0">
                <a:solidFill>
                  <a:schemeClr val="tx1"/>
                </a:solidFill>
              </a:rPr>
              <a:t>Monitor with these </a:t>
            </a:r>
            <a:r>
              <a:rPr lang="en-US" b="1" dirty="0" err="1">
                <a:solidFill>
                  <a:schemeClr val="tx1"/>
                </a:solidFill>
              </a:rPr>
              <a:t>reports:SPS</a:t>
            </a:r>
            <a:r>
              <a:rPr lang="en-US" b="1" dirty="0">
                <a:solidFill>
                  <a:schemeClr val="tx1"/>
                </a:solidFill>
              </a:rPr>
              <a:t> Benefit Open Election Events - Employees</a:t>
            </a:r>
            <a:endParaRPr lang="en-US" dirty="0">
              <a:solidFill>
                <a:schemeClr val="tx1"/>
              </a:solidFill>
            </a:endParaRPr>
          </a:p>
        </p:txBody>
      </p:sp>
    </p:spTree>
    <p:extLst>
      <p:ext uri="{BB962C8B-B14F-4D97-AF65-F5344CB8AC3E}">
        <p14:creationId xmlns:p14="http://schemas.microsoft.com/office/powerpoint/2010/main" val="1844252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152400"/>
            <a:ext cx="8568560" cy="573306"/>
          </a:xfrm>
        </p:spPr>
        <p:txBody>
          <a:bodyPr vert="horz" lIns="91440" tIns="45720" rIns="91440" bIns="45720" rtlCol="0" anchor="t" anchorCtr="0">
            <a:noAutofit/>
          </a:bodyPr>
          <a:lstStyle/>
          <a:p>
            <a:r>
              <a:rPr lang="en-US" sz="3000" dirty="0">
                <a:latin typeface="Arial Rounded MT Bold" panose="020F0704030504030204" pitchFamily="34" charset="0"/>
              </a:rPr>
              <a:t>Life Events</a:t>
            </a:r>
          </a:p>
        </p:txBody>
      </p:sp>
      <p:sp>
        <p:nvSpPr>
          <p:cNvPr id="69" name="Rectangle 6"/>
          <p:cNvSpPr txBox="1">
            <a:spLocks noChangeArrowheads="1"/>
          </p:cNvSpPr>
          <p:nvPr/>
        </p:nvSpPr>
        <p:spPr bwMode="auto">
          <a:xfrm>
            <a:off x="7010400" y="6537325"/>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a:defRPr/>
            </a:pPr>
            <a:fld id="{472B0D84-4828-5B4E-9C01-9CBE3116A54C}" type="slidenum">
              <a:rPr lang="en-US" b="1" smtClean="0"/>
              <a:pPr>
                <a:defRPr/>
              </a:pPr>
              <a:t>16</a:t>
            </a:fld>
            <a:endParaRPr lang="en-US" b="1" dirty="0"/>
          </a:p>
        </p:txBody>
      </p:sp>
      <p:sp>
        <p:nvSpPr>
          <p:cNvPr id="97" name="Content Placeholder 3"/>
          <p:cNvSpPr>
            <a:spLocks noGrp="1"/>
          </p:cNvSpPr>
          <p:nvPr>
            <p:ph idx="1"/>
          </p:nvPr>
        </p:nvSpPr>
        <p:spPr>
          <a:xfrm>
            <a:off x="4841383" y="904081"/>
            <a:ext cx="3657600" cy="5049838"/>
          </a:xfrm>
        </p:spPr>
        <p:txBody>
          <a:bodyPr/>
          <a:lstStyle/>
          <a:p>
            <a:pPr marL="228600" lvl="2" indent="-228600">
              <a:spcBef>
                <a:spcPts val="1200"/>
              </a:spcBef>
              <a:buFont typeface="Wingdings" pitchFamily="2" charset="2"/>
              <a:buChar char="§"/>
            </a:pPr>
            <a:r>
              <a:rPr lang="en-US" sz="2000" b="1" dirty="0">
                <a:solidFill>
                  <a:schemeClr val="tx1"/>
                </a:solidFill>
              </a:rPr>
              <a:t>Qualifying Life Events are initiated by Employee or ABC</a:t>
            </a:r>
          </a:p>
          <a:p>
            <a:pPr marL="228600" lvl="2" indent="-228600">
              <a:spcBef>
                <a:spcPts val="1200"/>
              </a:spcBef>
              <a:buFont typeface="Wingdings" pitchFamily="2" charset="2"/>
              <a:buChar char="§"/>
            </a:pPr>
            <a:r>
              <a:rPr lang="en-US" sz="2000" b="1" dirty="0">
                <a:solidFill>
                  <a:schemeClr val="tx1"/>
                </a:solidFill>
              </a:rPr>
              <a:t>Employees should not use Retiree events</a:t>
            </a:r>
          </a:p>
          <a:p>
            <a:pPr marL="228600" lvl="2" indent="-228600">
              <a:spcBef>
                <a:spcPts val="1200"/>
              </a:spcBef>
              <a:buFont typeface="Wingdings" pitchFamily="2" charset="2"/>
              <a:buChar char="§"/>
            </a:pPr>
            <a:r>
              <a:rPr lang="en-US" sz="2000" b="1" dirty="0">
                <a:solidFill>
                  <a:schemeClr val="tx1"/>
                </a:solidFill>
              </a:rPr>
              <a:t>Any Life Event that does not have an attachment will route back to ABC</a:t>
            </a:r>
            <a:endParaRPr lang="en-US" dirty="0">
              <a:solidFill>
                <a:schemeClr val="tx1"/>
              </a:solidFill>
            </a:endParaRPr>
          </a:p>
        </p:txBody>
      </p:sp>
      <p:pic>
        <p:nvPicPr>
          <p:cNvPr id="6" name="Picture 5">
            <a:extLst>
              <a:ext uri="{FF2B5EF4-FFF2-40B4-BE49-F238E27FC236}">
                <a16:creationId xmlns:a16="http://schemas.microsoft.com/office/drawing/2014/main" id="{5B1E7C7A-0F46-4ED2-81BD-D269E9842C45}"/>
              </a:ext>
            </a:extLst>
          </p:cNvPr>
          <p:cNvPicPr>
            <a:picLocks noChangeAspect="1"/>
          </p:cNvPicPr>
          <p:nvPr/>
        </p:nvPicPr>
        <p:blipFill>
          <a:blip r:embed="rId3"/>
          <a:stretch>
            <a:fillRect/>
          </a:stretch>
        </p:blipFill>
        <p:spPr>
          <a:xfrm>
            <a:off x="152400" y="1066800"/>
            <a:ext cx="4105275" cy="4362450"/>
          </a:xfrm>
          <a:prstGeom prst="rect">
            <a:avLst/>
          </a:prstGeom>
        </p:spPr>
      </p:pic>
      <p:pic>
        <p:nvPicPr>
          <p:cNvPr id="4" name="Picture 3">
            <a:extLst>
              <a:ext uri="{FF2B5EF4-FFF2-40B4-BE49-F238E27FC236}">
                <a16:creationId xmlns:a16="http://schemas.microsoft.com/office/drawing/2014/main" id="{57543867-8347-4B91-88D7-E6F93413B456}"/>
              </a:ext>
            </a:extLst>
          </p:cNvPr>
          <p:cNvPicPr>
            <a:picLocks noChangeAspect="1"/>
          </p:cNvPicPr>
          <p:nvPr/>
        </p:nvPicPr>
        <p:blipFill>
          <a:blip r:embed="rId4"/>
          <a:stretch>
            <a:fillRect/>
          </a:stretch>
        </p:blipFill>
        <p:spPr>
          <a:xfrm>
            <a:off x="2911229" y="204785"/>
            <a:ext cx="1000125" cy="1104900"/>
          </a:xfrm>
          <a:prstGeom prst="rect">
            <a:avLst/>
          </a:prstGeom>
        </p:spPr>
      </p:pic>
    </p:spTree>
    <p:extLst>
      <p:ext uri="{BB962C8B-B14F-4D97-AF65-F5344CB8AC3E}">
        <p14:creationId xmlns:p14="http://schemas.microsoft.com/office/powerpoint/2010/main" val="1322369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itle 4"/>
          <p:cNvSpPr>
            <a:spLocks noGrp="1"/>
          </p:cNvSpPr>
          <p:nvPr>
            <p:ph type="title"/>
          </p:nvPr>
        </p:nvSpPr>
        <p:spPr/>
        <p:txBody>
          <a:bodyPr/>
          <a:lstStyle/>
          <a:p>
            <a:pPr eaLnBrk="1" hangingPunct="1"/>
            <a:r>
              <a:rPr lang="en-US" altLang="en-US" dirty="0"/>
              <a:t>Start and End of Contract Events</a:t>
            </a:r>
          </a:p>
        </p:txBody>
      </p:sp>
      <p:sp>
        <p:nvSpPr>
          <p:cNvPr id="207875" name="Content Placeholder 5"/>
          <p:cNvSpPr>
            <a:spLocks noGrp="1"/>
          </p:cNvSpPr>
          <p:nvPr>
            <p:ph idx="1"/>
          </p:nvPr>
        </p:nvSpPr>
        <p:spPr>
          <a:xfrm>
            <a:off x="457200" y="990600"/>
            <a:ext cx="8458200" cy="5562600"/>
          </a:xfrm>
        </p:spPr>
        <p:txBody>
          <a:bodyPr/>
          <a:lstStyle/>
          <a:p>
            <a:pPr eaLnBrk="1" hangingPunct="1"/>
            <a:r>
              <a:rPr lang="en-US" sz="1800" dirty="0">
                <a:solidFill>
                  <a:schemeClr val="tx1">
                    <a:lumMod val="75000"/>
                    <a:lumOff val="25000"/>
                  </a:schemeClr>
                </a:solidFill>
              </a:rPr>
              <a:t>Start of Contract Event is an event that runs daily that looks for employees who have gained eligibility based on a new contract.</a:t>
            </a:r>
          </a:p>
          <a:p>
            <a:pPr lvl="1" eaLnBrk="1" hangingPunct="1"/>
            <a:r>
              <a:rPr lang="en-US" sz="1600" dirty="0">
                <a:solidFill>
                  <a:schemeClr val="tx1">
                    <a:lumMod val="75000"/>
                    <a:lumOff val="25000"/>
                  </a:schemeClr>
                </a:solidFill>
              </a:rPr>
              <a:t>Event is automatically pushed to the employee</a:t>
            </a:r>
          </a:p>
          <a:p>
            <a:pPr lvl="1" eaLnBrk="1" hangingPunct="1"/>
            <a:r>
              <a:rPr lang="en-US" sz="1600" dirty="0">
                <a:solidFill>
                  <a:schemeClr val="tx1">
                    <a:lumMod val="75000"/>
                    <a:lumOff val="25000"/>
                  </a:schemeClr>
                </a:solidFill>
              </a:rPr>
              <a:t>Event date is the contract start date</a:t>
            </a:r>
          </a:p>
          <a:p>
            <a:pPr lvl="1" eaLnBrk="1" hangingPunct="1"/>
            <a:r>
              <a:rPr lang="en-US" sz="1600" dirty="0">
                <a:solidFill>
                  <a:schemeClr val="tx1">
                    <a:lumMod val="75000"/>
                    <a:lumOff val="25000"/>
                  </a:schemeClr>
                </a:solidFill>
              </a:rPr>
              <a:t>Employee will have normal 60 days to complete the event</a:t>
            </a:r>
          </a:p>
          <a:p>
            <a:pPr eaLnBrk="1" hangingPunct="1"/>
            <a:r>
              <a:rPr lang="en-US" sz="1800" dirty="0">
                <a:solidFill>
                  <a:schemeClr val="tx1">
                    <a:lumMod val="75000"/>
                    <a:lumOff val="25000"/>
                  </a:schemeClr>
                </a:solidFill>
              </a:rPr>
              <a:t>End of Contract process runs on the last day of every month.</a:t>
            </a:r>
          </a:p>
          <a:p>
            <a:pPr lvl="1" eaLnBrk="1" hangingPunct="1"/>
            <a:r>
              <a:rPr lang="en-US" sz="1600" dirty="0">
                <a:solidFill>
                  <a:schemeClr val="tx1">
                    <a:lumMod val="75000"/>
                    <a:lumOff val="25000"/>
                  </a:schemeClr>
                </a:solidFill>
              </a:rPr>
              <a:t>Finds contractual employees who are enrolled in benefits and contract end date was in the previous month.</a:t>
            </a:r>
          </a:p>
          <a:p>
            <a:pPr lvl="1" eaLnBrk="1" hangingPunct="1"/>
            <a:r>
              <a:rPr lang="en-US" sz="1600" dirty="0">
                <a:solidFill>
                  <a:schemeClr val="tx1">
                    <a:lumMod val="75000"/>
                    <a:lumOff val="25000"/>
                  </a:schemeClr>
                </a:solidFill>
              </a:rPr>
              <a:t>Those without new contract data with a new end date will have benefits terminated on the last day of the prior month.  (The month their contract ended)</a:t>
            </a:r>
          </a:p>
          <a:p>
            <a:pPr lvl="1" eaLnBrk="1" hangingPunct="1"/>
            <a:r>
              <a:rPr lang="en-US" sz="1600" dirty="0">
                <a:solidFill>
                  <a:schemeClr val="tx1">
                    <a:lumMod val="75000"/>
                    <a:lumOff val="25000"/>
                  </a:schemeClr>
                </a:solidFill>
              </a:rPr>
              <a:t>Example: Employee is enrolled in benefits with the Contractual ACA benefit group.  Their contract ends 3/22/2022.  On 4/30/2022 End of Contract process will end the employees benefits retroactively to 3/31/2022</a:t>
            </a:r>
          </a:p>
          <a:p>
            <a:pPr lvl="1" eaLnBrk="1" hangingPunct="1"/>
            <a:r>
              <a:rPr lang="en-US" sz="1600" dirty="0">
                <a:solidFill>
                  <a:schemeClr val="tx1">
                    <a:lumMod val="75000"/>
                    <a:lumOff val="25000"/>
                  </a:schemeClr>
                </a:solidFill>
              </a:rPr>
              <a:t>Late contracts will cause employee to lose benefits and a ticket will be needed to restore benefits</a:t>
            </a:r>
          </a:p>
          <a:p>
            <a:pPr marL="339725" indent="-342900" eaLnBrk="1" hangingPunct="1"/>
            <a:r>
              <a:rPr lang="en-US" sz="1800" dirty="0">
                <a:solidFill>
                  <a:schemeClr val="tx1">
                    <a:lumMod val="75000"/>
                    <a:lumOff val="25000"/>
                  </a:schemeClr>
                </a:solidFill>
              </a:rPr>
              <a:t>Monitor with SPS Benefit Expiring Contract Report; SPS Benefit Open Election Events – Employees; IT staff receives Contract detail file from shell process</a:t>
            </a:r>
            <a:endParaRPr lang="en-US" altLang="en-US" sz="1800" b="1" dirty="0">
              <a:solidFill>
                <a:schemeClr val="tx1"/>
              </a:solidFill>
            </a:endParaRPr>
          </a:p>
        </p:txBody>
      </p:sp>
    </p:spTree>
    <p:extLst>
      <p:ext uri="{BB962C8B-B14F-4D97-AF65-F5344CB8AC3E}">
        <p14:creationId xmlns:p14="http://schemas.microsoft.com/office/powerpoint/2010/main" val="3160164744"/>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itle 4"/>
          <p:cNvSpPr>
            <a:spLocks noGrp="1"/>
          </p:cNvSpPr>
          <p:nvPr>
            <p:ph type="title"/>
          </p:nvPr>
        </p:nvSpPr>
        <p:spPr/>
        <p:txBody>
          <a:bodyPr/>
          <a:lstStyle/>
          <a:p>
            <a:pPr eaLnBrk="1" hangingPunct="1"/>
            <a:r>
              <a:rPr lang="en-US" altLang="en-US" dirty="0"/>
              <a:t>Open Enrollment Overview</a:t>
            </a:r>
          </a:p>
        </p:txBody>
      </p:sp>
      <p:sp>
        <p:nvSpPr>
          <p:cNvPr id="10" name="Content Placeholder 3">
            <a:extLst>
              <a:ext uri="{FF2B5EF4-FFF2-40B4-BE49-F238E27FC236}">
                <a16:creationId xmlns:a16="http://schemas.microsoft.com/office/drawing/2014/main" id="{C6D5DEAA-EB88-45CA-9F6F-8F5A68276235}"/>
              </a:ext>
            </a:extLst>
          </p:cNvPr>
          <p:cNvSpPr>
            <a:spLocks noGrp="1"/>
          </p:cNvSpPr>
          <p:nvPr>
            <p:ph idx="1"/>
          </p:nvPr>
        </p:nvSpPr>
        <p:spPr>
          <a:xfrm>
            <a:off x="266700" y="779755"/>
            <a:ext cx="8610600" cy="5049838"/>
          </a:xfrm>
        </p:spPr>
        <p:txBody>
          <a:bodyPr/>
          <a:lstStyle/>
          <a:p>
            <a:pPr marL="0" lvl="2" indent="0">
              <a:spcBef>
                <a:spcPts val="1200"/>
              </a:spcBef>
              <a:buNone/>
            </a:pPr>
            <a:r>
              <a:rPr lang="en-US" sz="1400" b="1" dirty="0">
                <a:solidFill>
                  <a:schemeClr val="tx1"/>
                </a:solidFill>
              </a:rPr>
              <a:t>Open Enrollment is open to all eligible employees for a 4 week period every Mid October through Mid November</a:t>
            </a:r>
          </a:p>
          <a:p>
            <a:pPr marL="285750" lvl="2" indent="-285750">
              <a:spcBef>
                <a:spcPts val="1200"/>
              </a:spcBef>
            </a:pPr>
            <a:r>
              <a:rPr lang="en-US" sz="1400" b="1" dirty="0">
                <a:solidFill>
                  <a:schemeClr val="tx1"/>
                </a:solidFill>
              </a:rPr>
              <a:t>Important Open Enrollment information</a:t>
            </a:r>
          </a:p>
          <a:p>
            <a:pPr marL="968375" lvl="3">
              <a:spcBef>
                <a:spcPts val="1200"/>
              </a:spcBef>
              <a:buFont typeface="Wingdings" pitchFamily="2" charset="2"/>
              <a:buChar char="§"/>
            </a:pPr>
            <a:r>
              <a:rPr lang="en-US" sz="1200" b="1" dirty="0">
                <a:solidFill>
                  <a:schemeClr val="tx1"/>
                </a:solidFill>
              </a:rPr>
              <a:t>Employees should update their home address in shell record updates prior to Open Enrollment</a:t>
            </a:r>
          </a:p>
          <a:p>
            <a:pPr marL="968375" lvl="3">
              <a:spcBef>
                <a:spcPts val="1200"/>
              </a:spcBef>
              <a:buFont typeface="Wingdings" pitchFamily="2" charset="2"/>
              <a:buChar char="§"/>
            </a:pPr>
            <a:r>
              <a:rPr lang="en-US" sz="1200" b="1" dirty="0">
                <a:solidFill>
                  <a:schemeClr val="tx1"/>
                </a:solidFill>
              </a:rPr>
              <a:t>All data changes should be up to date prior to open enrollment to insure proper eligibility</a:t>
            </a:r>
          </a:p>
          <a:p>
            <a:pPr marL="968375" lvl="3">
              <a:spcBef>
                <a:spcPts val="1200"/>
              </a:spcBef>
              <a:buFont typeface="Wingdings" pitchFamily="2" charset="2"/>
              <a:buChar char="§"/>
            </a:pPr>
            <a:r>
              <a:rPr lang="en-US" sz="1200" b="1" dirty="0">
                <a:solidFill>
                  <a:schemeClr val="tx1"/>
                </a:solidFill>
              </a:rPr>
              <a:t>Contractual employees with contract end dates 1/2 or later will be eligible for an Open Enrollment Event</a:t>
            </a:r>
          </a:p>
          <a:p>
            <a:pPr marL="968375" lvl="3">
              <a:spcBef>
                <a:spcPts val="1200"/>
              </a:spcBef>
              <a:buFont typeface="Wingdings" pitchFamily="2" charset="2"/>
              <a:buChar char="§"/>
            </a:pPr>
            <a:r>
              <a:rPr lang="en-US" sz="1200" b="1" dirty="0">
                <a:solidFill>
                  <a:schemeClr val="tx1"/>
                </a:solidFill>
              </a:rPr>
              <a:t>New dependents need to have proper documentation attached to Open Enrollment event or they will be disenrolled before 1/1 </a:t>
            </a:r>
          </a:p>
          <a:p>
            <a:pPr marL="968375" lvl="3">
              <a:spcBef>
                <a:spcPts val="1200"/>
              </a:spcBef>
              <a:buFont typeface="Wingdings" pitchFamily="2" charset="2"/>
              <a:buChar char="§"/>
            </a:pPr>
            <a:r>
              <a:rPr lang="en-US" sz="1200" b="1" dirty="0">
                <a:solidFill>
                  <a:schemeClr val="tx1"/>
                </a:solidFill>
              </a:rPr>
              <a:t>After beginning of OE. Any life or job change event in the current plan year will cancel the OE event and push a new OE event after</a:t>
            </a:r>
          </a:p>
          <a:p>
            <a:pPr marL="968375" lvl="3">
              <a:spcBef>
                <a:spcPts val="1200"/>
              </a:spcBef>
              <a:buFont typeface="Wingdings" pitchFamily="2" charset="2"/>
              <a:buChar char="§"/>
            </a:pPr>
            <a:r>
              <a:rPr lang="en-US" sz="1200" b="1" dirty="0">
                <a:solidFill>
                  <a:schemeClr val="tx1"/>
                </a:solidFill>
              </a:rPr>
              <a:t>OE events initiated after 14 days of OE start will receive automatic 14 day enrollment window </a:t>
            </a:r>
          </a:p>
          <a:p>
            <a:pPr marL="968375" lvl="3">
              <a:spcBef>
                <a:spcPts val="1200"/>
              </a:spcBef>
              <a:buFont typeface="Wingdings" pitchFamily="2" charset="2"/>
              <a:buChar char="§"/>
            </a:pPr>
            <a:r>
              <a:rPr lang="en-US" sz="1200" b="1" dirty="0">
                <a:solidFill>
                  <a:schemeClr val="tx1"/>
                </a:solidFill>
              </a:rPr>
              <a:t>All non FSA elections as of 12/31 will carry over into OE event</a:t>
            </a:r>
          </a:p>
          <a:p>
            <a:pPr marL="968375" lvl="3">
              <a:spcBef>
                <a:spcPts val="1200"/>
              </a:spcBef>
              <a:buFont typeface="Wingdings" pitchFamily="2" charset="2"/>
              <a:buChar char="§"/>
            </a:pPr>
            <a:r>
              <a:rPr lang="en-US" sz="1200" b="1" dirty="0">
                <a:solidFill>
                  <a:schemeClr val="tx1"/>
                </a:solidFill>
              </a:rPr>
              <a:t>As always, FSA must be re-enrolled each year as previous year enrollments will not carry over</a:t>
            </a:r>
          </a:p>
          <a:p>
            <a:pPr marL="968375" lvl="3">
              <a:spcBef>
                <a:spcPts val="1200"/>
              </a:spcBef>
              <a:buFont typeface="Wingdings" pitchFamily="2" charset="2"/>
              <a:buChar char="§"/>
            </a:pPr>
            <a:r>
              <a:rPr lang="en-US" sz="1200" b="1" dirty="0">
                <a:solidFill>
                  <a:schemeClr val="tx1"/>
                </a:solidFill>
              </a:rPr>
              <a:t>Monitor with reports: SPS Benefit Open Enrollment Events – Employees; SPS Benefit New Dependents ABC; SPS Benefit Expiring Contract Report</a:t>
            </a:r>
          </a:p>
          <a:p>
            <a:pPr marL="741362" lvl="3" indent="0">
              <a:spcBef>
                <a:spcPts val="1200"/>
              </a:spcBef>
              <a:buNone/>
            </a:pPr>
            <a:endParaRPr lang="en-US" sz="1200" dirty="0">
              <a:solidFill>
                <a:schemeClr val="tx1"/>
              </a:solidFill>
            </a:endParaRPr>
          </a:p>
        </p:txBody>
      </p:sp>
    </p:spTree>
    <p:extLst>
      <p:ext uri="{BB962C8B-B14F-4D97-AF65-F5344CB8AC3E}">
        <p14:creationId xmlns:p14="http://schemas.microsoft.com/office/powerpoint/2010/main" val="3047709911"/>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itle 4"/>
          <p:cNvSpPr>
            <a:spLocks noGrp="1"/>
          </p:cNvSpPr>
          <p:nvPr>
            <p:ph type="title"/>
          </p:nvPr>
        </p:nvSpPr>
        <p:spPr/>
        <p:txBody>
          <a:bodyPr/>
          <a:lstStyle/>
          <a:p>
            <a:pPr eaLnBrk="1" hangingPunct="1"/>
            <a:r>
              <a:rPr lang="en-US" altLang="en-US" dirty="0"/>
              <a:t>ABC Reports</a:t>
            </a:r>
          </a:p>
        </p:txBody>
      </p:sp>
      <p:pic>
        <p:nvPicPr>
          <p:cNvPr id="4" name="Picture 3">
            <a:extLst>
              <a:ext uri="{FF2B5EF4-FFF2-40B4-BE49-F238E27FC236}">
                <a16:creationId xmlns:a16="http://schemas.microsoft.com/office/drawing/2014/main" id="{3601B194-D392-47D3-9A9C-AB6499DF1F3C}"/>
              </a:ext>
            </a:extLst>
          </p:cNvPr>
          <p:cNvPicPr>
            <a:picLocks noChangeAspect="1"/>
          </p:cNvPicPr>
          <p:nvPr/>
        </p:nvPicPr>
        <p:blipFill>
          <a:blip r:embed="rId3"/>
          <a:stretch>
            <a:fillRect/>
          </a:stretch>
        </p:blipFill>
        <p:spPr>
          <a:xfrm>
            <a:off x="4421817" y="142367"/>
            <a:ext cx="1771465" cy="2214331"/>
          </a:xfrm>
          <a:prstGeom prst="rect">
            <a:avLst/>
          </a:prstGeom>
        </p:spPr>
      </p:pic>
      <p:sp>
        <p:nvSpPr>
          <p:cNvPr id="5" name="TextBox 4">
            <a:extLst>
              <a:ext uri="{FF2B5EF4-FFF2-40B4-BE49-F238E27FC236}">
                <a16:creationId xmlns:a16="http://schemas.microsoft.com/office/drawing/2014/main" id="{BA04BF23-2472-46AA-9E32-3672A606E42F}"/>
              </a:ext>
            </a:extLst>
          </p:cNvPr>
          <p:cNvSpPr txBox="1"/>
          <p:nvPr/>
        </p:nvSpPr>
        <p:spPr>
          <a:xfrm>
            <a:off x="208625" y="914400"/>
            <a:ext cx="4114800" cy="4801314"/>
          </a:xfrm>
          <a:prstGeom prst="rect">
            <a:avLst/>
          </a:prstGeom>
          <a:noFill/>
        </p:spPr>
        <p:txBody>
          <a:bodyPr wrap="square" rtlCol="0">
            <a:spAutoFit/>
          </a:bodyPr>
          <a:lstStyle/>
          <a:p>
            <a:pPr marL="285750" indent="-285750">
              <a:buClr>
                <a:schemeClr val="accent5">
                  <a:lumMod val="50000"/>
                </a:schemeClr>
              </a:buClr>
              <a:buFont typeface="Wingdings" panose="05000000000000000000" pitchFamily="2" charset="2"/>
              <a:buChar char="§"/>
            </a:pPr>
            <a:r>
              <a:rPr lang="en-US" dirty="0"/>
              <a:t>SPS Benefit Census Report</a:t>
            </a:r>
          </a:p>
          <a:p>
            <a:pPr marL="285750" indent="-285750">
              <a:buClr>
                <a:schemeClr val="accent5">
                  <a:lumMod val="50000"/>
                </a:schemeClr>
              </a:buClr>
              <a:buFont typeface="Wingdings" panose="05000000000000000000" pitchFamily="2" charset="2"/>
              <a:buChar char="§"/>
            </a:pPr>
            <a:r>
              <a:rPr lang="en-US" dirty="0"/>
              <a:t>SPS Benefit Census Report - FSA only</a:t>
            </a:r>
          </a:p>
          <a:p>
            <a:pPr marL="285750" indent="-285750">
              <a:buClr>
                <a:schemeClr val="accent5">
                  <a:lumMod val="50000"/>
                </a:schemeClr>
              </a:buClr>
              <a:buFont typeface="Wingdings" panose="05000000000000000000" pitchFamily="2" charset="2"/>
              <a:buChar char="§"/>
            </a:pPr>
            <a:r>
              <a:rPr lang="en-US" dirty="0"/>
              <a:t>SPS Benefit Contractuals with Subsidy</a:t>
            </a:r>
          </a:p>
          <a:p>
            <a:pPr marL="285750" indent="-285750">
              <a:buClr>
                <a:schemeClr val="accent5">
                  <a:lumMod val="50000"/>
                </a:schemeClr>
              </a:buClr>
              <a:buFont typeface="Wingdings" panose="05000000000000000000" pitchFamily="2" charset="2"/>
              <a:buChar char="§"/>
            </a:pPr>
            <a:r>
              <a:rPr lang="en-US" dirty="0"/>
              <a:t>SPS Benefit EEs Marked Non-Tenure Track Faculty</a:t>
            </a:r>
          </a:p>
          <a:p>
            <a:pPr marL="285750" indent="-285750">
              <a:buClr>
                <a:schemeClr val="accent5">
                  <a:lumMod val="50000"/>
                </a:schemeClr>
              </a:buClr>
              <a:buFont typeface="Wingdings" panose="05000000000000000000" pitchFamily="2" charset="2"/>
              <a:buChar char="§"/>
            </a:pPr>
            <a:r>
              <a:rPr lang="en-US" dirty="0"/>
              <a:t>SPS Benefit EEs Marked Subsidy Eligible Due to Multiple Contracts</a:t>
            </a:r>
          </a:p>
          <a:p>
            <a:pPr marL="285750" indent="-285750">
              <a:buClr>
                <a:schemeClr val="accent5">
                  <a:lumMod val="50000"/>
                </a:schemeClr>
              </a:buClr>
              <a:buFont typeface="Wingdings" panose="05000000000000000000" pitchFamily="2" charset="2"/>
              <a:buChar char="§"/>
            </a:pPr>
            <a:r>
              <a:rPr lang="en-US" dirty="0"/>
              <a:t>SPS Benefit Expiring Contract Report</a:t>
            </a:r>
          </a:p>
          <a:p>
            <a:pPr marL="285750" indent="-285750">
              <a:buClr>
                <a:schemeClr val="accent5">
                  <a:lumMod val="50000"/>
                </a:schemeClr>
              </a:buClr>
              <a:buFont typeface="Wingdings" panose="05000000000000000000" pitchFamily="2" charset="2"/>
              <a:buChar char="§"/>
            </a:pPr>
            <a:r>
              <a:rPr lang="en-US" dirty="0"/>
              <a:t>SPS Benefit Finalized Election Events – Employees</a:t>
            </a:r>
          </a:p>
          <a:p>
            <a:pPr marL="285750" indent="-285750">
              <a:buClr>
                <a:schemeClr val="accent5">
                  <a:lumMod val="50000"/>
                </a:schemeClr>
              </a:buClr>
              <a:buFont typeface="Wingdings" panose="05000000000000000000" pitchFamily="2" charset="2"/>
              <a:buChar char="§"/>
            </a:pPr>
            <a:r>
              <a:rPr lang="en-US" dirty="0"/>
              <a:t>SPS Benefit Group by Sup Org</a:t>
            </a:r>
          </a:p>
          <a:p>
            <a:pPr marL="285750" indent="-285750">
              <a:buClr>
                <a:schemeClr val="accent5">
                  <a:lumMod val="50000"/>
                </a:schemeClr>
              </a:buClr>
              <a:buFont typeface="Wingdings" panose="05000000000000000000" pitchFamily="2" charset="2"/>
              <a:buChar char="§"/>
            </a:pPr>
            <a:r>
              <a:rPr lang="en-US" dirty="0"/>
              <a:t>SPS Benefit Leave Monitoring Report</a:t>
            </a:r>
          </a:p>
          <a:p>
            <a:pPr marL="285750" indent="-285750">
              <a:buClr>
                <a:schemeClr val="accent5">
                  <a:lumMod val="50000"/>
                </a:schemeClr>
              </a:buClr>
              <a:buFont typeface="Wingdings" panose="05000000000000000000" pitchFamily="2" charset="2"/>
              <a:buChar char="§"/>
            </a:pPr>
            <a:r>
              <a:rPr lang="en-US" dirty="0"/>
              <a:t>SPS Benefit New Dependents ABC</a:t>
            </a:r>
          </a:p>
        </p:txBody>
      </p:sp>
      <p:sp>
        <p:nvSpPr>
          <p:cNvPr id="8" name="TextBox 7">
            <a:extLst>
              <a:ext uri="{FF2B5EF4-FFF2-40B4-BE49-F238E27FC236}">
                <a16:creationId xmlns:a16="http://schemas.microsoft.com/office/drawing/2014/main" id="{A7970A30-DBC2-4046-8CC6-E83E0ECE23BF}"/>
              </a:ext>
            </a:extLst>
          </p:cNvPr>
          <p:cNvSpPr txBox="1"/>
          <p:nvPr/>
        </p:nvSpPr>
        <p:spPr>
          <a:xfrm>
            <a:off x="4323425" y="1961925"/>
            <a:ext cx="4114800" cy="2862322"/>
          </a:xfrm>
          <a:prstGeom prst="rect">
            <a:avLst/>
          </a:prstGeom>
          <a:noFill/>
        </p:spPr>
        <p:txBody>
          <a:bodyPr wrap="square" rtlCol="0">
            <a:spAutoFit/>
          </a:bodyPr>
          <a:lstStyle/>
          <a:p>
            <a:pPr marL="285750" indent="-285750">
              <a:buClr>
                <a:schemeClr val="accent5">
                  <a:lumMod val="50000"/>
                </a:schemeClr>
              </a:buClr>
              <a:buFont typeface="Wingdings" panose="05000000000000000000" pitchFamily="2" charset="2"/>
              <a:buChar char="§"/>
            </a:pPr>
            <a:r>
              <a:rPr lang="en-US" dirty="0"/>
              <a:t>SPS Benefit Open Election Events – Employees</a:t>
            </a:r>
          </a:p>
          <a:p>
            <a:pPr marL="285750" indent="-285750">
              <a:buClr>
                <a:schemeClr val="accent5">
                  <a:lumMod val="50000"/>
                </a:schemeClr>
              </a:buClr>
              <a:buFont typeface="Wingdings" panose="05000000000000000000" pitchFamily="2" charset="2"/>
              <a:buChar char="§"/>
            </a:pPr>
            <a:r>
              <a:rPr lang="en-US" dirty="0"/>
              <a:t>SPS Benefit Open Enrollment Events – Employees</a:t>
            </a:r>
          </a:p>
          <a:p>
            <a:pPr marL="285750" indent="-285750">
              <a:buClr>
                <a:schemeClr val="accent5">
                  <a:lumMod val="50000"/>
                </a:schemeClr>
              </a:buClr>
              <a:buFont typeface="Wingdings" panose="05000000000000000000" pitchFamily="2" charset="2"/>
              <a:buChar char="§"/>
            </a:pPr>
            <a:r>
              <a:rPr lang="en-US" dirty="0"/>
              <a:t>SPS Benefit Shell Record - Active Employees</a:t>
            </a:r>
          </a:p>
          <a:p>
            <a:pPr marL="285750" indent="-285750">
              <a:buClr>
                <a:schemeClr val="accent5">
                  <a:lumMod val="50000"/>
                </a:schemeClr>
              </a:buClr>
              <a:buFont typeface="Wingdings" panose="05000000000000000000" pitchFamily="2" charset="2"/>
              <a:buChar char="§"/>
            </a:pPr>
            <a:r>
              <a:rPr lang="en-US" dirty="0"/>
              <a:t>SPS Benefit Shell Record - Active Employees - Job Detail</a:t>
            </a:r>
          </a:p>
          <a:p>
            <a:pPr marL="285750" indent="-285750">
              <a:buClr>
                <a:schemeClr val="accent5">
                  <a:lumMod val="50000"/>
                </a:schemeClr>
              </a:buClr>
              <a:buFont typeface="Wingdings" panose="05000000000000000000" pitchFamily="2" charset="2"/>
              <a:buChar char="§"/>
            </a:pPr>
            <a:r>
              <a:rPr lang="en-US" dirty="0"/>
              <a:t>SPS Benefit Worker Leave Snapshot</a:t>
            </a:r>
          </a:p>
        </p:txBody>
      </p:sp>
    </p:spTree>
    <p:extLst>
      <p:ext uri="{BB962C8B-B14F-4D97-AF65-F5344CB8AC3E}">
        <p14:creationId xmlns:p14="http://schemas.microsoft.com/office/powerpoint/2010/main" val="268743290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l" eaLnBrk="1" hangingPunct="1"/>
            <a:r>
              <a:rPr lang="en-US" altLang="en-US" dirty="0">
                <a:latin typeface="Arial" panose="020B0604020202020204" pitchFamily="34" charset="0"/>
                <a:cs typeface="Arial" panose="020B0604020202020204" pitchFamily="34" charset="0"/>
              </a:rPr>
              <a:t>Session Topics:</a:t>
            </a:r>
          </a:p>
        </p:txBody>
      </p:sp>
      <p:sp>
        <p:nvSpPr>
          <p:cNvPr id="2" name="TextBox 1"/>
          <p:cNvSpPr txBox="1"/>
          <p:nvPr/>
        </p:nvSpPr>
        <p:spPr>
          <a:xfrm>
            <a:off x="381000" y="1524000"/>
            <a:ext cx="8077200" cy="3128933"/>
          </a:xfrm>
          <a:prstGeom prst="rect">
            <a:avLst/>
          </a:prstGeom>
          <a:noFill/>
        </p:spPr>
        <p:txBody>
          <a:bodyPr wrap="square" rtlCol="0">
            <a:spAutoFit/>
          </a:bodyPr>
          <a:lstStyle/>
          <a:p>
            <a:pPr marL="342900" marR="0" lvl="0" indent="-342900">
              <a:lnSpc>
                <a:spcPct val="107000"/>
              </a:lnSpc>
              <a:spcBef>
                <a:spcPts val="0"/>
              </a:spcBef>
              <a:spcAft>
                <a:spcPts val="0"/>
              </a:spcAft>
              <a:buFont typeface="Symbol" panose="05050102010706020507" pitchFamily="18" charset="2"/>
              <a:buChar char=""/>
            </a:pPr>
            <a:r>
              <a:rPr lang="en-US"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Benefits Only/Shell Agency Overview</a:t>
            </a:r>
            <a:endParaRPr lang="en-US"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Review New Employee Notifications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Initial Benefit Enrollment Process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Life Event/Job Change Event Process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Basic Open Enrollment Overview</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Benefits Reporting</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Arial" panose="020B0604020202020204" pitchFamily="34" charset="0"/>
                <a:ea typeface="Calibri" panose="020F0502020204030204" pitchFamily="34" charset="0"/>
                <a:cs typeface="Arial" panose="020B0604020202020204" pitchFamily="34" charset="0"/>
              </a:rPr>
              <a:t>Troubleshooting </a:t>
            </a:r>
          </a:p>
          <a:p>
            <a:pPr marL="342900" marR="0" lvl="0" indent="-342900">
              <a:lnSpc>
                <a:spcPct val="107000"/>
              </a:lnSpc>
              <a:spcBef>
                <a:spcPts val="0"/>
              </a:spcBef>
              <a:spcAft>
                <a:spcPts val="0"/>
              </a:spcAft>
              <a:buFont typeface="Symbol" panose="05050102010706020507" pitchFamily="18" charset="2"/>
              <a:buChar char=""/>
            </a:pPr>
            <a:r>
              <a:rPr lang="en-US" dirty="0">
                <a:latin typeface="Arial" panose="020B0604020202020204" pitchFamily="34" charset="0"/>
                <a:ea typeface="Calibri" panose="020F0502020204030204" pitchFamily="34" charset="0"/>
                <a:cs typeface="Arial" panose="020B0604020202020204" pitchFamily="34" charset="0"/>
              </a:rPr>
              <a:t>Preventing Delays</a:t>
            </a:r>
            <a:endParaRPr lang="en-US" sz="18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Benefits Resources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endParaRPr lang="en-US" sz="2400" b="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1127578"/>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itle 4"/>
          <p:cNvSpPr>
            <a:spLocks noGrp="1"/>
          </p:cNvSpPr>
          <p:nvPr>
            <p:ph type="title"/>
          </p:nvPr>
        </p:nvSpPr>
        <p:spPr/>
        <p:txBody>
          <a:bodyPr/>
          <a:lstStyle/>
          <a:p>
            <a:pPr eaLnBrk="1" hangingPunct="1"/>
            <a:r>
              <a:rPr lang="en-US" altLang="en-US" dirty="0"/>
              <a:t>Troubleshooting</a:t>
            </a:r>
          </a:p>
        </p:txBody>
      </p:sp>
      <p:graphicFrame>
        <p:nvGraphicFramePr>
          <p:cNvPr id="2" name="Table 2">
            <a:extLst>
              <a:ext uri="{FF2B5EF4-FFF2-40B4-BE49-F238E27FC236}">
                <a16:creationId xmlns:a16="http://schemas.microsoft.com/office/drawing/2014/main" id="{66B77BE5-9F86-4B0C-B7C1-3A616D87E93A}"/>
              </a:ext>
            </a:extLst>
          </p:cNvPr>
          <p:cNvGraphicFramePr>
            <a:graphicFrameLocks noGrp="1"/>
          </p:cNvGraphicFramePr>
          <p:nvPr>
            <p:extLst>
              <p:ext uri="{D42A27DB-BD31-4B8C-83A1-F6EECF244321}">
                <p14:modId xmlns:p14="http://schemas.microsoft.com/office/powerpoint/2010/main" val="3114842590"/>
              </p:ext>
            </p:extLst>
          </p:nvPr>
        </p:nvGraphicFramePr>
        <p:xfrm>
          <a:off x="304800" y="762001"/>
          <a:ext cx="8458200" cy="5513875"/>
        </p:xfrm>
        <a:graphic>
          <a:graphicData uri="http://schemas.openxmlformats.org/drawingml/2006/table">
            <a:tbl>
              <a:tblPr firstRow="1" bandRow="1">
                <a:tableStyleId>{5C22544A-7EE6-4342-B048-85BDC9FD1C3A}</a:tableStyleId>
              </a:tblPr>
              <a:tblGrid>
                <a:gridCol w="4229100">
                  <a:extLst>
                    <a:ext uri="{9D8B030D-6E8A-4147-A177-3AD203B41FA5}">
                      <a16:colId xmlns:a16="http://schemas.microsoft.com/office/drawing/2014/main" val="2581582785"/>
                    </a:ext>
                  </a:extLst>
                </a:gridCol>
                <a:gridCol w="4229100">
                  <a:extLst>
                    <a:ext uri="{9D8B030D-6E8A-4147-A177-3AD203B41FA5}">
                      <a16:colId xmlns:a16="http://schemas.microsoft.com/office/drawing/2014/main" val="1562561595"/>
                    </a:ext>
                  </a:extLst>
                </a:gridCol>
              </a:tblGrid>
              <a:tr h="346674">
                <a:tc>
                  <a:txBody>
                    <a:bodyPr/>
                    <a:lstStyle/>
                    <a:p>
                      <a:pPr algn="ctr"/>
                      <a:r>
                        <a:rPr lang="en-US" dirty="0"/>
                        <a:t>Issue</a:t>
                      </a:r>
                    </a:p>
                  </a:txBody>
                  <a:tcPr/>
                </a:tc>
                <a:tc>
                  <a:txBody>
                    <a:bodyPr/>
                    <a:lstStyle/>
                    <a:p>
                      <a:pPr algn="ctr"/>
                      <a:r>
                        <a:rPr lang="en-US" dirty="0"/>
                        <a:t>Resolution/Troubleshooting</a:t>
                      </a:r>
                    </a:p>
                  </a:txBody>
                  <a:tcPr/>
                </a:tc>
                <a:extLst>
                  <a:ext uri="{0D108BD9-81ED-4DB2-BD59-A6C34878D82A}">
                    <a16:rowId xmlns:a16="http://schemas.microsoft.com/office/drawing/2014/main" val="3981064182"/>
                  </a:ext>
                </a:extLst>
              </a:tr>
              <a:tr h="1300026">
                <a:tc>
                  <a:txBody>
                    <a:bodyPr/>
                    <a:lstStyle/>
                    <a:p>
                      <a:r>
                        <a:rPr lang="en-US" dirty="0"/>
                        <a:t>Employee hire is not in Workday</a:t>
                      </a:r>
                    </a:p>
                  </a:txBody>
                  <a:tcPr/>
                </a:tc>
                <a:tc>
                  <a:txBody>
                    <a:bodyPr/>
                    <a:lstStyle/>
                    <a:p>
                      <a:r>
                        <a:rPr lang="en-US" sz="1400" dirty="0"/>
                        <a:t>Make sure the transaction is sent through the shell record process. If it is sent, verify shell record error file through your local IT staff. If the record is in pending status, verify if the effective date is future dated and/or check that the employee is active at CPB. </a:t>
                      </a:r>
                    </a:p>
                  </a:txBody>
                  <a:tcPr/>
                </a:tc>
                <a:extLst>
                  <a:ext uri="{0D108BD9-81ED-4DB2-BD59-A6C34878D82A}">
                    <a16:rowId xmlns:a16="http://schemas.microsoft.com/office/drawing/2014/main" val="4283775047"/>
                  </a:ext>
                </a:extLst>
              </a:tr>
              <a:tr h="693347">
                <a:tc>
                  <a:txBody>
                    <a:bodyPr/>
                    <a:lstStyle/>
                    <a:p>
                      <a:r>
                        <a:rPr lang="en-US" dirty="0"/>
                        <a:t>Event was canceled at 60 days even though it was submitted</a:t>
                      </a:r>
                    </a:p>
                  </a:txBody>
                  <a:tcPr/>
                </a:tc>
                <a:tc>
                  <a:txBody>
                    <a:bodyPr/>
                    <a:lstStyle/>
                    <a:p>
                      <a:r>
                        <a:rPr lang="en-US" sz="1400" dirty="0"/>
                        <a:t>Events must be approved within the 60 day window, not just submitted.  Account for review and approval time</a:t>
                      </a:r>
                    </a:p>
                  </a:txBody>
                  <a:tcPr/>
                </a:tc>
                <a:extLst>
                  <a:ext uri="{0D108BD9-81ED-4DB2-BD59-A6C34878D82A}">
                    <a16:rowId xmlns:a16="http://schemas.microsoft.com/office/drawing/2014/main" val="2092863410"/>
                  </a:ext>
                </a:extLst>
              </a:tr>
              <a:tr h="1097800">
                <a:tc>
                  <a:txBody>
                    <a:bodyPr/>
                    <a:lstStyle/>
                    <a:p>
                      <a:r>
                        <a:rPr lang="en-US" sz="1600" dirty="0"/>
                        <a:t>Open enrollment event was redone after life event and not all elections were merged</a:t>
                      </a:r>
                    </a:p>
                  </a:txBody>
                  <a:tcPr/>
                </a:tc>
                <a:tc>
                  <a:txBody>
                    <a:bodyPr/>
                    <a:lstStyle/>
                    <a:p>
                      <a:r>
                        <a:rPr lang="en-US" sz="1400" dirty="0"/>
                        <a:t>If an OE event is completed, a subsequent event can cancel the original OE event and create a second one.  Coach employees to review OE events after a job change or life event.  Monitor in reports.</a:t>
                      </a:r>
                    </a:p>
                  </a:txBody>
                  <a:tcPr/>
                </a:tc>
                <a:extLst>
                  <a:ext uri="{0D108BD9-81ED-4DB2-BD59-A6C34878D82A}">
                    <a16:rowId xmlns:a16="http://schemas.microsoft.com/office/drawing/2014/main" val="3272592573"/>
                  </a:ext>
                </a:extLst>
              </a:tr>
              <a:tr h="606679">
                <a:tc>
                  <a:txBody>
                    <a:bodyPr/>
                    <a:lstStyle/>
                    <a:p>
                      <a:r>
                        <a:rPr lang="en-US" dirty="0"/>
                        <a:t>Employee has no benefits in SPS</a:t>
                      </a:r>
                    </a:p>
                  </a:txBody>
                  <a:tcPr/>
                </a:tc>
                <a:tc>
                  <a:txBody>
                    <a:bodyPr/>
                    <a:lstStyle/>
                    <a:p>
                      <a:r>
                        <a:rPr lang="en-US" dirty="0"/>
                        <a:t>Review employee’s active Status in Workday</a:t>
                      </a:r>
                    </a:p>
                  </a:txBody>
                  <a:tcPr/>
                </a:tc>
                <a:extLst>
                  <a:ext uri="{0D108BD9-81ED-4DB2-BD59-A6C34878D82A}">
                    <a16:rowId xmlns:a16="http://schemas.microsoft.com/office/drawing/2014/main" val="331717495"/>
                  </a:ext>
                </a:extLst>
              </a:tr>
              <a:tr h="606679">
                <a:tc>
                  <a:txBody>
                    <a:bodyPr/>
                    <a:lstStyle/>
                    <a:p>
                      <a:r>
                        <a:rPr lang="en-US" dirty="0"/>
                        <a:t>Employee has a password or login issue</a:t>
                      </a:r>
                    </a:p>
                  </a:txBody>
                  <a:tcPr/>
                </a:tc>
                <a:tc>
                  <a:txBody>
                    <a:bodyPr/>
                    <a:lstStyle/>
                    <a:p>
                      <a:r>
                        <a:rPr lang="en-US" dirty="0"/>
                        <a:t>Employee should contact your agency IT or Help Desk</a:t>
                      </a:r>
                    </a:p>
                  </a:txBody>
                  <a:tcPr/>
                </a:tc>
                <a:extLst>
                  <a:ext uri="{0D108BD9-81ED-4DB2-BD59-A6C34878D82A}">
                    <a16:rowId xmlns:a16="http://schemas.microsoft.com/office/drawing/2014/main" val="3733294060"/>
                  </a:ext>
                </a:extLst>
              </a:tr>
              <a:tr h="606595">
                <a:tc gridSpan="2">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614207375"/>
                  </a:ext>
                </a:extLst>
              </a:tr>
            </a:tbl>
          </a:graphicData>
        </a:graphic>
      </p:graphicFrame>
    </p:spTree>
    <p:extLst>
      <p:ext uri="{BB962C8B-B14F-4D97-AF65-F5344CB8AC3E}">
        <p14:creationId xmlns:p14="http://schemas.microsoft.com/office/powerpoint/2010/main" val="3724381454"/>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itle 4"/>
          <p:cNvSpPr>
            <a:spLocks noGrp="1"/>
          </p:cNvSpPr>
          <p:nvPr>
            <p:ph type="title"/>
          </p:nvPr>
        </p:nvSpPr>
        <p:spPr/>
        <p:txBody>
          <a:bodyPr/>
          <a:lstStyle/>
          <a:p>
            <a:pPr eaLnBrk="1" hangingPunct="1"/>
            <a:r>
              <a:rPr lang="en-US" altLang="en-US" dirty="0"/>
              <a:t>Troubleshooting</a:t>
            </a:r>
          </a:p>
        </p:txBody>
      </p:sp>
      <p:graphicFrame>
        <p:nvGraphicFramePr>
          <p:cNvPr id="2" name="Table 2">
            <a:extLst>
              <a:ext uri="{FF2B5EF4-FFF2-40B4-BE49-F238E27FC236}">
                <a16:creationId xmlns:a16="http://schemas.microsoft.com/office/drawing/2014/main" id="{66B77BE5-9F86-4B0C-B7C1-3A616D87E93A}"/>
              </a:ext>
            </a:extLst>
          </p:cNvPr>
          <p:cNvGraphicFramePr>
            <a:graphicFrameLocks noGrp="1"/>
          </p:cNvGraphicFramePr>
          <p:nvPr>
            <p:extLst>
              <p:ext uri="{D42A27DB-BD31-4B8C-83A1-F6EECF244321}">
                <p14:modId xmlns:p14="http://schemas.microsoft.com/office/powerpoint/2010/main" val="3987749976"/>
              </p:ext>
            </p:extLst>
          </p:nvPr>
        </p:nvGraphicFramePr>
        <p:xfrm>
          <a:off x="312938" y="812307"/>
          <a:ext cx="8602462" cy="5878677"/>
        </p:xfrm>
        <a:graphic>
          <a:graphicData uri="http://schemas.openxmlformats.org/drawingml/2006/table">
            <a:tbl>
              <a:tblPr firstRow="1" bandRow="1">
                <a:tableStyleId>{5C22544A-7EE6-4342-B048-85BDC9FD1C3A}</a:tableStyleId>
              </a:tblPr>
              <a:tblGrid>
                <a:gridCol w="4301231">
                  <a:extLst>
                    <a:ext uri="{9D8B030D-6E8A-4147-A177-3AD203B41FA5}">
                      <a16:colId xmlns:a16="http://schemas.microsoft.com/office/drawing/2014/main" val="2581582785"/>
                    </a:ext>
                  </a:extLst>
                </a:gridCol>
                <a:gridCol w="4301231">
                  <a:extLst>
                    <a:ext uri="{9D8B030D-6E8A-4147-A177-3AD203B41FA5}">
                      <a16:colId xmlns:a16="http://schemas.microsoft.com/office/drawing/2014/main" val="1562561595"/>
                    </a:ext>
                  </a:extLst>
                </a:gridCol>
              </a:tblGrid>
              <a:tr h="293196">
                <a:tc>
                  <a:txBody>
                    <a:bodyPr/>
                    <a:lstStyle/>
                    <a:p>
                      <a:pPr algn="ctr"/>
                      <a:r>
                        <a:rPr lang="en-US" dirty="0"/>
                        <a:t>Issue</a:t>
                      </a:r>
                    </a:p>
                  </a:txBody>
                  <a:tcPr/>
                </a:tc>
                <a:tc>
                  <a:txBody>
                    <a:bodyPr/>
                    <a:lstStyle/>
                    <a:p>
                      <a:pPr algn="ctr"/>
                      <a:r>
                        <a:rPr lang="en-US" dirty="0"/>
                        <a:t>Resolution/Troubleshooting</a:t>
                      </a:r>
                    </a:p>
                  </a:txBody>
                  <a:tcPr/>
                </a:tc>
                <a:extLst>
                  <a:ext uri="{0D108BD9-81ED-4DB2-BD59-A6C34878D82A}">
                    <a16:rowId xmlns:a16="http://schemas.microsoft.com/office/drawing/2014/main" val="3981064182"/>
                  </a:ext>
                </a:extLst>
              </a:tr>
              <a:tr h="757422">
                <a:tc>
                  <a:txBody>
                    <a:bodyPr/>
                    <a:lstStyle/>
                    <a:p>
                      <a:pPr marL="0" marR="0" lvl="0" indent="0" algn="l" defTabSz="914319" rtl="0" eaLnBrk="1" fontAlgn="auto" latinLnBrk="0" hangingPunct="1">
                        <a:lnSpc>
                          <a:spcPct val="100000"/>
                        </a:lnSpc>
                        <a:spcBef>
                          <a:spcPts val="0"/>
                        </a:spcBef>
                        <a:spcAft>
                          <a:spcPts val="0"/>
                        </a:spcAft>
                        <a:buClrTx/>
                        <a:buSzTx/>
                        <a:buFontTx/>
                        <a:buNone/>
                        <a:tabLst/>
                        <a:defRPr/>
                      </a:pPr>
                      <a:r>
                        <a:rPr lang="en-US" dirty="0"/>
                        <a:t>Employee has incorrect contact info in SPS</a:t>
                      </a:r>
                    </a:p>
                    <a:p>
                      <a:endParaRPr lang="en-US" dirty="0"/>
                    </a:p>
                  </a:txBody>
                  <a:tcPr/>
                </a:tc>
                <a:tc>
                  <a:txBody>
                    <a:bodyPr/>
                    <a:lstStyle/>
                    <a:p>
                      <a:pPr marL="0" marR="0" lvl="0" indent="0" algn="l" defTabSz="914319" rtl="0" eaLnBrk="1" fontAlgn="auto" latinLnBrk="0" hangingPunct="1">
                        <a:lnSpc>
                          <a:spcPct val="100000"/>
                        </a:lnSpc>
                        <a:spcBef>
                          <a:spcPts val="0"/>
                        </a:spcBef>
                        <a:spcAft>
                          <a:spcPts val="0"/>
                        </a:spcAft>
                        <a:buClrTx/>
                        <a:buSzTx/>
                        <a:buFontTx/>
                        <a:buNone/>
                        <a:tabLst/>
                        <a:defRPr/>
                      </a:pPr>
                      <a:r>
                        <a:rPr lang="en-US" sz="1400" dirty="0"/>
                        <a:t>Contact or make change through your HR system and make sure the changes are sent through the Shell Record process for SPS.</a:t>
                      </a:r>
                    </a:p>
                    <a:p>
                      <a:endParaRPr lang="en-US" sz="1400" dirty="0"/>
                    </a:p>
                  </a:txBody>
                  <a:tcPr/>
                </a:tc>
                <a:extLst>
                  <a:ext uri="{0D108BD9-81ED-4DB2-BD59-A6C34878D82A}">
                    <a16:rowId xmlns:a16="http://schemas.microsoft.com/office/drawing/2014/main" val="4283775047"/>
                  </a:ext>
                </a:extLst>
              </a:tr>
              <a:tr h="513092">
                <a:tc>
                  <a:txBody>
                    <a:bodyPr/>
                    <a:lstStyle/>
                    <a:p>
                      <a:r>
                        <a:rPr lang="en-US" dirty="0"/>
                        <a:t>Contractual employee doesn’t have an Open Enrollment event</a:t>
                      </a:r>
                    </a:p>
                  </a:txBody>
                  <a:tcPr/>
                </a:tc>
                <a:tc>
                  <a:txBody>
                    <a:bodyPr/>
                    <a:lstStyle/>
                    <a:p>
                      <a:r>
                        <a:rPr lang="en-US" sz="1400" dirty="0"/>
                        <a:t>Contractual employees need to have a contract end date of 1/2 or later to receive an OE event</a:t>
                      </a:r>
                    </a:p>
                  </a:txBody>
                  <a:tcPr/>
                </a:tc>
                <a:extLst>
                  <a:ext uri="{0D108BD9-81ED-4DB2-BD59-A6C34878D82A}">
                    <a16:rowId xmlns:a16="http://schemas.microsoft.com/office/drawing/2014/main" val="2092863410"/>
                  </a:ext>
                </a:extLst>
              </a:tr>
              <a:tr h="928453">
                <a:tc>
                  <a:txBody>
                    <a:bodyPr/>
                    <a:lstStyle/>
                    <a:p>
                      <a:r>
                        <a:rPr lang="en-US" sz="1600" dirty="0"/>
                        <a:t>Employee record does not match our HR system</a:t>
                      </a:r>
                    </a:p>
                  </a:txBody>
                  <a:tcPr/>
                </a:tc>
                <a:tc>
                  <a:txBody>
                    <a:bodyPr/>
                    <a:lstStyle/>
                    <a:p>
                      <a:pPr marL="0" marR="0" lvl="0" indent="0" algn="l" defTabSz="914319" rtl="0" eaLnBrk="1" fontAlgn="auto" latinLnBrk="0" hangingPunct="1">
                        <a:lnSpc>
                          <a:spcPct val="100000"/>
                        </a:lnSpc>
                        <a:spcBef>
                          <a:spcPts val="0"/>
                        </a:spcBef>
                        <a:spcAft>
                          <a:spcPts val="0"/>
                        </a:spcAft>
                        <a:buClrTx/>
                        <a:buSzTx/>
                        <a:buFontTx/>
                        <a:buNone/>
                        <a:tabLst/>
                        <a:defRPr/>
                      </a:pPr>
                      <a:r>
                        <a:rPr lang="en-US" sz="1400" i="0" dirty="0">
                          <a:solidFill>
                            <a:srgbClr val="222222"/>
                          </a:solidFill>
                          <a:effectLst/>
                          <a:latin typeface="Arial" panose="020B0604020202020204" pitchFamily="34" charset="0"/>
                        </a:rPr>
                        <a:t>Shell master file and contract detail are sent after every drop to assist your IT team to compare and send the transactions to SPS back correctly;  Contact your IT staff before placing a mojo ticket.</a:t>
                      </a:r>
                      <a:endParaRPr lang="en-US" sz="1400" dirty="0"/>
                    </a:p>
                    <a:p>
                      <a:endParaRPr lang="en-US" sz="1400" dirty="0"/>
                    </a:p>
                  </a:txBody>
                  <a:tcPr/>
                </a:tc>
                <a:extLst>
                  <a:ext uri="{0D108BD9-81ED-4DB2-BD59-A6C34878D82A}">
                    <a16:rowId xmlns:a16="http://schemas.microsoft.com/office/drawing/2014/main" val="3272592573"/>
                  </a:ext>
                </a:extLst>
              </a:tr>
              <a:tr h="1172782">
                <a:tc>
                  <a:txBody>
                    <a:bodyPr/>
                    <a:lstStyle/>
                    <a:p>
                      <a:r>
                        <a:rPr lang="en-US" dirty="0"/>
                        <a:t>Reporting a Shell record issue</a:t>
                      </a:r>
                    </a:p>
                  </a:txBody>
                  <a:tcPr/>
                </a:tc>
                <a:tc>
                  <a:txBody>
                    <a:bodyPr/>
                    <a:lstStyle/>
                    <a:p>
                      <a:r>
                        <a:rPr lang="en-US" dirty="0"/>
                        <a:t>Make sure to use the Ben - Shell Integration Issues queue in the Mojo ticketing system.  Always consult your local IT staff before placing a ticket in Mojo.</a:t>
                      </a:r>
                    </a:p>
                  </a:txBody>
                  <a:tcPr/>
                </a:tc>
                <a:extLst>
                  <a:ext uri="{0D108BD9-81ED-4DB2-BD59-A6C34878D82A}">
                    <a16:rowId xmlns:a16="http://schemas.microsoft.com/office/drawing/2014/main" val="331717495"/>
                  </a:ext>
                </a:extLst>
              </a:tr>
              <a:tr h="293196">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733294060"/>
                  </a:ext>
                </a:extLst>
              </a:tr>
              <a:tr h="575157">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614207375"/>
                  </a:ext>
                </a:extLst>
              </a:tr>
              <a:tr h="293196">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095790448"/>
                  </a:ext>
                </a:extLst>
              </a:tr>
            </a:tbl>
          </a:graphicData>
        </a:graphic>
      </p:graphicFrame>
    </p:spTree>
    <p:extLst>
      <p:ext uri="{BB962C8B-B14F-4D97-AF65-F5344CB8AC3E}">
        <p14:creationId xmlns:p14="http://schemas.microsoft.com/office/powerpoint/2010/main" val="1952362420"/>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itle 4"/>
          <p:cNvSpPr>
            <a:spLocks noGrp="1"/>
          </p:cNvSpPr>
          <p:nvPr>
            <p:ph type="title"/>
          </p:nvPr>
        </p:nvSpPr>
        <p:spPr/>
        <p:txBody>
          <a:bodyPr/>
          <a:lstStyle/>
          <a:p>
            <a:pPr eaLnBrk="1" hangingPunct="1"/>
            <a:r>
              <a:rPr lang="en-US" altLang="en-US" dirty="0"/>
              <a:t>Preventing Delays</a:t>
            </a:r>
          </a:p>
        </p:txBody>
      </p:sp>
      <p:graphicFrame>
        <p:nvGraphicFramePr>
          <p:cNvPr id="2" name="Table 2">
            <a:extLst>
              <a:ext uri="{FF2B5EF4-FFF2-40B4-BE49-F238E27FC236}">
                <a16:creationId xmlns:a16="http://schemas.microsoft.com/office/drawing/2014/main" id="{66B77BE5-9F86-4B0C-B7C1-3A616D87E93A}"/>
              </a:ext>
            </a:extLst>
          </p:cNvPr>
          <p:cNvGraphicFramePr>
            <a:graphicFrameLocks noGrp="1"/>
          </p:cNvGraphicFramePr>
          <p:nvPr>
            <p:extLst>
              <p:ext uri="{D42A27DB-BD31-4B8C-83A1-F6EECF244321}">
                <p14:modId xmlns:p14="http://schemas.microsoft.com/office/powerpoint/2010/main" val="1924724005"/>
              </p:ext>
            </p:extLst>
          </p:nvPr>
        </p:nvGraphicFramePr>
        <p:xfrm>
          <a:off x="304800" y="838200"/>
          <a:ext cx="8610600" cy="4741719"/>
        </p:xfrm>
        <a:graphic>
          <a:graphicData uri="http://schemas.openxmlformats.org/drawingml/2006/table">
            <a:tbl>
              <a:tblPr firstRow="1" bandRow="1">
                <a:tableStyleId>{5C22544A-7EE6-4342-B048-85BDC9FD1C3A}</a:tableStyleId>
              </a:tblPr>
              <a:tblGrid>
                <a:gridCol w="4305300">
                  <a:extLst>
                    <a:ext uri="{9D8B030D-6E8A-4147-A177-3AD203B41FA5}">
                      <a16:colId xmlns:a16="http://schemas.microsoft.com/office/drawing/2014/main" val="2581582785"/>
                    </a:ext>
                  </a:extLst>
                </a:gridCol>
                <a:gridCol w="4305300">
                  <a:extLst>
                    <a:ext uri="{9D8B030D-6E8A-4147-A177-3AD203B41FA5}">
                      <a16:colId xmlns:a16="http://schemas.microsoft.com/office/drawing/2014/main" val="1562561595"/>
                    </a:ext>
                  </a:extLst>
                </a:gridCol>
              </a:tblGrid>
              <a:tr h="378700">
                <a:tc>
                  <a:txBody>
                    <a:bodyPr/>
                    <a:lstStyle/>
                    <a:p>
                      <a:pPr algn="ctr"/>
                      <a:r>
                        <a:rPr lang="en-US" dirty="0"/>
                        <a:t>Delay or Issue</a:t>
                      </a:r>
                    </a:p>
                  </a:txBody>
                  <a:tcPr/>
                </a:tc>
                <a:tc>
                  <a:txBody>
                    <a:bodyPr/>
                    <a:lstStyle/>
                    <a:p>
                      <a:pPr algn="ctr"/>
                      <a:r>
                        <a:rPr lang="en-US" dirty="0"/>
                        <a:t>Tip</a:t>
                      </a:r>
                    </a:p>
                  </a:txBody>
                  <a:tcPr/>
                </a:tc>
                <a:extLst>
                  <a:ext uri="{0D108BD9-81ED-4DB2-BD59-A6C34878D82A}">
                    <a16:rowId xmlns:a16="http://schemas.microsoft.com/office/drawing/2014/main" val="3981064182"/>
                  </a:ext>
                </a:extLst>
              </a:tr>
              <a:tr h="754360">
                <a:tc>
                  <a:txBody>
                    <a:bodyPr/>
                    <a:lstStyle/>
                    <a:p>
                      <a:r>
                        <a:rPr lang="en-US" dirty="0"/>
                        <a:t>Employee doesn’t get all email notifications</a:t>
                      </a:r>
                    </a:p>
                  </a:txBody>
                  <a:tcPr/>
                </a:tc>
                <a:tc>
                  <a:txBody>
                    <a:bodyPr/>
                    <a:lstStyle/>
                    <a:p>
                      <a:r>
                        <a:rPr lang="en-US" sz="1400" dirty="0"/>
                        <a:t>Include email address in the shell file for all new employees; verify correct address</a:t>
                      </a:r>
                    </a:p>
                  </a:txBody>
                  <a:tcPr/>
                </a:tc>
                <a:extLst>
                  <a:ext uri="{0D108BD9-81ED-4DB2-BD59-A6C34878D82A}">
                    <a16:rowId xmlns:a16="http://schemas.microsoft.com/office/drawing/2014/main" val="4283775047"/>
                  </a:ext>
                </a:extLst>
              </a:tr>
              <a:tr h="754360">
                <a:tc>
                  <a:txBody>
                    <a:bodyPr/>
                    <a:lstStyle/>
                    <a:p>
                      <a:r>
                        <a:rPr lang="en-US" dirty="0"/>
                        <a:t>Employee SSN is incorrect</a:t>
                      </a:r>
                    </a:p>
                  </a:txBody>
                  <a:tcPr/>
                </a:tc>
                <a:tc>
                  <a:txBody>
                    <a:bodyPr/>
                    <a:lstStyle/>
                    <a:p>
                      <a:r>
                        <a:rPr lang="en-US" sz="1400" dirty="0"/>
                        <a:t>Require the SSN card review prior to hire event in your HR system; SSN Changes must be sent through shell files. (refer shell IDD) </a:t>
                      </a:r>
                    </a:p>
                    <a:p>
                      <a:endParaRPr lang="en-US" sz="1400" dirty="0"/>
                    </a:p>
                  </a:txBody>
                  <a:tcPr/>
                </a:tc>
                <a:extLst>
                  <a:ext uri="{0D108BD9-81ED-4DB2-BD59-A6C34878D82A}">
                    <a16:rowId xmlns:a16="http://schemas.microsoft.com/office/drawing/2014/main" val="2092863410"/>
                  </a:ext>
                </a:extLst>
              </a:tr>
              <a:tr h="991979">
                <a:tc>
                  <a:txBody>
                    <a:bodyPr/>
                    <a:lstStyle/>
                    <a:p>
                      <a:r>
                        <a:rPr lang="en-US" sz="1600" dirty="0"/>
                        <a:t>Employee doesn’t complete the benefit event on time</a:t>
                      </a:r>
                    </a:p>
                  </a:txBody>
                  <a:tcPr/>
                </a:tc>
                <a:tc>
                  <a:txBody>
                    <a:bodyPr/>
                    <a:lstStyle/>
                    <a:p>
                      <a:r>
                        <a:rPr lang="en-US" sz="1400" dirty="0"/>
                        <a:t>Include specifics in your onboarding process and documentation for all timelines for benefit processes; run the ben event reports on a regular basis and contact employees with pending events</a:t>
                      </a:r>
                    </a:p>
                  </a:txBody>
                  <a:tcPr/>
                </a:tc>
                <a:extLst>
                  <a:ext uri="{0D108BD9-81ED-4DB2-BD59-A6C34878D82A}">
                    <a16:rowId xmlns:a16="http://schemas.microsoft.com/office/drawing/2014/main" val="3272592573"/>
                  </a:ext>
                </a:extLst>
              </a:tr>
              <a:tr h="378700">
                <a:tc>
                  <a:txBody>
                    <a:bodyPr/>
                    <a:lstStyle/>
                    <a:p>
                      <a:r>
                        <a:rPr lang="en-US" dirty="0"/>
                        <a:t>Late contract renewals causing benefit cancellations, gaps in coverage, etc. </a:t>
                      </a:r>
                    </a:p>
                  </a:txBody>
                  <a:tcPr/>
                </a:tc>
                <a:tc>
                  <a:txBody>
                    <a:bodyPr/>
                    <a:lstStyle/>
                    <a:p>
                      <a:r>
                        <a:rPr lang="en-US" dirty="0"/>
                        <a:t>These can be sent is as future dated events!  Get them in early! Make sure it is sent correctly as per the shell IDD</a:t>
                      </a:r>
                    </a:p>
                  </a:txBody>
                  <a:tcPr/>
                </a:tc>
                <a:extLst>
                  <a:ext uri="{0D108BD9-81ED-4DB2-BD59-A6C34878D82A}">
                    <a16:rowId xmlns:a16="http://schemas.microsoft.com/office/drawing/2014/main" val="3733294060"/>
                  </a:ext>
                </a:extLst>
              </a:tr>
              <a:tr h="378700">
                <a:tc>
                  <a:txBody>
                    <a:bodyPr/>
                    <a:lstStyle/>
                    <a:p>
                      <a:endParaRPr lang="en-US"/>
                    </a:p>
                  </a:txBody>
                  <a:tcPr/>
                </a:tc>
                <a:tc>
                  <a:txBody>
                    <a:bodyPr/>
                    <a:lstStyle/>
                    <a:p>
                      <a:endParaRPr lang="en-US"/>
                    </a:p>
                  </a:txBody>
                  <a:tcPr/>
                </a:tc>
                <a:extLst>
                  <a:ext uri="{0D108BD9-81ED-4DB2-BD59-A6C34878D82A}">
                    <a16:rowId xmlns:a16="http://schemas.microsoft.com/office/drawing/2014/main" val="1614207375"/>
                  </a:ext>
                </a:extLst>
              </a:tr>
              <a:tr h="378700">
                <a:tc>
                  <a:txBody>
                    <a:bodyPr/>
                    <a:lstStyle/>
                    <a:p>
                      <a:endParaRPr lang="en-US"/>
                    </a:p>
                  </a:txBody>
                  <a:tcPr/>
                </a:tc>
                <a:tc>
                  <a:txBody>
                    <a:bodyPr/>
                    <a:lstStyle/>
                    <a:p>
                      <a:endParaRPr lang="en-US" dirty="0"/>
                    </a:p>
                  </a:txBody>
                  <a:tcPr/>
                </a:tc>
                <a:extLst>
                  <a:ext uri="{0D108BD9-81ED-4DB2-BD59-A6C34878D82A}">
                    <a16:rowId xmlns:a16="http://schemas.microsoft.com/office/drawing/2014/main" val="2095790448"/>
                  </a:ext>
                </a:extLst>
              </a:tr>
            </a:tbl>
          </a:graphicData>
        </a:graphic>
      </p:graphicFrame>
    </p:spTree>
    <p:extLst>
      <p:ext uri="{BB962C8B-B14F-4D97-AF65-F5344CB8AC3E}">
        <p14:creationId xmlns:p14="http://schemas.microsoft.com/office/powerpoint/2010/main" val="2417891073"/>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itle 4"/>
          <p:cNvSpPr>
            <a:spLocks noGrp="1"/>
          </p:cNvSpPr>
          <p:nvPr>
            <p:ph type="title"/>
          </p:nvPr>
        </p:nvSpPr>
        <p:spPr/>
        <p:txBody>
          <a:bodyPr/>
          <a:lstStyle/>
          <a:p>
            <a:pPr eaLnBrk="1" hangingPunct="1"/>
            <a:r>
              <a:rPr lang="en-US" altLang="en-US" dirty="0"/>
              <a:t>Preventing Delays</a:t>
            </a:r>
          </a:p>
        </p:txBody>
      </p:sp>
      <p:graphicFrame>
        <p:nvGraphicFramePr>
          <p:cNvPr id="2" name="Table 2">
            <a:extLst>
              <a:ext uri="{FF2B5EF4-FFF2-40B4-BE49-F238E27FC236}">
                <a16:creationId xmlns:a16="http://schemas.microsoft.com/office/drawing/2014/main" id="{66B77BE5-9F86-4B0C-B7C1-3A616D87E93A}"/>
              </a:ext>
            </a:extLst>
          </p:cNvPr>
          <p:cNvGraphicFramePr>
            <a:graphicFrameLocks noGrp="1"/>
          </p:cNvGraphicFramePr>
          <p:nvPr>
            <p:extLst>
              <p:ext uri="{D42A27DB-BD31-4B8C-83A1-F6EECF244321}">
                <p14:modId xmlns:p14="http://schemas.microsoft.com/office/powerpoint/2010/main" val="4040284923"/>
              </p:ext>
            </p:extLst>
          </p:nvPr>
        </p:nvGraphicFramePr>
        <p:xfrm>
          <a:off x="304800" y="838201"/>
          <a:ext cx="8610600" cy="5140354"/>
        </p:xfrm>
        <a:graphic>
          <a:graphicData uri="http://schemas.openxmlformats.org/drawingml/2006/table">
            <a:tbl>
              <a:tblPr firstRow="1" bandRow="1">
                <a:tableStyleId>{5C22544A-7EE6-4342-B048-85BDC9FD1C3A}</a:tableStyleId>
              </a:tblPr>
              <a:tblGrid>
                <a:gridCol w="4305300">
                  <a:extLst>
                    <a:ext uri="{9D8B030D-6E8A-4147-A177-3AD203B41FA5}">
                      <a16:colId xmlns:a16="http://schemas.microsoft.com/office/drawing/2014/main" val="2581582785"/>
                    </a:ext>
                  </a:extLst>
                </a:gridCol>
                <a:gridCol w="4305300">
                  <a:extLst>
                    <a:ext uri="{9D8B030D-6E8A-4147-A177-3AD203B41FA5}">
                      <a16:colId xmlns:a16="http://schemas.microsoft.com/office/drawing/2014/main" val="1562561595"/>
                    </a:ext>
                  </a:extLst>
                </a:gridCol>
              </a:tblGrid>
              <a:tr h="299449">
                <a:tc>
                  <a:txBody>
                    <a:bodyPr/>
                    <a:lstStyle/>
                    <a:p>
                      <a:pPr algn="ctr"/>
                      <a:r>
                        <a:rPr lang="en-US" dirty="0"/>
                        <a:t>Delay or Issue</a:t>
                      </a:r>
                    </a:p>
                  </a:txBody>
                  <a:tcPr/>
                </a:tc>
                <a:tc>
                  <a:txBody>
                    <a:bodyPr/>
                    <a:lstStyle/>
                    <a:p>
                      <a:pPr algn="ctr"/>
                      <a:r>
                        <a:rPr lang="en-US" dirty="0"/>
                        <a:t>Tip</a:t>
                      </a:r>
                    </a:p>
                  </a:txBody>
                  <a:tcPr/>
                </a:tc>
                <a:extLst>
                  <a:ext uri="{0D108BD9-81ED-4DB2-BD59-A6C34878D82A}">
                    <a16:rowId xmlns:a16="http://schemas.microsoft.com/office/drawing/2014/main" val="3981064182"/>
                  </a:ext>
                </a:extLst>
              </a:tr>
              <a:tr h="2869720">
                <a:tc>
                  <a:txBody>
                    <a:bodyPr/>
                    <a:lstStyle/>
                    <a:p>
                      <a:pPr marL="0" marR="0" lvl="0" indent="0" algn="l" defTabSz="914319" rtl="0" eaLnBrk="1" fontAlgn="auto" latinLnBrk="0" hangingPunct="1">
                        <a:lnSpc>
                          <a:spcPct val="100000"/>
                        </a:lnSpc>
                        <a:spcBef>
                          <a:spcPts val="0"/>
                        </a:spcBef>
                        <a:spcAft>
                          <a:spcPts val="0"/>
                        </a:spcAft>
                        <a:buClrTx/>
                        <a:buSzTx/>
                        <a:buFontTx/>
                        <a:buNone/>
                        <a:tabLst/>
                        <a:defRPr/>
                      </a:pPr>
                      <a:r>
                        <a:rPr lang="en-US" sz="1800" dirty="0"/>
                        <a:t>Backdated HR events</a:t>
                      </a:r>
                    </a:p>
                    <a:p>
                      <a:endParaRPr lang="en-US" dirty="0"/>
                    </a:p>
                  </a:txBody>
                  <a:tcPr/>
                </a:tc>
                <a:tc>
                  <a:txBody>
                    <a:bodyPr/>
                    <a:lstStyle/>
                    <a:p>
                      <a:r>
                        <a:rPr lang="en-US" sz="1400" dirty="0"/>
                        <a:t>Add the following to supervisory and manager training-- </a:t>
                      </a:r>
                    </a:p>
                    <a:p>
                      <a:r>
                        <a:rPr lang="en-US" sz="1400" b="1" dirty="0"/>
                        <a:t>Impacts from delayed HR events on Employees:</a:t>
                      </a:r>
                    </a:p>
                    <a:p>
                      <a:r>
                        <a:rPr lang="en-US" sz="1400" b="1" dirty="0"/>
                        <a:t>Delayed Health Benefits Coverage</a:t>
                      </a:r>
                      <a:r>
                        <a:rPr lang="en-US" sz="1400" dirty="0"/>
                        <a:t>—employee must pay backdated premiums but may not have had access to services</a:t>
                      </a:r>
                    </a:p>
                    <a:p>
                      <a:endParaRPr lang="en-US" sz="1400" dirty="0"/>
                    </a:p>
                    <a:p>
                      <a:r>
                        <a:rPr lang="en-US" sz="1400" b="1" dirty="0"/>
                        <a:t>Delayed pre-tax benefit for FSA and Childcare FSA</a:t>
                      </a:r>
                      <a:r>
                        <a:rPr lang="en-US" sz="1400" dirty="0"/>
                        <a:t>—employee cannot retroactively participate in the FSA, losing pre-tax benefits for that period</a:t>
                      </a:r>
                    </a:p>
                    <a:p>
                      <a:endParaRPr lang="en-US" sz="1400" dirty="0"/>
                    </a:p>
                    <a:p>
                      <a:r>
                        <a:rPr lang="en-US" sz="1400" b="1" dirty="0"/>
                        <a:t>Different Data in SPS than in Your HR System</a:t>
                      </a:r>
                      <a:r>
                        <a:rPr lang="en-US" sz="1400" dirty="0"/>
                        <a:t>—any data older than 60 days is sent as an exception, and cannot be older than 6 months; if outside of the 6 month period, the date will be changed in SPS causing confusion for the employee when reviewing info in SPS </a:t>
                      </a:r>
                    </a:p>
                    <a:p>
                      <a:endParaRPr lang="en-US" sz="1400" dirty="0"/>
                    </a:p>
                  </a:txBody>
                  <a:tcPr/>
                </a:tc>
                <a:extLst>
                  <a:ext uri="{0D108BD9-81ED-4DB2-BD59-A6C34878D82A}">
                    <a16:rowId xmlns:a16="http://schemas.microsoft.com/office/drawing/2014/main" val="4283775047"/>
                  </a:ext>
                </a:extLst>
              </a:tr>
              <a:tr h="362673">
                <a:tc>
                  <a:txBody>
                    <a:bodyPr/>
                    <a:lstStyle/>
                    <a:p>
                      <a:endParaRPr lang="en-US" dirty="0"/>
                    </a:p>
                  </a:txBody>
                  <a:tcPr/>
                </a:tc>
                <a:tc>
                  <a:txBody>
                    <a:bodyPr/>
                    <a:lstStyle/>
                    <a:p>
                      <a:endParaRPr lang="en-US" sz="1400" dirty="0"/>
                    </a:p>
                  </a:txBody>
                  <a:tcPr/>
                </a:tc>
                <a:extLst>
                  <a:ext uri="{0D108BD9-81ED-4DB2-BD59-A6C34878D82A}">
                    <a16:rowId xmlns:a16="http://schemas.microsoft.com/office/drawing/2014/main" val="2092863410"/>
                  </a:ext>
                </a:extLst>
              </a:tr>
              <a:tr h="476914">
                <a:tc>
                  <a:txBody>
                    <a:bodyPr/>
                    <a:lstStyle/>
                    <a:p>
                      <a:endParaRPr lang="en-US" sz="1600" dirty="0"/>
                    </a:p>
                  </a:txBody>
                  <a:tcPr/>
                </a:tc>
                <a:tc>
                  <a:txBody>
                    <a:bodyPr/>
                    <a:lstStyle/>
                    <a:p>
                      <a:endParaRPr lang="en-US" sz="1400" dirty="0"/>
                    </a:p>
                  </a:txBody>
                  <a:tcPr/>
                </a:tc>
                <a:extLst>
                  <a:ext uri="{0D108BD9-81ED-4DB2-BD59-A6C34878D82A}">
                    <a16:rowId xmlns:a16="http://schemas.microsoft.com/office/drawing/2014/main" val="3272592573"/>
                  </a:ext>
                </a:extLst>
              </a:tr>
            </a:tbl>
          </a:graphicData>
        </a:graphic>
      </p:graphicFrame>
    </p:spTree>
    <p:extLst>
      <p:ext uri="{BB962C8B-B14F-4D97-AF65-F5344CB8AC3E}">
        <p14:creationId xmlns:p14="http://schemas.microsoft.com/office/powerpoint/2010/main" val="4234553458"/>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5" name="Content Placeholder 5"/>
          <p:cNvSpPr>
            <a:spLocks noGrp="1"/>
          </p:cNvSpPr>
          <p:nvPr>
            <p:ph idx="1"/>
          </p:nvPr>
        </p:nvSpPr>
        <p:spPr>
          <a:xfrm>
            <a:off x="824513" y="2415778"/>
            <a:ext cx="7494973" cy="2026444"/>
          </a:xfrm>
        </p:spPr>
        <p:txBody>
          <a:bodyPr/>
          <a:lstStyle/>
          <a:p>
            <a:pPr eaLnBrk="1" hangingPunct="1"/>
            <a:r>
              <a:rPr lang="en-US" sz="1600" b="1" dirty="0">
                <a:solidFill>
                  <a:schemeClr val="tx1">
                    <a:lumMod val="75000"/>
                    <a:lumOff val="25000"/>
                  </a:schemeClr>
                </a:solidFill>
              </a:rPr>
              <a:t>SPS Help Center:    </a:t>
            </a:r>
            <a:r>
              <a:rPr lang="en-US" sz="1600" b="1" dirty="0">
                <a:solidFill>
                  <a:schemeClr val="tx1">
                    <a:lumMod val="75000"/>
                    <a:lumOff val="25000"/>
                  </a:schemeClr>
                </a:solidFill>
                <a:hlinkClick r:id="rId3"/>
              </a:rPr>
              <a:t>https://dbm.maryland.gov/sps/Pages/Benefits_HelpCenter.aspx</a:t>
            </a:r>
            <a:endParaRPr lang="en-US" sz="1600" b="1" dirty="0">
              <a:solidFill>
                <a:schemeClr val="tx1">
                  <a:lumMod val="75000"/>
                  <a:lumOff val="25000"/>
                </a:schemeClr>
              </a:solidFill>
            </a:endParaRPr>
          </a:p>
          <a:p>
            <a:pPr eaLnBrk="1" hangingPunct="1"/>
            <a:r>
              <a:rPr lang="en-US" sz="1600" b="1" dirty="0">
                <a:solidFill>
                  <a:schemeClr val="tx1">
                    <a:lumMod val="75000"/>
                    <a:lumOff val="25000"/>
                  </a:schemeClr>
                </a:solidFill>
              </a:rPr>
              <a:t>Shell Record Information Center (Shell IDD): </a:t>
            </a:r>
            <a:r>
              <a:rPr lang="en-US" sz="1600" b="1" dirty="0">
                <a:solidFill>
                  <a:schemeClr val="tx1">
                    <a:lumMod val="75000"/>
                    <a:lumOff val="25000"/>
                  </a:schemeClr>
                </a:solidFill>
                <a:hlinkClick r:id="rId4"/>
              </a:rPr>
              <a:t>https://dbm.maryland.gov/sps/pages/benefitsshell.aspx</a:t>
            </a:r>
            <a:endParaRPr lang="en-US" sz="1600" b="1" dirty="0">
              <a:solidFill>
                <a:schemeClr val="tx1">
                  <a:lumMod val="75000"/>
                  <a:lumOff val="25000"/>
                </a:schemeClr>
              </a:solidFill>
            </a:endParaRPr>
          </a:p>
          <a:p>
            <a:pPr eaLnBrk="1" hangingPunct="1"/>
            <a:r>
              <a:rPr lang="en-US" sz="1600" b="1" dirty="0">
                <a:solidFill>
                  <a:schemeClr val="tx1">
                    <a:lumMod val="75000"/>
                    <a:lumOff val="25000"/>
                  </a:schemeClr>
                </a:solidFill>
              </a:rPr>
              <a:t>Local Agency IT Staff</a:t>
            </a:r>
          </a:p>
          <a:p>
            <a:pPr eaLnBrk="1" hangingPunct="1"/>
            <a:r>
              <a:rPr lang="en-US" sz="1600" b="1" dirty="0">
                <a:solidFill>
                  <a:schemeClr val="tx1">
                    <a:lumMod val="75000"/>
                    <a:lumOff val="25000"/>
                  </a:schemeClr>
                </a:solidFill>
              </a:rPr>
              <a:t>SPS Mojo Ticket System: </a:t>
            </a:r>
            <a:r>
              <a:rPr lang="en-US" sz="1600" b="1" dirty="0">
                <a:solidFill>
                  <a:schemeClr val="tx1">
                    <a:lumMod val="75000"/>
                    <a:lumOff val="25000"/>
                  </a:schemeClr>
                </a:solidFill>
                <a:hlinkClick r:id="rId5"/>
              </a:rPr>
              <a:t>https://spshelp.dbm.md.gov/</a:t>
            </a:r>
            <a:endParaRPr lang="en-US" sz="1600" b="1" dirty="0">
              <a:solidFill>
                <a:schemeClr val="tx1">
                  <a:lumMod val="75000"/>
                  <a:lumOff val="25000"/>
                </a:schemeClr>
              </a:solidFill>
            </a:endParaRPr>
          </a:p>
          <a:p>
            <a:pPr eaLnBrk="1" hangingPunct="1"/>
            <a:endParaRPr lang="en-US" sz="1600" b="1" dirty="0">
              <a:solidFill>
                <a:schemeClr val="tx1">
                  <a:lumMod val="75000"/>
                  <a:lumOff val="25000"/>
                </a:schemeClr>
              </a:solidFill>
            </a:endParaRPr>
          </a:p>
          <a:p>
            <a:pPr marL="0" indent="0" eaLnBrk="1" hangingPunct="1">
              <a:buNone/>
            </a:pPr>
            <a:endParaRPr lang="en-US" altLang="en-US" sz="1600" b="1" dirty="0">
              <a:solidFill>
                <a:schemeClr val="tx1"/>
              </a:solidFill>
            </a:endParaRPr>
          </a:p>
        </p:txBody>
      </p:sp>
      <p:pic>
        <p:nvPicPr>
          <p:cNvPr id="7" name="Picture 6" descr="A picture containing text&#10;&#10;Description automatically generated">
            <a:extLst>
              <a:ext uri="{FF2B5EF4-FFF2-40B4-BE49-F238E27FC236}">
                <a16:creationId xmlns:a16="http://schemas.microsoft.com/office/drawing/2014/main" id="{819CB787-D460-46A9-850F-E6F5B3B584A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24000" y="533400"/>
            <a:ext cx="5410200" cy="1627028"/>
          </a:xfrm>
          <a:prstGeom prst="rect">
            <a:avLst/>
          </a:prstGeom>
        </p:spPr>
      </p:pic>
    </p:spTree>
    <p:extLst>
      <p:ext uri="{BB962C8B-B14F-4D97-AF65-F5344CB8AC3E}">
        <p14:creationId xmlns:p14="http://schemas.microsoft.com/office/powerpoint/2010/main" val="410886164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0" y="228600"/>
            <a:ext cx="8915400" cy="609600"/>
          </a:xfrm>
        </p:spPr>
        <p:txBody>
          <a:bodyPr>
            <a:normAutofit fontScale="90000"/>
          </a:bodyPr>
          <a:lstStyle/>
          <a:p>
            <a:r>
              <a:rPr lang="en-US" dirty="0">
                <a:latin typeface="Arial Rounded MT Bold" panose="020F0704030504030204" pitchFamily="34" charset="0"/>
              </a:rPr>
              <a:t>SPS Project Timeline/Scope</a:t>
            </a:r>
            <a:endParaRPr lang="en-US" sz="3200" dirty="0">
              <a:latin typeface="Arial Rounded MT Bold" panose="020F0704030504030204" pitchFamily="34" charset="0"/>
            </a:endParaRPr>
          </a:p>
        </p:txBody>
      </p:sp>
      <p:sp>
        <p:nvSpPr>
          <p:cNvPr id="6" name="Rectangle 6"/>
          <p:cNvSpPr txBox="1">
            <a:spLocks noChangeArrowheads="1"/>
          </p:cNvSpPr>
          <p:nvPr/>
        </p:nvSpPr>
        <p:spPr bwMode="auto">
          <a:xfrm>
            <a:off x="7010400" y="6537325"/>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a:defRPr/>
            </a:pPr>
            <a:fld id="{472B0D84-4828-5B4E-9C01-9CBE3116A54C}" type="slidenum">
              <a:rPr lang="en-US" b="1" smtClean="0"/>
              <a:pPr>
                <a:defRPr/>
              </a:pPr>
              <a:t>3</a:t>
            </a:fld>
            <a:endParaRPr lang="en-US" b="1" dirty="0"/>
          </a:p>
        </p:txBody>
      </p:sp>
      <p:sp>
        <p:nvSpPr>
          <p:cNvPr id="7" name="Rounded Rectangle 6"/>
          <p:cNvSpPr/>
          <p:nvPr/>
        </p:nvSpPr>
        <p:spPr>
          <a:xfrm>
            <a:off x="228600" y="1066800"/>
            <a:ext cx="2895600" cy="4876800"/>
          </a:xfrm>
          <a:prstGeom prst="roundRect">
            <a:avLst/>
          </a:prstGeom>
          <a:solidFill>
            <a:schemeClr val="tx2">
              <a:lumMod val="10000"/>
              <a:lumOff val="9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1440" indent="-91440" algn="ctr" fontAlgn="auto">
              <a:spcBef>
                <a:spcPts val="1200"/>
              </a:spcBef>
              <a:buClr>
                <a:schemeClr val="tx2"/>
              </a:buClr>
            </a:pPr>
            <a:endParaRPr lang="en-US" sz="1400" b="1" dirty="0" err="1">
              <a:solidFill>
                <a:schemeClr val="tx2">
                  <a:lumMod val="25000"/>
                  <a:lumOff val="75000"/>
                </a:schemeClr>
              </a:solidFill>
            </a:endParaRPr>
          </a:p>
        </p:txBody>
      </p:sp>
      <p:sp>
        <p:nvSpPr>
          <p:cNvPr id="9" name="Rounded Rectangle 8"/>
          <p:cNvSpPr/>
          <p:nvPr/>
        </p:nvSpPr>
        <p:spPr>
          <a:xfrm>
            <a:off x="3200400" y="1066800"/>
            <a:ext cx="2895600" cy="4876800"/>
          </a:xfrm>
          <a:prstGeom prst="roundRect">
            <a:avLst/>
          </a:prstGeom>
          <a:solidFill>
            <a:schemeClr val="tx2">
              <a:lumMod val="10000"/>
              <a:lumOff val="9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1440" indent="-91440" algn="ctr" fontAlgn="auto">
              <a:spcBef>
                <a:spcPts val="1200"/>
              </a:spcBef>
              <a:buClr>
                <a:schemeClr val="tx2"/>
              </a:buClr>
            </a:pPr>
            <a:endParaRPr lang="en-US" sz="1400" b="1" dirty="0" err="1">
              <a:solidFill>
                <a:schemeClr val="tx2">
                  <a:lumMod val="25000"/>
                  <a:lumOff val="75000"/>
                </a:schemeClr>
              </a:solidFill>
            </a:endParaRPr>
          </a:p>
        </p:txBody>
      </p:sp>
      <p:sp>
        <p:nvSpPr>
          <p:cNvPr id="10" name="Rounded Rectangle 9"/>
          <p:cNvSpPr/>
          <p:nvPr/>
        </p:nvSpPr>
        <p:spPr>
          <a:xfrm>
            <a:off x="6172200" y="1066800"/>
            <a:ext cx="2819400" cy="4876800"/>
          </a:xfrm>
          <a:prstGeom prst="roundRect">
            <a:avLst/>
          </a:prstGeom>
          <a:solidFill>
            <a:schemeClr val="tx2">
              <a:lumMod val="10000"/>
              <a:lumOff val="9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1440" indent="-91440" algn="ctr" fontAlgn="auto">
              <a:spcBef>
                <a:spcPts val="1200"/>
              </a:spcBef>
              <a:buClr>
                <a:schemeClr val="tx2"/>
              </a:buClr>
            </a:pPr>
            <a:endParaRPr lang="en-US" sz="1400" b="1" dirty="0" err="1">
              <a:solidFill>
                <a:schemeClr val="tx2">
                  <a:lumMod val="25000"/>
                  <a:lumOff val="75000"/>
                </a:schemeClr>
              </a:solidFill>
            </a:endParaRPr>
          </a:p>
        </p:txBody>
      </p:sp>
      <p:sp>
        <p:nvSpPr>
          <p:cNvPr id="11" name="TextBox 10"/>
          <p:cNvSpPr txBox="1"/>
          <p:nvPr/>
        </p:nvSpPr>
        <p:spPr>
          <a:xfrm>
            <a:off x="1000125" y="1186934"/>
            <a:ext cx="1200150" cy="369332"/>
          </a:xfrm>
          <a:prstGeom prst="rect">
            <a:avLst/>
          </a:prstGeom>
          <a:noFill/>
        </p:spPr>
        <p:txBody>
          <a:bodyPr wrap="square" rtlCol="0">
            <a:spAutoFit/>
          </a:bodyPr>
          <a:lstStyle/>
          <a:p>
            <a:r>
              <a:rPr lang="en-US" b="1" dirty="0"/>
              <a:t>PHASE 1</a:t>
            </a:r>
          </a:p>
        </p:txBody>
      </p:sp>
      <p:sp>
        <p:nvSpPr>
          <p:cNvPr id="12" name="TextBox 11"/>
          <p:cNvSpPr txBox="1"/>
          <p:nvPr/>
        </p:nvSpPr>
        <p:spPr>
          <a:xfrm>
            <a:off x="3971925" y="1212334"/>
            <a:ext cx="1200150" cy="369332"/>
          </a:xfrm>
          <a:prstGeom prst="rect">
            <a:avLst/>
          </a:prstGeom>
          <a:noFill/>
        </p:spPr>
        <p:txBody>
          <a:bodyPr wrap="square" rtlCol="0">
            <a:spAutoFit/>
          </a:bodyPr>
          <a:lstStyle/>
          <a:p>
            <a:r>
              <a:rPr lang="en-US" b="1" dirty="0"/>
              <a:t>PHASE 2</a:t>
            </a:r>
          </a:p>
        </p:txBody>
      </p:sp>
      <p:sp>
        <p:nvSpPr>
          <p:cNvPr id="13" name="TextBox 12"/>
          <p:cNvSpPr txBox="1"/>
          <p:nvPr/>
        </p:nvSpPr>
        <p:spPr>
          <a:xfrm>
            <a:off x="6943725" y="1199634"/>
            <a:ext cx="1200150" cy="369332"/>
          </a:xfrm>
          <a:prstGeom prst="rect">
            <a:avLst/>
          </a:prstGeom>
          <a:noFill/>
        </p:spPr>
        <p:txBody>
          <a:bodyPr wrap="square" rtlCol="0">
            <a:spAutoFit/>
          </a:bodyPr>
          <a:lstStyle/>
          <a:p>
            <a:r>
              <a:rPr lang="en-US" b="1" dirty="0"/>
              <a:t>PHASE 3</a:t>
            </a:r>
          </a:p>
        </p:txBody>
      </p:sp>
      <p:cxnSp>
        <p:nvCxnSpPr>
          <p:cNvPr id="4" name="Straight Connector 3"/>
          <p:cNvCxnSpPr/>
          <p:nvPr/>
        </p:nvCxnSpPr>
        <p:spPr>
          <a:xfrm>
            <a:off x="381000" y="1556266"/>
            <a:ext cx="24384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3429000" y="1556266"/>
            <a:ext cx="24384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400800" y="1559957"/>
            <a:ext cx="24384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228600" y="3200400"/>
            <a:ext cx="2895600" cy="1815882"/>
          </a:xfrm>
          <a:prstGeom prst="rect">
            <a:avLst/>
          </a:prstGeom>
          <a:noFill/>
        </p:spPr>
        <p:txBody>
          <a:bodyPr wrap="square" rtlCol="0">
            <a:spAutoFit/>
          </a:bodyPr>
          <a:lstStyle/>
          <a:p>
            <a:pPr marL="285750" indent="-285750">
              <a:buFont typeface="Arial" panose="020B0604020202020204" pitchFamily="34" charset="0"/>
              <a:buChar char="•"/>
            </a:pPr>
            <a:r>
              <a:rPr lang="en-US" sz="1600" b="1" dirty="0"/>
              <a:t>Implemented:</a:t>
            </a:r>
          </a:p>
          <a:p>
            <a:pPr marL="640080" lvl="1" indent="-285750">
              <a:buFont typeface="Arial" panose="020B0604020202020204" pitchFamily="34" charset="0"/>
              <a:buChar char="•"/>
            </a:pPr>
            <a:r>
              <a:rPr lang="en-US" sz="1600" dirty="0"/>
              <a:t> Workday HCM</a:t>
            </a:r>
          </a:p>
          <a:p>
            <a:pPr marL="285750" indent="-285750">
              <a:buFont typeface="Arial" panose="020B0604020202020204" pitchFamily="34" charset="0"/>
              <a:buChar char="•"/>
            </a:pPr>
            <a:r>
              <a:rPr lang="en-US" sz="1600" b="1" dirty="0"/>
              <a:t>Go-Live: </a:t>
            </a:r>
          </a:p>
          <a:p>
            <a:pPr marL="640080" lvl="1" indent="-285750">
              <a:buFont typeface="Arial" panose="020B0604020202020204" pitchFamily="34" charset="0"/>
              <a:buChar char="•"/>
            </a:pPr>
            <a:r>
              <a:rPr lang="en-US" sz="1600" dirty="0"/>
              <a:t>Nov 2014</a:t>
            </a:r>
          </a:p>
          <a:p>
            <a:pPr marL="285750" indent="-285750">
              <a:buFont typeface="Arial" panose="020B0604020202020204" pitchFamily="34" charset="0"/>
              <a:buChar char="•"/>
            </a:pPr>
            <a:r>
              <a:rPr lang="en-US" sz="1600" b="1" dirty="0"/>
              <a:t>Audience:</a:t>
            </a:r>
          </a:p>
          <a:p>
            <a:pPr marL="640080" lvl="1" indent="-285750">
              <a:buFont typeface="Arial" panose="020B0604020202020204" pitchFamily="34" charset="0"/>
              <a:buChar char="•"/>
            </a:pPr>
            <a:r>
              <a:rPr lang="en-US" sz="1600" dirty="0"/>
              <a:t>SPMS Agencies</a:t>
            </a:r>
          </a:p>
          <a:p>
            <a:pPr marL="640080" lvl="1" indent="-285750">
              <a:buFont typeface="Arial" panose="020B0604020202020204" pitchFamily="34" charset="0"/>
              <a:buChar char="•"/>
            </a:pPr>
            <a:r>
              <a:rPr lang="en-US" sz="1600" dirty="0"/>
              <a:t>50K + Employees</a:t>
            </a:r>
          </a:p>
        </p:txBody>
      </p:sp>
      <p:sp>
        <p:nvSpPr>
          <p:cNvPr id="18" name="TextBox 17"/>
          <p:cNvSpPr txBox="1"/>
          <p:nvPr/>
        </p:nvSpPr>
        <p:spPr>
          <a:xfrm>
            <a:off x="6172200" y="3200400"/>
            <a:ext cx="2743200" cy="2554545"/>
          </a:xfrm>
          <a:prstGeom prst="rect">
            <a:avLst/>
          </a:prstGeom>
          <a:noFill/>
        </p:spPr>
        <p:txBody>
          <a:bodyPr wrap="square" rtlCol="0">
            <a:spAutoFit/>
          </a:bodyPr>
          <a:lstStyle/>
          <a:p>
            <a:pPr marL="285750" indent="-285750">
              <a:buFont typeface="Arial" panose="020B0604020202020204" pitchFamily="34" charset="0"/>
              <a:buChar char="•"/>
            </a:pPr>
            <a:r>
              <a:rPr lang="en-US" sz="1600" b="1" dirty="0"/>
              <a:t>Re-Started:</a:t>
            </a:r>
          </a:p>
          <a:p>
            <a:pPr marL="640080" lvl="1" indent="-285750">
              <a:buFont typeface="Arial" panose="020B0604020202020204" pitchFamily="34" charset="0"/>
              <a:buChar char="•"/>
            </a:pPr>
            <a:r>
              <a:rPr lang="en-US" sz="1600" dirty="0"/>
              <a:t>Workday Benefits Implementation</a:t>
            </a:r>
          </a:p>
          <a:p>
            <a:pPr marL="285750" indent="-285750">
              <a:buFont typeface="Arial" panose="020B0604020202020204" pitchFamily="34" charset="0"/>
              <a:buChar char="•"/>
            </a:pPr>
            <a:r>
              <a:rPr lang="en-US" sz="1600" b="1" dirty="0"/>
              <a:t>Go-Live:</a:t>
            </a:r>
            <a:r>
              <a:rPr lang="en-US" sz="1600" dirty="0"/>
              <a:t> </a:t>
            </a:r>
          </a:p>
          <a:p>
            <a:pPr marL="640080" lvl="1" indent="-285750">
              <a:buFont typeface="Arial" panose="020B0604020202020204" pitchFamily="34" charset="0"/>
              <a:buChar char="•"/>
            </a:pPr>
            <a:r>
              <a:rPr lang="en-US" sz="1600" dirty="0"/>
              <a:t>January 2019 EEs</a:t>
            </a:r>
          </a:p>
          <a:p>
            <a:pPr marL="640080" lvl="1" indent="-285750">
              <a:buFont typeface="Arial" panose="020B0604020202020204" pitchFamily="34" charset="0"/>
              <a:buChar char="•"/>
            </a:pPr>
            <a:r>
              <a:rPr lang="en-US" sz="1600" dirty="0"/>
              <a:t>May 2019 Retirees</a:t>
            </a:r>
          </a:p>
          <a:p>
            <a:pPr marL="285750" indent="-285750">
              <a:buFont typeface="Arial" panose="020B0604020202020204" pitchFamily="34" charset="0"/>
              <a:buChar char="•"/>
            </a:pPr>
            <a:r>
              <a:rPr lang="en-US" sz="1600" b="1" dirty="0"/>
              <a:t>Audience:</a:t>
            </a:r>
          </a:p>
          <a:p>
            <a:pPr marL="640080" lvl="1" indent="-285750">
              <a:buFont typeface="Arial" panose="020B0604020202020204" pitchFamily="34" charset="0"/>
              <a:buChar char="•"/>
            </a:pPr>
            <a:r>
              <a:rPr lang="en-US" sz="1600" dirty="0"/>
              <a:t>Statewide</a:t>
            </a:r>
          </a:p>
          <a:p>
            <a:pPr marL="640080" lvl="1" indent="-285750">
              <a:buFont typeface="Arial" panose="020B0604020202020204" pitchFamily="34" charset="0"/>
              <a:buChar char="•"/>
            </a:pPr>
            <a:r>
              <a:rPr lang="en-US" sz="1600" dirty="0"/>
              <a:t>160K + Employees &amp; Retirees</a:t>
            </a:r>
          </a:p>
        </p:txBody>
      </p:sp>
      <p:sp>
        <p:nvSpPr>
          <p:cNvPr id="19" name="TextBox 18"/>
          <p:cNvSpPr txBox="1"/>
          <p:nvPr/>
        </p:nvSpPr>
        <p:spPr>
          <a:xfrm>
            <a:off x="3200400" y="3236655"/>
            <a:ext cx="2895600" cy="2308324"/>
          </a:xfrm>
          <a:prstGeom prst="rect">
            <a:avLst/>
          </a:prstGeom>
          <a:noFill/>
        </p:spPr>
        <p:txBody>
          <a:bodyPr wrap="square" rtlCol="0">
            <a:spAutoFit/>
          </a:bodyPr>
          <a:lstStyle/>
          <a:p>
            <a:pPr marL="285750" indent="-285750">
              <a:buFont typeface="Arial" panose="020B0604020202020204" pitchFamily="34" charset="0"/>
              <a:buChar char="•"/>
            </a:pPr>
            <a:r>
              <a:rPr lang="en-US" sz="1600" b="1" dirty="0"/>
              <a:t>Implemented:</a:t>
            </a:r>
          </a:p>
          <a:p>
            <a:pPr marL="640080" lvl="1" indent="-285750">
              <a:buFont typeface="Arial" panose="020B0604020202020204" pitchFamily="34" charset="0"/>
              <a:buChar char="•"/>
            </a:pPr>
            <a:r>
              <a:rPr lang="en-US" sz="1600" dirty="0"/>
              <a:t>Workday Time Tracking, Absence </a:t>
            </a:r>
            <a:r>
              <a:rPr lang="en-US" sz="1600" dirty="0" err="1"/>
              <a:t>Mgmt</a:t>
            </a:r>
            <a:r>
              <a:rPr lang="en-US" sz="1600" dirty="0"/>
              <a:t> &amp; Gross Payroll</a:t>
            </a:r>
          </a:p>
          <a:p>
            <a:pPr marL="285750" indent="-285750">
              <a:buFont typeface="Arial" panose="020B0604020202020204" pitchFamily="34" charset="0"/>
              <a:buChar char="•"/>
            </a:pPr>
            <a:r>
              <a:rPr lang="en-US" sz="1600" b="1" dirty="0"/>
              <a:t>Go-Live:</a:t>
            </a:r>
            <a:r>
              <a:rPr lang="en-US" sz="1600" dirty="0"/>
              <a:t> </a:t>
            </a:r>
          </a:p>
          <a:p>
            <a:pPr marL="640080" lvl="1" indent="-285750">
              <a:buFont typeface="Arial" panose="020B0604020202020204" pitchFamily="34" charset="0"/>
              <a:buChar char="•"/>
            </a:pPr>
            <a:r>
              <a:rPr lang="en-US" sz="1600" dirty="0"/>
              <a:t>March - October 2016</a:t>
            </a:r>
          </a:p>
          <a:p>
            <a:pPr marL="285750" indent="-285750">
              <a:buFont typeface="Arial" panose="020B0604020202020204" pitchFamily="34" charset="0"/>
              <a:buChar char="•"/>
            </a:pPr>
            <a:r>
              <a:rPr lang="en-US" sz="1600" b="1" dirty="0"/>
              <a:t>Audience:</a:t>
            </a:r>
          </a:p>
          <a:p>
            <a:pPr marL="640080" lvl="1" indent="-285750">
              <a:buFont typeface="Arial" panose="020B0604020202020204" pitchFamily="34" charset="0"/>
              <a:buChar char="•"/>
            </a:pPr>
            <a:r>
              <a:rPr lang="en-US" sz="1600" dirty="0"/>
              <a:t>SPMS Agencies</a:t>
            </a:r>
          </a:p>
          <a:p>
            <a:pPr marL="640080" lvl="1" indent="-285750">
              <a:buFont typeface="Arial" panose="020B0604020202020204" pitchFamily="34" charset="0"/>
              <a:buChar char="•"/>
            </a:pPr>
            <a:r>
              <a:rPr lang="en-US" sz="1600" dirty="0"/>
              <a:t>50K + Employees</a:t>
            </a:r>
          </a:p>
        </p:txBody>
      </p:sp>
      <p:pic>
        <p:nvPicPr>
          <p:cNvPr id="3077" name="Picture 5" descr="C:\Users\lliedtke\AppData\Local\Microsoft\Windows\Temporary Internet Files\Content.IE5\NV296CR4\employee-benefits[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1775" y="1847850"/>
            <a:ext cx="2000250" cy="1333500"/>
          </a:xfrm>
          <a:prstGeom prst="rect">
            <a:avLst/>
          </a:prstGeom>
          <a:noFill/>
          <a:extLst>
            <a:ext uri="{909E8E84-426E-40DD-AFC4-6F175D3DCCD1}">
              <a14:hiddenFill xmlns:a14="http://schemas.microsoft.com/office/drawing/2010/main">
                <a:solidFill>
                  <a:srgbClr val="FFFFFF"/>
                </a:solidFill>
              </a14:hiddenFill>
            </a:ext>
          </a:extLst>
        </p:spPr>
      </p:pic>
      <p:pic>
        <p:nvPicPr>
          <p:cNvPr id="3079" name="Picture 7" descr="C:\Users\lliedtke\AppData\Local\Microsoft\Windows\Temporary Internet Files\Content.IE5\NV296CR4\abuw-fall-2010-campaign-clock[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71925" y="1847850"/>
            <a:ext cx="1232117" cy="1232117"/>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C:\Users\lliedtke\AppData\Local\Microsoft\Windows\Temporary Internet Files\Content.IE5\EDKRMERA\feature_enterprisesocial_OfficeClipArt-600x399[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2503" y="1713130"/>
            <a:ext cx="2055394" cy="13668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5987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228600"/>
            <a:ext cx="9106230" cy="573306"/>
          </a:xfrm>
        </p:spPr>
        <p:txBody>
          <a:bodyPr vert="horz" lIns="91440" tIns="45720" rIns="91440" bIns="45720" rtlCol="0" anchor="t" anchorCtr="0">
            <a:noAutofit/>
          </a:bodyPr>
          <a:lstStyle/>
          <a:p>
            <a:r>
              <a:rPr lang="en-US" sz="3000" dirty="0">
                <a:latin typeface="Arial Rounded MT Bold" panose="020F0704030504030204" pitchFamily="34" charset="0"/>
              </a:rPr>
              <a:t>Workday Benefits Functionality</a:t>
            </a:r>
          </a:p>
        </p:txBody>
      </p:sp>
      <p:sp>
        <p:nvSpPr>
          <p:cNvPr id="91" name="Content Placeholder 2"/>
          <p:cNvSpPr>
            <a:spLocks noGrp="1"/>
          </p:cNvSpPr>
          <p:nvPr>
            <p:ph idx="1"/>
          </p:nvPr>
        </p:nvSpPr>
        <p:spPr>
          <a:xfrm>
            <a:off x="685800" y="735366"/>
            <a:ext cx="6967140" cy="2286000"/>
          </a:xfrm>
        </p:spPr>
        <p:txBody>
          <a:bodyPr>
            <a:noAutofit/>
          </a:bodyPr>
          <a:lstStyle/>
          <a:p>
            <a:pPr>
              <a:buFont typeface="Wingdings" panose="05000000000000000000" pitchFamily="2" charset="2"/>
              <a:buChar char="§"/>
            </a:pPr>
            <a:r>
              <a:rPr lang="en-US" sz="1600" u="sng" dirty="0">
                <a:solidFill>
                  <a:schemeClr val="tx1">
                    <a:lumMod val="85000"/>
                    <a:lumOff val="15000"/>
                  </a:schemeClr>
                </a:solidFill>
              </a:rPr>
              <a:t>Every</a:t>
            </a:r>
            <a:r>
              <a:rPr lang="en-US" sz="1600" dirty="0">
                <a:solidFill>
                  <a:schemeClr val="tx1">
                    <a:lumMod val="85000"/>
                    <a:lumOff val="15000"/>
                  </a:schemeClr>
                </a:solidFill>
              </a:rPr>
              <a:t> employee paid by CPB is required to have a HR record in Workday for Benefits processing</a:t>
            </a:r>
          </a:p>
          <a:p>
            <a:pPr lvl="1">
              <a:buFont typeface="Wingdings" panose="05000000000000000000" pitchFamily="2" charset="2"/>
              <a:buChar char="§"/>
            </a:pPr>
            <a:r>
              <a:rPr lang="en-US" sz="1600" dirty="0">
                <a:solidFill>
                  <a:schemeClr val="tx1">
                    <a:lumMod val="85000"/>
                    <a:lumOff val="15000"/>
                  </a:schemeClr>
                </a:solidFill>
              </a:rPr>
              <a:t>This will not be a full employee record, instead just enough data for Benefits processing</a:t>
            </a:r>
          </a:p>
          <a:p>
            <a:pPr lvl="1">
              <a:buFont typeface="Wingdings" panose="05000000000000000000" pitchFamily="2" charset="2"/>
              <a:buChar char="§"/>
            </a:pPr>
            <a:r>
              <a:rPr lang="en-US" sz="1600" dirty="0">
                <a:solidFill>
                  <a:schemeClr val="tx1">
                    <a:lumMod val="85000"/>
                    <a:lumOff val="15000"/>
                  </a:schemeClr>
                </a:solidFill>
              </a:rPr>
              <a:t>University HR records will be created and maintained via the Shell Record</a:t>
            </a:r>
          </a:p>
          <a:p>
            <a:pPr>
              <a:buFont typeface="Wingdings" panose="05000000000000000000" pitchFamily="2" charset="2"/>
              <a:buChar char="§"/>
            </a:pPr>
            <a:r>
              <a:rPr lang="en-US" altLang="en-US" sz="1600" dirty="0">
                <a:solidFill>
                  <a:schemeClr val="tx1">
                    <a:lumMod val="75000"/>
                    <a:lumOff val="25000"/>
                  </a:schemeClr>
                </a:solidFill>
              </a:rPr>
              <a:t>For Benefit Only/Shell employees, the Benefit Workday system is not the HR system of record</a:t>
            </a:r>
          </a:p>
          <a:p>
            <a:pPr>
              <a:buFont typeface="Wingdings" panose="05000000000000000000" pitchFamily="2" charset="2"/>
              <a:buChar char="§"/>
            </a:pPr>
            <a:r>
              <a:rPr lang="en-US" sz="1600" dirty="0">
                <a:solidFill>
                  <a:schemeClr val="tx1"/>
                </a:solidFill>
              </a:rPr>
              <a:t>Workday will determine an employee</a:t>
            </a:r>
            <a:r>
              <a:rPr lang="en-US" sz="1600" dirty="0">
                <a:solidFill>
                  <a:srgbClr val="7030A0"/>
                </a:solidFill>
              </a:rPr>
              <a:t>’</a:t>
            </a:r>
            <a:r>
              <a:rPr lang="en-US" sz="1600" dirty="0">
                <a:solidFill>
                  <a:schemeClr val="tx1"/>
                </a:solidFill>
              </a:rPr>
              <a:t>s benefits eligibility</a:t>
            </a:r>
          </a:p>
          <a:p>
            <a:pPr>
              <a:buFont typeface="Wingdings" panose="05000000000000000000" pitchFamily="2" charset="2"/>
              <a:buChar char="§"/>
            </a:pPr>
            <a:r>
              <a:rPr lang="en-US" sz="1600" dirty="0">
                <a:solidFill>
                  <a:schemeClr val="tx1"/>
                </a:solidFill>
              </a:rPr>
              <a:t>Workday will generate a benefits enrollment event based on eligibility</a:t>
            </a:r>
          </a:p>
          <a:p>
            <a:pPr>
              <a:buFont typeface="Wingdings" panose="05000000000000000000" pitchFamily="2" charset="2"/>
              <a:buChar char="§"/>
            </a:pPr>
            <a:r>
              <a:rPr lang="en-US" sz="1600" dirty="0">
                <a:solidFill>
                  <a:schemeClr val="tx1"/>
                </a:solidFill>
              </a:rPr>
              <a:t>Employees and Retirees will log into Workday to complete the event</a:t>
            </a:r>
          </a:p>
          <a:p>
            <a:pPr>
              <a:buFont typeface="Wingdings" panose="05000000000000000000" pitchFamily="2" charset="2"/>
              <a:buChar char="§"/>
            </a:pPr>
            <a:r>
              <a:rPr lang="en-US" sz="1600" dirty="0">
                <a:solidFill>
                  <a:schemeClr val="tx1"/>
                </a:solidFill>
              </a:rPr>
              <a:t>The employee will initiate life event changes (e.g., birth/adoption, marriage or divorce) in Workday via self-service</a:t>
            </a:r>
          </a:p>
          <a:p>
            <a:pPr>
              <a:buFont typeface="Wingdings" panose="05000000000000000000" pitchFamily="2" charset="2"/>
              <a:buChar char="§"/>
            </a:pPr>
            <a:r>
              <a:rPr lang="en-US" sz="1600" dirty="0">
                <a:solidFill>
                  <a:schemeClr val="tx1"/>
                </a:solidFill>
              </a:rPr>
              <a:t>Workday Security controls who has access to a person’s data and what they can see/do (e.g., initiation/review/approval of benefits processes)</a:t>
            </a:r>
          </a:p>
          <a:p>
            <a:pPr eaLnBrk="1" hangingPunct="1">
              <a:buFont typeface="Wingdings" panose="05000000000000000000" pitchFamily="2" charset="2"/>
              <a:buChar char="§"/>
            </a:pPr>
            <a:r>
              <a:rPr lang="en-US" altLang="en-US" sz="1600" dirty="0">
                <a:solidFill>
                  <a:schemeClr val="tx1">
                    <a:lumMod val="75000"/>
                    <a:lumOff val="25000"/>
                  </a:schemeClr>
                </a:solidFill>
              </a:rPr>
              <a:t>The Shell file process accept future dated </a:t>
            </a:r>
            <a:r>
              <a:rPr lang="en-US" altLang="en-US" sz="1600" u="sng" dirty="0">
                <a:solidFill>
                  <a:schemeClr val="tx1">
                    <a:lumMod val="75000"/>
                    <a:lumOff val="25000"/>
                  </a:schemeClr>
                </a:solidFill>
              </a:rPr>
              <a:t>HR</a:t>
            </a:r>
            <a:r>
              <a:rPr lang="en-US" altLang="en-US" sz="1600" dirty="0">
                <a:solidFill>
                  <a:schemeClr val="tx1">
                    <a:lumMod val="75000"/>
                    <a:lumOff val="25000"/>
                  </a:schemeClr>
                </a:solidFill>
              </a:rPr>
              <a:t> events up to 6 days. Typically, future dated transactions are processed on the following Wednesday after comparing with the most recent CPB (RG) Master file. </a:t>
            </a:r>
          </a:p>
          <a:p>
            <a:pPr eaLnBrk="1" hangingPunct="1">
              <a:buFont typeface="Wingdings" panose="05000000000000000000" pitchFamily="2" charset="2"/>
              <a:buChar char="§"/>
            </a:pPr>
            <a:r>
              <a:rPr lang="en-US" altLang="en-US" sz="1600" dirty="0">
                <a:solidFill>
                  <a:schemeClr val="tx1">
                    <a:lumMod val="75000"/>
                    <a:lumOff val="25000"/>
                  </a:schemeClr>
                </a:solidFill>
              </a:rPr>
              <a:t>The Shell file process </a:t>
            </a:r>
            <a:r>
              <a:rPr lang="en-US" altLang="en-US" sz="1600" b="1" u="sng" dirty="0">
                <a:solidFill>
                  <a:schemeClr val="tx1">
                    <a:lumMod val="75000"/>
                    <a:lumOff val="25000"/>
                  </a:schemeClr>
                </a:solidFill>
              </a:rPr>
              <a:t>DOES</a:t>
            </a:r>
            <a:r>
              <a:rPr lang="en-US" altLang="en-US" sz="1600" b="1" dirty="0">
                <a:solidFill>
                  <a:schemeClr val="tx1">
                    <a:lumMod val="75000"/>
                    <a:lumOff val="25000"/>
                  </a:schemeClr>
                </a:solidFill>
              </a:rPr>
              <a:t> </a:t>
            </a:r>
            <a:r>
              <a:rPr lang="en-US" altLang="en-US" sz="1600" dirty="0">
                <a:solidFill>
                  <a:schemeClr val="tx1">
                    <a:lumMod val="75000"/>
                    <a:lumOff val="25000"/>
                  </a:schemeClr>
                </a:solidFill>
              </a:rPr>
              <a:t>accept future dated </a:t>
            </a:r>
            <a:r>
              <a:rPr lang="en-US" altLang="en-US" sz="1600" u="sng" dirty="0">
                <a:solidFill>
                  <a:schemeClr val="tx1">
                    <a:lumMod val="75000"/>
                    <a:lumOff val="25000"/>
                  </a:schemeClr>
                </a:solidFill>
              </a:rPr>
              <a:t>contract</a:t>
            </a:r>
            <a:r>
              <a:rPr lang="en-US" altLang="en-US" sz="1600" dirty="0">
                <a:solidFill>
                  <a:schemeClr val="tx1">
                    <a:lumMod val="75000"/>
                    <a:lumOff val="25000"/>
                  </a:schemeClr>
                </a:solidFill>
              </a:rPr>
              <a:t> records without the aforesaid restrictions. </a:t>
            </a:r>
            <a:endParaRPr lang="en-US" altLang="en-US" sz="1600" dirty="0"/>
          </a:p>
        </p:txBody>
      </p:sp>
      <p:sp>
        <p:nvSpPr>
          <p:cNvPr id="4" name="Rectangle 6"/>
          <p:cNvSpPr txBox="1">
            <a:spLocks noChangeArrowheads="1"/>
          </p:cNvSpPr>
          <p:nvPr/>
        </p:nvSpPr>
        <p:spPr bwMode="auto">
          <a:xfrm>
            <a:off x="7010400" y="6537325"/>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a:defRPr/>
            </a:pPr>
            <a:fld id="{472B0D84-4828-5B4E-9C01-9CBE3116A54C}" type="slidenum">
              <a:rPr lang="en-US" b="1" smtClean="0"/>
              <a:pPr>
                <a:defRPr/>
              </a:pPr>
              <a:t>4</a:t>
            </a:fld>
            <a:endParaRPr lang="en-US" b="1" dirty="0"/>
          </a:p>
        </p:txBody>
      </p:sp>
    </p:spTree>
    <p:extLst>
      <p:ext uri="{BB962C8B-B14F-4D97-AF65-F5344CB8AC3E}">
        <p14:creationId xmlns:p14="http://schemas.microsoft.com/office/powerpoint/2010/main" val="1473853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itle 4"/>
          <p:cNvSpPr>
            <a:spLocks noGrp="1"/>
          </p:cNvSpPr>
          <p:nvPr>
            <p:ph type="title"/>
          </p:nvPr>
        </p:nvSpPr>
        <p:spPr/>
        <p:txBody>
          <a:bodyPr/>
          <a:lstStyle/>
          <a:p>
            <a:pPr eaLnBrk="1" hangingPunct="1"/>
            <a:r>
              <a:rPr lang="en-US" altLang="en-US" dirty="0"/>
              <a:t>Shell Timeline</a:t>
            </a:r>
          </a:p>
        </p:txBody>
      </p:sp>
      <p:sp>
        <p:nvSpPr>
          <p:cNvPr id="5" name="TextBox 4">
            <a:extLst>
              <a:ext uri="{FF2B5EF4-FFF2-40B4-BE49-F238E27FC236}">
                <a16:creationId xmlns:a16="http://schemas.microsoft.com/office/drawing/2014/main" id="{FEC4E29A-A09D-4136-992B-5EEAC2D23781}"/>
              </a:ext>
            </a:extLst>
          </p:cNvPr>
          <p:cNvSpPr txBox="1"/>
          <p:nvPr/>
        </p:nvSpPr>
        <p:spPr>
          <a:xfrm>
            <a:off x="533398" y="1671276"/>
            <a:ext cx="1676399" cy="1200329"/>
          </a:xfrm>
          <a:prstGeom prst="rect">
            <a:avLst/>
          </a:prstGeom>
          <a:noFill/>
          <a:ln w="38100">
            <a:solidFill>
              <a:schemeClr val="tx2">
                <a:lumMod val="75000"/>
                <a:lumOff val="25000"/>
              </a:schemeClr>
            </a:solidFill>
          </a:ln>
        </p:spPr>
        <p:txBody>
          <a:bodyPr wrap="square" rtlCol="0">
            <a:spAutoFit/>
          </a:bodyPr>
          <a:lstStyle/>
          <a:p>
            <a:r>
              <a:rPr lang="en-US" b="1" dirty="0"/>
              <a:t>HR Event occurs in your HR System</a:t>
            </a:r>
          </a:p>
        </p:txBody>
      </p:sp>
      <p:sp>
        <p:nvSpPr>
          <p:cNvPr id="15" name="TextBox 14">
            <a:extLst>
              <a:ext uri="{FF2B5EF4-FFF2-40B4-BE49-F238E27FC236}">
                <a16:creationId xmlns:a16="http://schemas.microsoft.com/office/drawing/2014/main" id="{4070186E-2591-4919-9F18-FAE355BD4BF6}"/>
              </a:ext>
            </a:extLst>
          </p:cNvPr>
          <p:cNvSpPr txBox="1"/>
          <p:nvPr/>
        </p:nvSpPr>
        <p:spPr>
          <a:xfrm>
            <a:off x="533397" y="3533835"/>
            <a:ext cx="1676399" cy="1200329"/>
          </a:xfrm>
          <a:prstGeom prst="rect">
            <a:avLst/>
          </a:prstGeom>
          <a:noFill/>
          <a:ln w="38100">
            <a:solidFill>
              <a:schemeClr val="tx2">
                <a:lumMod val="75000"/>
                <a:lumOff val="25000"/>
              </a:schemeClr>
            </a:solidFill>
          </a:ln>
        </p:spPr>
        <p:txBody>
          <a:bodyPr wrap="square" rtlCol="0">
            <a:spAutoFit/>
          </a:bodyPr>
          <a:lstStyle/>
          <a:p>
            <a:r>
              <a:rPr lang="en-US" b="1" dirty="0"/>
              <a:t>Shell File Sent Containing HR Event</a:t>
            </a:r>
          </a:p>
        </p:txBody>
      </p:sp>
      <p:sp>
        <p:nvSpPr>
          <p:cNvPr id="16" name="TextBox 15">
            <a:extLst>
              <a:ext uri="{FF2B5EF4-FFF2-40B4-BE49-F238E27FC236}">
                <a16:creationId xmlns:a16="http://schemas.microsoft.com/office/drawing/2014/main" id="{07DB1E1C-16DF-4F6C-BCEB-294A2FCEAFE0}"/>
              </a:ext>
            </a:extLst>
          </p:cNvPr>
          <p:cNvSpPr txBox="1"/>
          <p:nvPr/>
        </p:nvSpPr>
        <p:spPr>
          <a:xfrm>
            <a:off x="2883206" y="1644663"/>
            <a:ext cx="1676399" cy="1477328"/>
          </a:xfrm>
          <a:prstGeom prst="rect">
            <a:avLst/>
          </a:prstGeom>
          <a:noFill/>
          <a:ln w="38100">
            <a:solidFill>
              <a:schemeClr val="tx2">
                <a:lumMod val="75000"/>
                <a:lumOff val="25000"/>
              </a:schemeClr>
            </a:solidFill>
          </a:ln>
        </p:spPr>
        <p:txBody>
          <a:bodyPr wrap="square" rtlCol="0">
            <a:spAutoFit/>
          </a:bodyPr>
          <a:lstStyle/>
          <a:p>
            <a:r>
              <a:rPr lang="en-US" b="1" dirty="0"/>
              <a:t>Shell Process Prepares Data for Workday</a:t>
            </a:r>
          </a:p>
        </p:txBody>
      </p:sp>
      <p:sp>
        <p:nvSpPr>
          <p:cNvPr id="17" name="TextBox 16">
            <a:extLst>
              <a:ext uri="{FF2B5EF4-FFF2-40B4-BE49-F238E27FC236}">
                <a16:creationId xmlns:a16="http://schemas.microsoft.com/office/drawing/2014/main" id="{E9814A51-8F01-441D-AC04-FD6471CC39FB}"/>
              </a:ext>
            </a:extLst>
          </p:cNvPr>
          <p:cNvSpPr txBox="1"/>
          <p:nvPr/>
        </p:nvSpPr>
        <p:spPr>
          <a:xfrm>
            <a:off x="2877846" y="3543364"/>
            <a:ext cx="1676399" cy="1200329"/>
          </a:xfrm>
          <a:prstGeom prst="rect">
            <a:avLst/>
          </a:prstGeom>
          <a:noFill/>
          <a:ln w="38100">
            <a:solidFill>
              <a:schemeClr val="tx2">
                <a:lumMod val="75000"/>
                <a:lumOff val="25000"/>
              </a:schemeClr>
            </a:solidFill>
          </a:ln>
        </p:spPr>
        <p:txBody>
          <a:bodyPr wrap="square" rtlCol="0">
            <a:spAutoFit/>
          </a:bodyPr>
          <a:lstStyle/>
          <a:p>
            <a:r>
              <a:rPr lang="en-US" b="1" dirty="0"/>
              <a:t>Shell Process Loads Data into Workday</a:t>
            </a:r>
          </a:p>
        </p:txBody>
      </p:sp>
      <p:sp>
        <p:nvSpPr>
          <p:cNvPr id="18" name="TextBox 17">
            <a:extLst>
              <a:ext uri="{FF2B5EF4-FFF2-40B4-BE49-F238E27FC236}">
                <a16:creationId xmlns:a16="http://schemas.microsoft.com/office/drawing/2014/main" id="{2D3B69D9-C60B-47E5-BF3C-2894D6C13F0E}"/>
              </a:ext>
            </a:extLst>
          </p:cNvPr>
          <p:cNvSpPr txBox="1"/>
          <p:nvPr/>
        </p:nvSpPr>
        <p:spPr>
          <a:xfrm>
            <a:off x="5181600" y="3209265"/>
            <a:ext cx="1676399" cy="1200329"/>
          </a:xfrm>
          <a:prstGeom prst="rect">
            <a:avLst/>
          </a:prstGeom>
          <a:noFill/>
          <a:ln w="38100">
            <a:solidFill>
              <a:schemeClr val="tx2">
                <a:lumMod val="75000"/>
                <a:lumOff val="25000"/>
              </a:schemeClr>
            </a:solidFill>
          </a:ln>
        </p:spPr>
        <p:txBody>
          <a:bodyPr wrap="square" rtlCol="0">
            <a:spAutoFit/>
          </a:bodyPr>
          <a:lstStyle/>
          <a:p>
            <a:r>
              <a:rPr lang="en-US" b="1" dirty="0"/>
              <a:t>Workday Initiates a Benefit Event*</a:t>
            </a:r>
          </a:p>
        </p:txBody>
      </p:sp>
      <p:sp>
        <p:nvSpPr>
          <p:cNvPr id="19" name="TextBox 18">
            <a:extLst>
              <a:ext uri="{FF2B5EF4-FFF2-40B4-BE49-F238E27FC236}">
                <a16:creationId xmlns:a16="http://schemas.microsoft.com/office/drawing/2014/main" id="{8562C37D-BD78-4F57-9A2C-05E61E6AF2FE}"/>
              </a:ext>
            </a:extLst>
          </p:cNvPr>
          <p:cNvSpPr txBox="1"/>
          <p:nvPr/>
        </p:nvSpPr>
        <p:spPr>
          <a:xfrm>
            <a:off x="5181600" y="4576844"/>
            <a:ext cx="1676399" cy="1477328"/>
          </a:xfrm>
          <a:prstGeom prst="rect">
            <a:avLst/>
          </a:prstGeom>
          <a:noFill/>
          <a:ln w="38100">
            <a:solidFill>
              <a:schemeClr val="tx2">
                <a:lumMod val="75000"/>
                <a:lumOff val="25000"/>
              </a:schemeClr>
            </a:solidFill>
          </a:ln>
        </p:spPr>
        <p:txBody>
          <a:bodyPr wrap="square" rtlCol="0">
            <a:spAutoFit/>
          </a:bodyPr>
          <a:lstStyle/>
          <a:p>
            <a:r>
              <a:rPr lang="en-US" b="1" dirty="0"/>
              <a:t>ABCs Monitor Events With Reports in Workday</a:t>
            </a:r>
          </a:p>
        </p:txBody>
      </p:sp>
      <p:sp>
        <p:nvSpPr>
          <p:cNvPr id="20" name="TextBox 19">
            <a:extLst>
              <a:ext uri="{FF2B5EF4-FFF2-40B4-BE49-F238E27FC236}">
                <a16:creationId xmlns:a16="http://schemas.microsoft.com/office/drawing/2014/main" id="{2172AFB0-0316-4A2A-BD29-8710A8D5766A}"/>
              </a:ext>
            </a:extLst>
          </p:cNvPr>
          <p:cNvSpPr txBox="1"/>
          <p:nvPr/>
        </p:nvSpPr>
        <p:spPr>
          <a:xfrm>
            <a:off x="1041007" y="6176071"/>
            <a:ext cx="5664591" cy="553998"/>
          </a:xfrm>
          <a:prstGeom prst="rect">
            <a:avLst/>
          </a:prstGeom>
          <a:noFill/>
          <a:ln w="38100">
            <a:solidFill>
              <a:schemeClr val="tx2">
                <a:lumMod val="75000"/>
                <a:lumOff val="25000"/>
              </a:schemeClr>
            </a:solidFill>
          </a:ln>
        </p:spPr>
        <p:txBody>
          <a:bodyPr wrap="square" rtlCol="0">
            <a:spAutoFit/>
          </a:bodyPr>
          <a:lstStyle/>
          <a:p>
            <a:r>
              <a:rPr lang="en-US" b="1" i="1" dirty="0"/>
              <a:t>* </a:t>
            </a:r>
            <a:r>
              <a:rPr lang="en-US" sz="1200" b="1" i="1" dirty="0"/>
              <a:t>Not all HR events will generate a benefit event. Only HR events that result in a benefit eligibility change.</a:t>
            </a:r>
          </a:p>
        </p:txBody>
      </p:sp>
      <p:cxnSp>
        <p:nvCxnSpPr>
          <p:cNvPr id="14" name="Straight Arrow Connector 13">
            <a:extLst>
              <a:ext uri="{FF2B5EF4-FFF2-40B4-BE49-F238E27FC236}">
                <a16:creationId xmlns:a16="http://schemas.microsoft.com/office/drawing/2014/main" id="{B41DAA53-BEE8-40AF-9ACC-D02592E25061}"/>
              </a:ext>
            </a:extLst>
          </p:cNvPr>
          <p:cNvCxnSpPr>
            <a:stCxn id="5" idx="2"/>
            <a:endCxn id="15" idx="0"/>
          </p:cNvCxnSpPr>
          <p:nvPr/>
        </p:nvCxnSpPr>
        <p:spPr>
          <a:xfrm flipH="1">
            <a:off x="1371597" y="2871605"/>
            <a:ext cx="1" cy="66223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Connector: Elbow 21">
            <a:extLst>
              <a:ext uri="{FF2B5EF4-FFF2-40B4-BE49-F238E27FC236}">
                <a16:creationId xmlns:a16="http://schemas.microsoft.com/office/drawing/2014/main" id="{CA2CFFD4-B229-4F58-9DD5-57B1B336B578}"/>
              </a:ext>
            </a:extLst>
          </p:cNvPr>
          <p:cNvCxnSpPr>
            <a:stCxn id="15" idx="3"/>
            <a:endCxn id="16" idx="1"/>
          </p:cNvCxnSpPr>
          <p:nvPr/>
        </p:nvCxnSpPr>
        <p:spPr>
          <a:xfrm flipV="1">
            <a:off x="2209796" y="2383327"/>
            <a:ext cx="673410" cy="1750673"/>
          </a:xfrm>
          <a:prstGeom prst="bentConnector3">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136D87E2-512A-4240-95FB-D53246CD3EFF}"/>
              </a:ext>
            </a:extLst>
          </p:cNvPr>
          <p:cNvCxnSpPr>
            <a:cxnSpLocks/>
            <a:stCxn id="16" idx="2"/>
            <a:endCxn id="17" idx="0"/>
          </p:cNvCxnSpPr>
          <p:nvPr/>
        </p:nvCxnSpPr>
        <p:spPr>
          <a:xfrm flipH="1">
            <a:off x="3716046" y="3121991"/>
            <a:ext cx="5360" cy="421373"/>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Connector: Elbow 27">
            <a:extLst>
              <a:ext uri="{FF2B5EF4-FFF2-40B4-BE49-F238E27FC236}">
                <a16:creationId xmlns:a16="http://schemas.microsoft.com/office/drawing/2014/main" id="{1870CEB2-4181-4539-8299-FA9B10E488E2}"/>
              </a:ext>
            </a:extLst>
          </p:cNvPr>
          <p:cNvCxnSpPr>
            <a:cxnSpLocks/>
          </p:cNvCxnSpPr>
          <p:nvPr/>
        </p:nvCxnSpPr>
        <p:spPr>
          <a:xfrm>
            <a:off x="4589757" y="3790950"/>
            <a:ext cx="600349" cy="1472"/>
          </a:xfrm>
          <a:prstGeom prst="bentConnector3">
            <a:avLst>
              <a:gd name="adj1" fmla="val 50000"/>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F94FDBBC-5FBA-494C-8B88-B91C52198B38}"/>
              </a:ext>
            </a:extLst>
          </p:cNvPr>
          <p:cNvCxnSpPr>
            <a:cxnSpLocks/>
            <a:stCxn id="18" idx="2"/>
            <a:endCxn id="19" idx="0"/>
          </p:cNvCxnSpPr>
          <p:nvPr/>
        </p:nvCxnSpPr>
        <p:spPr>
          <a:xfrm>
            <a:off x="6019800" y="4409594"/>
            <a:ext cx="0" cy="16725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35" name="Content Placeholder 5">
            <a:extLst>
              <a:ext uri="{FF2B5EF4-FFF2-40B4-BE49-F238E27FC236}">
                <a16:creationId xmlns:a16="http://schemas.microsoft.com/office/drawing/2014/main" id="{61E409E0-7185-46C4-B2D2-942B240B1283}"/>
              </a:ext>
            </a:extLst>
          </p:cNvPr>
          <p:cNvSpPr>
            <a:spLocks noGrp="1"/>
          </p:cNvSpPr>
          <p:nvPr>
            <p:ph idx="1"/>
          </p:nvPr>
        </p:nvSpPr>
        <p:spPr>
          <a:xfrm>
            <a:off x="380998" y="808255"/>
            <a:ext cx="7315200" cy="683509"/>
          </a:xfrm>
        </p:spPr>
        <p:txBody>
          <a:bodyPr/>
          <a:lstStyle/>
          <a:p>
            <a:pPr marL="0" indent="0" eaLnBrk="1" hangingPunct="1">
              <a:buFont typeface="Wingdings" pitchFamily="2" charset="2"/>
              <a:buNone/>
            </a:pPr>
            <a:r>
              <a:rPr lang="en-US" altLang="en-US" b="1" dirty="0">
                <a:solidFill>
                  <a:schemeClr val="tx1"/>
                </a:solidFill>
              </a:rPr>
              <a:t>Shell files are sent on a bi-weekly basis and loaded every other Friday</a:t>
            </a:r>
          </a:p>
        </p:txBody>
      </p:sp>
      <p:sp>
        <p:nvSpPr>
          <p:cNvPr id="27" name="TextBox 26">
            <a:extLst>
              <a:ext uri="{FF2B5EF4-FFF2-40B4-BE49-F238E27FC236}">
                <a16:creationId xmlns:a16="http://schemas.microsoft.com/office/drawing/2014/main" id="{4EC5E077-E1A7-4601-9EF3-07712744F34A}"/>
              </a:ext>
            </a:extLst>
          </p:cNvPr>
          <p:cNvSpPr txBox="1"/>
          <p:nvPr/>
        </p:nvSpPr>
        <p:spPr>
          <a:xfrm>
            <a:off x="5210819" y="1331828"/>
            <a:ext cx="3356500" cy="1600438"/>
          </a:xfrm>
          <a:prstGeom prst="rect">
            <a:avLst/>
          </a:prstGeom>
          <a:noFill/>
          <a:ln w="38100">
            <a:solidFill>
              <a:schemeClr val="tx2">
                <a:lumMod val="75000"/>
                <a:lumOff val="25000"/>
              </a:schemeClr>
            </a:solidFill>
          </a:ln>
        </p:spPr>
        <p:txBody>
          <a:bodyPr wrap="square" rtlCol="0">
            <a:spAutoFit/>
          </a:bodyPr>
          <a:lstStyle/>
          <a:p>
            <a:r>
              <a:rPr lang="en-US" sz="1600" b="1" dirty="0"/>
              <a:t>Transaction errors from the preliminary processing and workday errors are sent to agencies. Shell master files and contract detail files are also sent to the agencies on Wednesdays</a:t>
            </a:r>
            <a:r>
              <a:rPr lang="en-US" b="1" dirty="0"/>
              <a:t>.</a:t>
            </a:r>
          </a:p>
        </p:txBody>
      </p:sp>
      <p:cxnSp>
        <p:nvCxnSpPr>
          <p:cNvPr id="45" name="Connector: Elbow 44">
            <a:extLst>
              <a:ext uri="{FF2B5EF4-FFF2-40B4-BE49-F238E27FC236}">
                <a16:creationId xmlns:a16="http://schemas.microsoft.com/office/drawing/2014/main" id="{E187B939-8F81-43D0-959A-4D6F0297878D}"/>
              </a:ext>
            </a:extLst>
          </p:cNvPr>
          <p:cNvCxnSpPr>
            <a:cxnSpLocks/>
            <a:endCxn id="27" idx="1"/>
          </p:cNvCxnSpPr>
          <p:nvPr/>
        </p:nvCxnSpPr>
        <p:spPr>
          <a:xfrm flipV="1">
            <a:off x="4572000" y="2132047"/>
            <a:ext cx="638819" cy="380016"/>
          </a:xfrm>
          <a:prstGeom prst="bentConnector3">
            <a:avLst>
              <a:gd name="adj1" fmla="val 50000"/>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250182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itle 4"/>
          <p:cNvSpPr>
            <a:spLocks noGrp="1"/>
          </p:cNvSpPr>
          <p:nvPr>
            <p:ph type="title"/>
          </p:nvPr>
        </p:nvSpPr>
        <p:spPr/>
        <p:txBody>
          <a:bodyPr/>
          <a:lstStyle/>
          <a:p>
            <a:pPr eaLnBrk="1" hangingPunct="1"/>
            <a:r>
              <a:rPr lang="en-US" altLang="en-US" dirty="0"/>
              <a:t>New Hire Notifications</a:t>
            </a:r>
          </a:p>
        </p:txBody>
      </p:sp>
      <p:sp>
        <p:nvSpPr>
          <p:cNvPr id="3" name="TextBox 2">
            <a:extLst>
              <a:ext uri="{FF2B5EF4-FFF2-40B4-BE49-F238E27FC236}">
                <a16:creationId xmlns:a16="http://schemas.microsoft.com/office/drawing/2014/main" id="{72613B94-EFFD-4C64-806A-54358FB9D0A6}"/>
              </a:ext>
            </a:extLst>
          </p:cNvPr>
          <p:cNvSpPr txBox="1"/>
          <p:nvPr/>
        </p:nvSpPr>
        <p:spPr>
          <a:xfrm>
            <a:off x="381000" y="1200443"/>
            <a:ext cx="7848600" cy="3785652"/>
          </a:xfrm>
          <a:prstGeom prst="rect">
            <a:avLst/>
          </a:prstGeom>
          <a:noFill/>
        </p:spPr>
        <p:txBody>
          <a:bodyPr wrap="square" rtlCol="0">
            <a:spAutoFit/>
          </a:bodyPr>
          <a:lstStyle/>
          <a:p>
            <a:r>
              <a:rPr lang="en-US" sz="2400" dirty="0"/>
              <a:t>When an employee is hired, they will receive two separate notifications.  </a:t>
            </a:r>
          </a:p>
          <a:p>
            <a:pPr marL="342900" indent="-342900">
              <a:buFont typeface="Arial" panose="020B0604020202020204" pitchFamily="34" charset="0"/>
              <a:buChar char="•"/>
            </a:pPr>
            <a:r>
              <a:rPr lang="en-US" sz="2400" dirty="0"/>
              <a:t>They will receive a notification from Workday indicating that they have a New Hire Benefit event,</a:t>
            </a:r>
          </a:p>
          <a:p>
            <a:pPr marL="342900" indent="-342900">
              <a:buFont typeface="Arial" panose="020B0604020202020204" pitchFamily="34" charset="0"/>
              <a:buChar char="•"/>
            </a:pPr>
            <a:r>
              <a:rPr lang="en-US" sz="2400" dirty="0"/>
              <a:t>They will also receive an Email from OneLogin with their W# and login instructions</a:t>
            </a:r>
          </a:p>
          <a:p>
            <a:pPr marL="342900" indent="-342900">
              <a:buFont typeface="Arial" panose="020B0604020202020204" pitchFamily="34" charset="0"/>
              <a:buChar char="•"/>
            </a:pPr>
            <a:r>
              <a:rPr lang="en-US" sz="2400" dirty="0"/>
              <a:t>Due to the timing of the migration of the new employee to OneLogin, they will most likely receive the New Benefit notification before their W# and Login instructions from OneLogin.</a:t>
            </a:r>
          </a:p>
        </p:txBody>
      </p:sp>
    </p:spTree>
    <p:extLst>
      <p:ext uri="{BB962C8B-B14F-4D97-AF65-F5344CB8AC3E}">
        <p14:creationId xmlns:p14="http://schemas.microsoft.com/office/powerpoint/2010/main" val="1619247289"/>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itle 4"/>
          <p:cNvSpPr>
            <a:spLocks noGrp="1"/>
          </p:cNvSpPr>
          <p:nvPr>
            <p:ph type="title"/>
          </p:nvPr>
        </p:nvSpPr>
        <p:spPr/>
        <p:txBody>
          <a:bodyPr/>
          <a:lstStyle/>
          <a:p>
            <a:pPr eaLnBrk="1" hangingPunct="1"/>
            <a:r>
              <a:rPr lang="en-US" altLang="en-US" dirty="0"/>
              <a:t>New Hire Workday Benefit Notification</a:t>
            </a:r>
          </a:p>
        </p:txBody>
      </p:sp>
      <p:pic>
        <p:nvPicPr>
          <p:cNvPr id="5" name="Picture 4">
            <a:extLst>
              <a:ext uri="{FF2B5EF4-FFF2-40B4-BE49-F238E27FC236}">
                <a16:creationId xmlns:a16="http://schemas.microsoft.com/office/drawing/2014/main" id="{2228EF3F-6BE1-40E8-8506-71812A4E99B7}"/>
              </a:ext>
            </a:extLst>
          </p:cNvPr>
          <p:cNvPicPr>
            <a:picLocks noChangeAspect="1"/>
          </p:cNvPicPr>
          <p:nvPr/>
        </p:nvPicPr>
        <p:blipFill>
          <a:blip r:embed="rId3"/>
          <a:stretch>
            <a:fillRect/>
          </a:stretch>
        </p:blipFill>
        <p:spPr>
          <a:xfrm>
            <a:off x="4086665" y="1600200"/>
            <a:ext cx="4219135" cy="3727750"/>
          </a:xfrm>
          <a:prstGeom prst="rect">
            <a:avLst/>
          </a:prstGeom>
        </p:spPr>
      </p:pic>
      <p:sp>
        <p:nvSpPr>
          <p:cNvPr id="10" name="TextBox 9">
            <a:extLst>
              <a:ext uri="{FF2B5EF4-FFF2-40B4-BE49-F238E27FC236}">
                <a16:creationId xmlns:a16="http://schemas.microsoft.com/office/drawing/2014/main" id="{D4490C2C-151B-4D0A-A8D3-440244469C95}"/>
              </a:ext>
            </a:extLst>
          </p:cNvPr>
          <p:cNvSpPr txBox="1"/>
          <p:nvPr/>
        </p:nvSpPr>
        <p:spPr>
          <a:xfrm>
            <a:off x="581465" y="1847557"/>
            <a:ext cx="3505200" cy="1200329"/>
          </a:xfrm>
          <a:prstGeom prst="rect">
            <a:avLst/>
          </a:prstGeom>
          <a:noFill/>
        </p:spPr>
        <p:txBody>
          <a:bodyPr wrap="square" rtlCol="0">
            <a:spAutoFit/>
          </a:bodyPr>
          <a:lstStyle/>
          <a:p>
            <a:r>
              <a:rPr lang="en-US" sz="2400" dirty="0"/>
              <a:t>Initiated as soon as the hire is completed in Workday</a:t>
            </a:r>
          </a:p>
        </p:txBody>
      </p:sp>
      <p:pic>
        <p:nvPicPr>
          <p:cNvPr id="3" name="Picture 2" descr="Icon&#10;&#10;Description automatically generated">
            <a:extLst>
              <a:ext uri="{FF2B5EF4-FFF2-40B4-BE49-F238E27FC236}">
                <a16:creationId xmlns:a16="http://schemas.microsoft.com/office/drawing/2014/main" id="{9FD83173-99BB-4CE1-93BE-9AD17A7E6AB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1000" y="3464075"/>
            <a:ext cx="2923289" cy="1644350"/>
          </a:xfrm>
          <a:prstGeom prst="rect">
            <a:avLst/>
          </a:prstGeom>
        </p:spPr>
      </p:pic>
    </p:spTree>
    <p:extLst>
      <p:ext uri="{BB962C8B-B14F-4D97-AF65-F5344CB8AC3E}">
        <p14:creationId xmlns:p14="http://schemas.microsoft.com/office/powerpoint/2010/main" val="4286694279"/>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Title 4"/>
          <p:cNvSpPr>
            <a:spLocks noGrp="1"/>
          </p:cNvSpPr>
          <p:nvPr>
            <p:ph type="title"/>
          </p:nvPr>
        </p:nvSpPr>
        <p:spPr/>
        <p:txBody>
          <a:bodyPr/>
          <a:lstStyle/>
          <a:p>
            <a:pPr eaLnBrk="1" hangingPunct="1"/>
            <a:r>
              <a:rPr lang="en-US" altLang="en-US" dirty="0"/>
              <a:t>New User OneLogin Notification</a:t>
            </a:r>
          </a:p>
        </p:txBody>
      </p:sp>
      <p:grpSp>
        <p:nvGrpSpPr>
          <p:cNvPr id="7" name="Group 6">
            <a:extLst>
              <a:ext uri="{FF2B5EF4-FFF2-40B4-BE49-F238E27FC236}">
                <a16:creationId xmlns:a16="http://schemas.microsoft.com/office/drawing/2014/main" id="{240F8BD7-6214-4972-A3D7-520825DBFF73}"/>
              </a:ext>
            </a:extLst>
          </p:cNvPr>
          <p:cNvGrpSpPr/>
          <p:nvPr/>
        </p:nvGrpSpPr>
        <p:grpSpPr>
          <a:xfrm>
            <a:off x="609600" y="1066800"/>
            <a:ext cx="6571909" cy="5107745"/>
            <a:chOff x="2343491" y="875127"/>
            <a:chExt cx="6571909" cy="5107745"/>
          </a:xfrm>
        </p:grpSpPr>
        <p:pic>
          <p:nvPicPr>
            <p:cNvPr id="5" name="Picture 4">
              <a:extLst>
                <a:ext uri="{FF2B5EF4-FFF2-40B4-BE49-F238E27FC236}">
                  <a16:creationId xmlns:a16="http://schemas.microsoft.com/office/drawing/2014/main" id="{85A4F1A0-C8E7-4E4A-BAEF-86D2A321965F}"/>
                </a:ext>
              </a:extLst>
            </p:cNvPr>
            <p:cNvPicPr>
              <a:picLocks noChangeAspect="1"/>
            </p:cNvPicPr>
            <p:nvPr/>
          </p:nvPicPr>
          <p:blipFill>
            <a:blip r:embed="rId3"/>
            <a:stretch>
              <a:fillRect/>
            </a:stretch>
          </p:blipFill>
          <p:spPr>
            <a:xfrm>
              <a:off x="2343491" y="875127"/>
              <a:ext cx="6571909" cy="5107745"/>
            </a:xfrm>
            <a:prstGeom prst="rect">
              <a:avLst/>
            </a:prstGeom>
          </p:spPr>
        </p:pic>
        <p:sp>
          <p:nvSpPr>
            <p:cNvPr id="6" name="TextBox 5">
              <a:extLst>
                <a:ext uri="{FF2B5EF4-FFF2-40B4-BE49-F238E27FC236}">
                  <a16:creationId xmlns:a16="http://schemas.microsoft.com/office/drawing/2014/main" id="{D32908DF-DCF5-4CB6-A167-BB222C2117DF}"/>
                </a:ext>
              </a:extLst>
            </p:cNvPr>
            <p:cNvSpPr txBox="1"/>
            <p:nvPr/>
          </p:nvSpPr>
          <p:spPr>
            <a:xfrm>
              <a:off x="3414932" y="5014220"/>
              <a:ext cx="914400" cy="215444"/>
            </a:xfrm>
            <a:prstGeom prst="rect">
              <a:avLst/>
            </a:prstGeom>
            <a:solidFill>
              <a:schemeClr val="bg1"/>
            </a:solidFill>
          </p:spPr>
          <p:txBody>
            <a:bodyPr wrap="square" rtlCol="0">
              <a:spAutoFit/>
            </a:bodyPr>
            <a:lstStyle/>
            <a:p>
              <a:r>
                <a:rPr lang="en-US" sz="800" b="1" dirty="0"/>
                <a:t>W2171110</a:t>
              </a:r>
            </a:p>
          </p:txBody>
        </p:sp>
        <p:sp>
          <p:nvSpPr>
            <p:cNvPr id="9" name="TextBox 8">
              <a:extLst>
                <a:ext uri="{FF2B5EF4-FFF2-40B4-BE49-F238E27FC236}">
                  <a16:creationId xmlns:a16="http://schemas.microsoft.com/office/drawing/2014/main" id="{54C70DC7-9DCF-4019-8054-BC5D59B31205}"/>
                </a:ext>
              </a:extLst>
            </p:cNvPr>
            <p:cNvSpPr txBox="1"/>
            <p:nvPr/>
          </p:nvSpPr>
          <p:spPr>
            <a:xfrm>
              <a:off x="3667564" y="5652868"/>
              <a:ext cx="1895036" cy="230832"/>
            </a:xfrm>
            <a:prstGeom prst="rect">
              <a:avLst/>
            </a:prstGeom>
            <a:solidFill>
              <a:schemeClr val="bg1"/>
            </a:solidFill>
          </p:spPr>
          <p:txBody>
            <a:bodyPr wrap="square" rtlCol="0">
              <a:spAutoFit/>
            </a:bodyPr>
            <a:lstStyle/>
            <a:p>
              <a:r>
                <a:rPr lang="en-US" sz="900" b="1" u="sng" dirty="0">
                  <a:solidFill>
                    <a:srgbClr val="7397D6"/>
                  </a:solidFill>
                </a:rPr>
                <a:t>New.user@maryland.gov</a:t>
              </a:r>
            </a:p>
          </p:txBody>
        </p:sp>
      </p:grpSp>
      <p:sp>
        <p:nvSpPr>
          <p:cNvPr id="11" name="TextBox 10">
            <a:extLst>
              <a:ext uri="{FF2B5EF4-FFF2-40B4-BE49-F238E27FC236}">
                <a16:creationId xmlns:a16="http://schemas.microsoft.com/office/drawing/2014/main" id="{927D5DF6-999F-49C1-996A-F74EF9FD60BE}"/>
              </a:ext>
            </a:extLst>
          </p:cNvPr>
          <p:cNvSpPr txBox="1"/>
          <p:nvPr/>
        </p:nvSpPr>
        <p:spPr>
          <a:xfrm>
            <a:off x="4724400" y="838200"/>
            <a:ext cx="3505200" cy="1569660"/>
          </a:xfrm>
          <a:prstGeom prst="rect">
            <a:avLst/>
          </a:prstGeom>
          <a:noFill/>
        </p:spPr>
        <p:txBody>
          <a:bodyPr wrap="square" rtlCol="0">
            <a:spAutoFit/>
          </a:bodyPr>
          <a:lstStyle/>
          <a:p>
            <a:r>
              <a:rPr lang="en-US" sz="2400" dirty="0"/>
              <a:t>Sent after worker migrates to OneLogin.  Can take up to 2 hours after hire in Workday.</a:t>
            </a:r>
          </a:p>
        </p:txBody>
      </p:sp>
      <p:pic>
        <p:nvPicPr>
          <p:cNvPr id="3" name="Picture 2" descr="Icon&#10;&#10;Description automatically generated">
            <a:extLst>
              <a:ext uri="{FF2B5EF4-FFF2-40B4-BE49-F238E27FC236}">
                <a16:creationId xmlns:a16="http://schemas.microsoft.com/office/drawing/2014/main" id="{72E22F1E-6C31-4758-981D-BDFDD68D5DF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62850" y="276687"/>
            <a:ext cx="1009650" cy="1009650"/>
          </a:xfrm>
          <a:prstGeom prst="rect">
            <a:avLst/>
          </a:prstGeom>
        </p:spPr>
      </p:pic>
    </p:spTree>
    <p:extLst>
      <p:ext uri="{BB962C8B-B14F-4D97-AF65-F5344CB8AC3E}">
        <p14:creationId xmlns:p14="http://schemas.microsoft.com/office/powerpoint/2010/main" val="3810829243"/>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10600" cy="609600"/>
          </a:xfrm>
        </p:spPr>
        <p:txBody>
          <a:bodyPr>
            <a:noAutofit/>
          </a:bodyPr>
          <a:lstStyle/>
          <a:p>
            <a:r>
              <a:rPr lang="en-US" sz="3000" dirty="0">
                <a:latin typeface="Arial Rounded MT Bold" panose="020F0704030504030204" pitchFamily="34" charset="0"/>
              </a:rPr>
              <a:t>HR Events/Updates for Shell Record</a:t>
            </a:r>
          </a:p>
        </p:txBody>
      </p:sp>
      <p:sp>
        <p:nvSpPr>
          <p:cNvPr id="4" name="Content Placeholder 3"/>
          <p:cNvSpPr>
            <a:spLocks noGrp="1"/>
          </p:cNvSpPr>
          <p:nvPr>
            <p:ph idx="1"/>
          </p:nvPr>
        </p:nvSpPr>
        <p:spPr/>
        <p:txBody>
          <a:bodyPr/>
          <a:lstStyle/>
          <a:p>
            <a:pPr marL="228600" lvl="2" indent="-228600">
              <a:spcBef>
                <a:spcPts val="1200"/>
              </a:spcBef>
              <a:buFont typeface="Wingdings" pitchFamily="2" charset="2"/>
              <a:buChar char="§"/>
            </a:pPr>
            <a:r>
              <a:rPr lang="en-US" sz="2000" b="1" dirty="0">
                <a:solidFill>
                  <a:schemeClr val="tx1"/>
                </a:solidFill>
              </a:rPr>
              <a:t>HR Events Needed in Shell Record to Administer Benefits Eligibility</a:t>
            </a:r>
          </a:p>
          <a:p>
            <a:pPr marL="684213" lvl="1" indent="-227013"/>
            <a:r>
              <a:rPr lang="en-US" sz="1600" dirty="0">
                <a:solidFill>
                  <a:schemeClr val="tx1"/>
                </a:solidFill>
              </a:rPr>
              <a:t>Hires </a:t>
            </a:r>
          </a:p>
          <a:p>
            <a:pPr marL="684213" lvl="1" indent="-227013"/>
            <a:r>
              <a:rPr lang="en-US" sz="1600" dirty="0">
                <a:solidFill>
                  <a:schemeClr val="tx1"/>
                </a:solidFill>
              </a:rPr>
              <a:t>Rehires</a:t>
            </a:r>
          </a:p>
          <a:p>
            <a:pPr marL="684213" lvl="1" indent="-227013"/>
            <a:r>
              <a:rPr lang="en-US" sz="1600" dirty="0">
                <a:solidFill>
                  <a:schemeClr val="tx1"/>
                </a:solidFill>
              </a:rPr>
              <a:t>Job Changes (Employee Type, Employee Sub-Type, FTE%)</a:t>
            </a:r>
          </a:p>
          <a:p>
            <a:pPr marL="684213" lvl="1" indent="-227013"/>
            <a:r>
              <a:rPr lang="en-US" sz="1600" dirty="0">
                <a:solidFill>
                  <a:schemeClr val="tx1"/>
                </a:solidFill>
              </a:rPr>
              <a:t>Adding Additional Jobs</a:t>
            </a:r>
          </a:p>
          <a:p>
            <a:pPr marL="684213" lvl="1" indent="-227013"/>
            <a:r>
              <a:rPr lang="en-US" sz="1600" dirty="0">
                <a:solidFill>
                  <a:schemeClr val="tx1"/>
                </a:solidFill>
              </a:rPr>
              <a:t>Going on/Returning From Unpaid Leave of Absence</a:t>
            </a:r>
          </a:p>
          <a:p>
            <a:pPr marL="684213" lvl="1" indent="-227013"/>
            <a:r>
              <a:rPr lang="en-US" sz="1600" dirty="0">
                <a:solidFill>
                  <a:schemeClr val="tx1"/>
                </a:solidFill>
              </a:rPr>
              <a:t>Terminations by job</a:t>
            </a:r>
          </a:p>
          <a:p>
            <a:pPr marL="228600" lvl="2" indent="-228600">
              <a:spcBef>
                <a:spcPts val="1200"/>
              </a:spcBef>
              <a:buFont typeface="Wingdings" pitchFamily="2" charset="2"/>
              <a:buChar char="§"/>
            </a:pPr>
            <a:r>
              <a:rPr lang="en-US" sz="2000" b="1" dirty="0">
                <a:solidFill>
                  <a:schemeClr val="tx1"/>
                </a:solidFill>
              </a:rPr>
              <a:t>HR Data/Data Changes Needed in Shell Record</a:t>
            </a:r>
            <a:r>
              <a:rPr lang="en-US" sz="1800" b="1" dirty="0">
                <a:solidFill>
                  <a:schemeClr val="tx1"/>
                </a:solidFill>
              </a:rPr>
              <a:t> </a:t>
            </a:r>
            <a:r>
              <a:rPr lang="en-US" sz="1400" dirty="0">
                <a:solidFill>
                  <a:schemeClr val="tx1"/>
                </a:solidFill>
              </a:rPr>
              <a:t>(</a:t>
            </a:r>
            <a:r>
              <a:rPr lang="en-US" sz="1400" i="1" dirty="0">
                <a:solidFill>
                  <a:schemeClr val="tx1"/>
                </a:solidFill>
              </a:rPr>
              <a:t>refer to Record Layout for all fields)</a:t>
            </a:r>
          </a:p>
          <a:p>
            <a:pPr marL="684213" lvl="1" indent="-227013"/>
            <a:r>
              <a:rPr lang="en-US" sz="1600" dirty="0">
                <a:solidFill>
                  <a:schemeClr val="tx1"/>
                </a:solidFill>
              </a:rPr>
              <a:t>Date of Birth</a:t>
            </a:r>
          </a:p>
          <a:p>
            <a:pPr marL="684213" lvl="1" indent="-227013"/>
            <a:r>
              <a:rPr lang="en-US" sz="1600" dirty="0">
                <a:solidFill>
                  <a:schemeClr val="tx1"/>
                </a:solidFill>
              </a:rPr>
              <a:t>Gender </a:t>
            </a:r>
          </a:p>
          <a:p>
            <a:pPr marL="684213" lvl="1" indent="-227013"/>
            <a:r>
              <a:rPr lang="en-US" sz="1600" dirty="0">
                <a:solidFill>
                  <a:schemeClr val="tx1"/>
                </a:solidFill>
              </a:rPr>
              <a:t>Mailing Address</a:t>
            </a:r>
          </a:p>
          <a:p>
            <a:pPr marL="684213" lvl="1" indent="-227013"/>
            <a:r>
              <a:rPr lang="en-US" sz="1600" dirty="0">
                <a:solidFill>
                  <a:schemeClr val="tx1"/>
                </a:solidFill>
              </a:rPr>
              <a:t>Contact Information (Home Address, Email, Telephone)</a:t>
            </a:r>
          </a:p>
          <a:p>
            <a:pPr marL="684213" lvl="1" indent="-227013"/>
            <a:r>
              <a:rPr lang="en-US" sz="1600" dirty="0">
                <a:solidFill>
                  <a:schemeClr val="tx1"/>
                </a:solidFill>
              </a:rPr>
              <a:t>Contract Information (Contract #, Contract Start/End Dates)</a:t>
            </a:r>
          </a:p>
        </p:txBody>
      </p:sp>
      <p:sp>
        <p:nvSpPr>
          <p:cNvPr id="5" name="Rectangle 6"/>
          <p:cNvSpPr txBox="1">
            <a:spLocks noChangeArrowheads="1"/>
          </p:cNvSpPr>
          <p:nvPr/>
        </p:nvSpPr>
        <p:spPr bwMode="auto">
          <a:xfrm>
            <a:off x="7010400" y="6537325"/>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a:lstStyle>
          <a:p>
            <a:pPr>
              <a:defRPr/>
            </a:pPr>
            <a:fld id="{472B0D84-4828-5B4E-9C01-9CBE3116A54C}" type="slidenum">
              <a:rPr lang="en-US" b="1" smtClean="0"/>
              <a:pPr>
                <a:defRPr/>
              </a:pPr>
              <a:t>9</a:t>
            </a:fld>
            <a:endParaRPr lang="en-US" b="1" dirty="0"/>
          </a:p>
        </p:txBody>
      </p:sp>
    </p:spTree>
    <p:extLst>
      <p:ext uri="{BB962C8B-B14F-4D97-AF65-F5344CB8AC3E}">
        <p14:creationId xmlns:p14="http://schemas.microsoft.com/office/powerpoint/2010/main" val="41722492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SPS Project PPT Template 07-03-2014">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Custom 1">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2700">
          <a:solidFill>
            <a:schemeClr val="tx2"/>
          </a:solidFill>
        </a:ln>
      </a:spPr>
      <a:bodyPr rtlCol="0" anchor="t"/>
      <a:lstStyle>
        <a:defPPr marL="91440" indent="-91440" algn="ctr" fontAlgn="auto">
          <a:spcBef>
            <a:spcPts val="1200"/>
          </a:spcBef>
          <a:buClr>
            <a:schemeClr val="tx2"/>
          </a:buClr>
          <a:defRPr sz="1400" b="1"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71FCDB88EB99A4B965FBB238F7307A5" ma:contentTypeVersion="9" ma:contentTypeDescription="Create a new document." ma:contentTypeScope="" ma:versionID="eab2e194e57fadb3cccb5237a8d9baaf">
  <xsd:schema xmlns:xsd="http://www.w3.org/2001/XMLSchema" xmlns:xs="http://www.w3.org/2001/XMLSchema" xmlns:p="http://schemas.microsoft.com/office/2006/metadata/properties" xmlns:ns1="http://schemas.microsoft.com/sharepoint/v3" xmlns:ns2="5599e368-841f-4c02-bce4-e961fe77b44a" targetNamespace="http://schemas.microsoft.com/office/2006/metadata/properties" ma:root="true" ma:fieldsID="6d89f5f65a4eb70f82871e1127aeb031" ns1:_="" ns2:_="">
    <xsd:import namespace="http://schemas.microsoft.com/sharepoint/v3"/>
    <xsd:import namespace="5599e368-841f-4c02-bce4-e961fe77b44a"/>
    <xsd:element name="properties">
      <xsd:complexType>
        <xsd:sequence>
          <xsd:element name="documentManagement">
            <xsd:complexType>
              <xsd:all>
                <xsd:element ref="ns1:PublishingStartDate" minOccurs="0"/>
                <xsd:element ref="ns1:PublishingExpirationDate" minOccurs="0"/>
                <xsd:element ref="ns2:Order0"/>
                <xsd:element ref="ns2:Category"/>
                <xsd:element ref="ns2:Short_x0020_Na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 ma:hidden="true" ma:internalName="PublishingStartDate" ma:readOnly="false">
      <xsd:simpleType>
        <xsd:restriction base="dms:Unknown"/>
      </xsd:simpleType>
    </xsd:element>
    <xsd:element name="PublishingExpirationDate" ma:index="5" nillable="true" ma:displayName="Scheduling End Date" ma:description="" ma:hidden="true" ma:internalName="PublishingExpirationDate"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599e368-841f-4c02-bce4-e961fe77b44a" elementFormDefault="qualified">
    <xsd:import namespace="http://schemas.microsoft.com/office/2006/documentManagement/types"/>
    <xsd:import namespace="http://schemas.microsoft.com/office/infopath/2007/PartnerControls"/>
    <xsd:element name="Order0" ma:index="6" ma:displayName="Order" ma:indexed="true" ma:internalName="Order0" ma:readOnly="false" ma:percentage="FALSE">
      <xsd:simpleType>
        <xsd:restriction base="dms:Number"/>
      </xsd:simpleType>
    </xsd:element>
    <xsd:element name="Category" ma:index="7" ma:displayName="Category" ma:description="Category column to filter newsletters and other documents." ma:internalName="Category" ma:readOnly="false">
      <xsd:simpleType>
        <xsd:restriction base="dms:Text">
          <xsd:maxLength value="255"/>
        </xsd:restriction>
      </xsd:simpleType>
    </xsd:element>
    <xsd:element name="Short_x0020_Name" ma:index="8" nillable="true" ma:displayName="Short Name" ma:internalName="Short_x0020_Name" ma:readOnly="fal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ategory xmlns="5599e368-841f-4c02-bce4-e961fe77b44a">Benefits</Category>
    <Order0 xmlns="5599e368-841f-4c02-bce4-e961fe77b44a">852</Order0>
    <Short_x0020_Name xmlns="5599e368-841f-4c02-bce4-e961fe77b44a" xsi:nil="tru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097020D8-CB55-4136-A74D-1555F26EB243}"/>
</file>

<file path=customXml/itemProps2.xml><?xml version="1.0" encoding="utf-8"?>
<ds:datastoreItem xmlns:ds="http://schemas.openxmlformats.org/officeDocument/2006/customXml" ds:itemID="{AB695D11-EFB1-4508-86F0-BE6F0440BA76}"/>
</file>

<file path=customXml/itemProps3.xml><?xml version="1.0" encoding="utf-8"?>
<ds:datastoreItem xmlns:ds="http://schemas.openxmlformats.org/officeDocument/2006/customXml" ds:itemID="{BDBC1FC4-4987-4ED7-B5E5-D752346E47CD}"/>
</file>

<file path=docProps/app.xml><?xml version="1.0" encoding="utf-8"?>
<Properties xmlns="http://schemas.openxmlformats.org/officeDocument/2006/extended-properties" xmlns:vt="http://schemas.openxmlformats.org/officeDocument/2006/docPropsVTypes">
  <TotalTime>16903</TotalTime>
  <Words>2225</Words>
  <Application>Microsoft Office PowerPoint</Application>
  <PresentationFormat>On-screen Show (4:3)</PresentationFormat>
  <Paragraphs>265</Paragraphs>
  <Slides>24</Slides>
  <Notes>22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24</vt:i4>
      </vt:variant>
    </vt:vector>
  </HeadingPairs>
  <TitlesOfParts>
    <vt:vector size="31" baseType="lpstr">
      <vt:lpstr>Arial</vt:lpstr>
      <vt:lpstr>Arial Rounded MT Bold</vt:lpstr>
      <vt:lpstr>Calibri</vt:lpstr>
      <vt:lpstr>Symbol</vt:lpstr>
      <vt:lpstr>Wingdings</vt:lpstr>
      <vt:lpstr>Office Theme</vt:lpstr>
      <vt:lpstr>1_SPS Project PPT Template 07-03-2014</vt:lpstr>
      <vt:lpstr>Benefit Only (Shell) Agency Benefit Coordinator Overview</vt:lpstr>
      <vt:lpstr>Session Topics:</vt:lpstr>
      <vt:lpstr>SPS Project Timeline/Scope</vt:lpstr>
      <vt:lpstr>Workday Benefits Functionality</vt:lpstr>
      <vt:lpstr>Shell Timeline</vt:lpstr>
      <vt:lpstr>New Hire Notifications</vt:lpstr>
      <vt:lpstr>New Hire Workday Benefit Notification</vt:lpstr>
      <vt:lpstr>New User OneLogin Notification</vt:lpstr>
      <vt:lpstr>HR Events/Updates for Shell Record</vt:lpstr>
      <vt:lpstr>Initial Benefit Enrollment</vt:lpstr>
      <vt:lpstr>Initial Benefit Enrollment</vt:lpstr>
      <vt:lpstr>Initial Benefit Enrollment</vt:lpstr>
      <vt:lpstr>Initial Benefit Enrollment</vt:lpstr>
      <vt:lpstr>Job Change Events</vt:lpstr>
      <vt:lpstr>Job Change Events</vt:lpstr>
      <vt:lpstr>Life Events</vt:lpstr>
      <vt:lpstr>Start and End of Contract Events</vt:lpstr>
      <vt:lpstr>Open Enrollment Overview</vt:lpstr>
      <vt:lpstr>ABC Reports</vt:lpstr>
      <vt:lpstr>Troubleshooting</vt:lpstr>
      <vt:lpstr>Troubleshooting</vt:lpstr>
      <vt:lpstr>Preventing Delays</vt:lpstr>
      <vt:lpstr>Preventing Delays</vt:lpstr>
      <vt:lpstr>PowerPoint Presentation</vt:lpstr>
    </vt:vector>
  </TitlesOfParts>
  <Company>Maryland Department of Information Technology(DOIT)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Shell ABC Benefit Review</dc:title>
  <dc:creator>Amy C. Angst</dc:creator>
  <cp:lastModifiedBy>Kevin Delaney</cp:lastModifiedBy>
  <cp:revision>164</cp:revision>
  <cp:lastPrinted>2022-04-20T18:33:05Z</cp:lastPrinted>
  <dcterms:created xsi:type="dcterms:W3CDTF">2019-01-10T17:41:52Z</dcterms:created>
  <dcterms:modified xsi:type="dcterms:W3CDTF">2022-04-21T21:18:27Z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0x010100F71FCDB88EB99A4B965FBB238F7307A5</vt:lpwstr>
  </property>
</Properties>
</file>